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5143500" cx="9144000"/>
  <p:notesSz cx="6858000" cy="9144000"/>
  <p:embeddedFontLst>
    <p:embeddedFont>
      <p:font typeface="Poppins"/>
      <p:regular r:id="rId17"/>
      <p:bold r:id="rId18"/>
      <p:italic r:id="rId19"/>
      <p:boldItalic r:id="rId20"/>
    </p:embeddedFont>
    <p:embeddedFont>
      <p:font typeface="Open Sans"/>
      <p:regular r:id="rId21"/>
      <p:bold r:id="rId22"/>
      <p:italic r:id="rId23"/>
      <p:boldItalic r:id="rId2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Poppins-boldItalic.fntdata"/><Relationship Id="rId11" Type="http://schemas.openxmlformats.org/officeDocument/2006/relationships/slide" Target="slides/slide6.xml"/><Relationship Id="rId22" Type="http://schemas.openxmlformats.org/officeDocument/2006/relationships/font" Target="fonts/OpenSans-bold.fntdata"/><Relationship Id="rId10" Type="http://schemas.openxmlformats.org/officeDocument/2006/relationships/slide" Target="slides/slide5.xml"/><Relationship Id="rId21" Type="http://schemas.openxmlformats.org/officeDocument/2006/relationships/font" Target="fonts/OpenSans-regular.fntdata"/><Relationship Id="rId13" Type="http://schemas.openxmlformats.org/officeDocument/2006/relationships/slide" Target="slides/slide8.xml"/><Relationship Id="rId24" Type="http://schemas.openxmlformats.org/officeDocument/2006/relationships/font" Target="fonts/OpenSans-boldItalic.fntdata"/><Relationship Id="rId12" Type="http://schemas.openxmlformats.org/officeDocument/2006/relationships/slide" Target="slides/slide7.xml"/><Relationship Id="rId23" Type="http://schemas.openxmlformats.org/officeDocument/2006/relationships/font" Target="fonts/OpenSans-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Poppins-regular.fntdata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Poppins-italic.fntdata"/><Relationship Id="rId6" Type="http://schemas.openxmlformats.org/officeDocument/2006/relationships/slide" Target="slides/slide1.xml"/><Relationship Id="rId18" Type="http://schemas.openxmlformats.org/officeDocument/2006/relationships/font" Target="fonts/Poppins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db1dfb96f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db1dfb96f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ddcf50a8ec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ddcf50a8ec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ddcf50a8ec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ddcf50a8ec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ddcf50a8ec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ddcf50a8ec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3697b5f1c5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3697b5f1c5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ddcf50a8ec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ddcf50a8ec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2db1dfb96f8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2db1dfb96f8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53b5ad04fc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253b5ad04fc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2db1dfb96f8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2db1dfb96f8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253b5ad04fc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253b5ad04fc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6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5.png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4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811608" y="130422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Poppins"/>
                <a:ea typeface="Poppins"/>
                <a:cs typeface="Poppins"/>
                <a:sym typeface="Poppins"/>
              </a:rPr>
              <a:t>My New Class</a:t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623388" y="3795900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Poppins"/>
                <a:ea typeface="Poppins"/>
                <a:cs typeface="Poppins"/>
                <a:sym typeface="Poppins"/>
              </a:rPr>
              <a:t>2026-2027</a:t>
            </a:r>
            <a:endParaRPr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90074" y="416374"/>
            <a:ext cx="1787275" cy="17828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title"/>
          </p:nvPr>
        </p:nvSpPr>
        <p:spPr>
          <a:xfrm>
            <a:off x="311700" y="196250"/>
            <a:ext cx="8520600" cy="80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2020">
                <a:latin typeface="Poppins"/>
                <a:ea typeface="Poppins"/>
                <a:cs typeface="Poppins"/>
                <a:sym typeface="Poppins"/>
              </a:rPr>
              <a:t>After the summer, I will enter the school through the playground. </a:t>
            </a:r>
            <a:endParaRPr sz="2020"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21586" y="841397"/>
            <a:ext cx="3174434" cy="3820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2020">
                <a:latin typeface="Poppins"/>
                <a:ea typeface="Poppins"/>
                <a:cs typeface="Poppins"/>
                <a:sym typeface="Poppins"/>
              </a:rPr>
              <a:t>After the summer holidays, I will be in a new classroom.</a:t>
            </a:r>
            <a:endParaRPr sz="202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2020">
                <a:latin typeface="Poppins"/>
                <a:ea typeface="Poppins"/>
                <a:cs typeface="Poppins"/>
                <a:sym typeface="Poppins"/>
              </a:rPr>
              <a:t>This will be my new classroom, </a:t>
            </a:r>
            <a:r>
              <a:rPr b="1" lang="en-GB" sz="2020">
                <a:latin typeface="Poppins"/>
                <a:ea typeface="Poppins"/>
                <a:cs typeface="Poppins"/>
                <a:sym typeface="Poppins"/>
              </a:rPr>
              <a:t>6S.</a:t>
            </a:r>
            <a:endParaRPr sz="2020"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68" name="Google Shape;68;p15" title="20240619_091927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12100" y="1201200"/>
            <a:ext cx="5094630" cy="38209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2020">
                <a:latin typeface="Poppins"/>
                <a:ea typeface="Poppins"/>
                <a:cs typeface="Poppins"/>
                <a:sym typeface="Poppins"/>
              </a:rPr>
              <a:t>This will be my new classroom door:</a:t>
            </a:r>
            <a:endParaRPr sz="2020"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74" name="Google Shape;74;p16"/>
          <p:cNvPicPr preferRelativeResize="0"/>
          <p:nvPr/>
        </p:nvPicPr>
        <p:blipFill rotWithShape="1">
          <a:blip r:embed="rId3">
            <a:alphaModFix/>
          </a:blip>
          <a:srcRect b="0" l="9576" r="0" t="0"/>
          <a:stretch/>
        </p:blipFill>
        <p:spPr>
          <a:xfrm>
            <a:off x="3131174" y="1017725"/>
            <a:ext cx="2553275" cy="3820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/>
          <p:nvPr>
            <p:ph type="title"/>
          </p:nvPr>
        </p:nvSpPr>
        <p:spPr>
          <a:xfrm>
            <a:off x="311700" y="445025"/>
            <a:ext cx="8520600" cy="102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-GB" sz="2020">
                <a:latin typeface="Poppins"/>
                <a:ea typeface="Poppins"/>
                <a:cs typeface="Poppins"/>
                <a:sym typeface="Poppins"/>
              </a:rPr>
              <a:t>This is my new teacher, Miss Smith.</a:t>
            </a:r>
            <a:endParaRPr sz="202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-GB" sz="2020">
                <a:latin typeface="Poppins"/>
                <a:ea typeface="Poppins"/>
                <a:cs typeface="Poppins"/>
                <a:sym typeface="Poppins"/>
              </a:rPr>
              <a:t>My new class is called </a:t>
            </a:r>
            <a:r>
              <a:rPr b="1" lang="en-GB" sz="2020">
                <a:latin typeface="Poppins"/>
                <a:ea typeface="Poppins"/>
                <a:cs typeface="Poppins"/>
                <a:sym typeface="Poppins"/>
              </a:rPr>
              <a:t>6S.</a:t>
            </a:r>
            <a:endParaRPr b="1" sz="202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02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0" name="Google Shape;80;p17"/>
          <p:cNvSpPr txBox="1"/>
          <p:nvPr/>
        </p:nvSpPr>
        <p:spPr>
          <a:xfrm>
            <a:off x="3337725" y="1266000"/>
            <a:ext cx="2322000" cy="3611700"/>
          </a:xfrm>
          <a:prstGeom prst="rect">
            <a:avLst/>
          </a:prstGeom>
          <a:solidFill>
            <a:srgbClr val="6B1C23"/>
          </a:solidFill>
          <a:ln cap="flat" cmpd="sng" w="76200">
            <a:solidFill>
              <a:srgbClr val="9193A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700">
                <a:solidFill>
                  <a:srgbClr val="99D3D6"/>
                </a:solidFill>
                <a:latin typeface="Open Sans"/>
                <a:ea typeface="Open Sans"/>
                <a:cs typeface="Open Sans"/>
                <a:sym typeface="Open Sans"/>
              </a:rPr>
              <a:t>Miss Smith</a:t>
            </a:r>
            <a:endParaRPr b="1" sz="1700">
              <a:solidFill>
                <a:srgbClr val="99D3D6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81" name="Google Shape;81;p17" title="67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33275" y="1526250"/>
            <a:ext cx="1930900" cy="2435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2020">
                <a:latin typeface="Poppins"/>
                <a:ea typeface="Poppins"/>
                <a:cs typeface="Poppins"/>
                <a:sym typeface="Poppins"/>
              </a:rPr>
              <a:t>I will have new teaching assistants </a:t>
            </a:r>
            <a:endParaRPr sz="202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2020">
                <a:latin typeface="Poppins"/>
                <a:ea typeface="Poppins"/>
                <a:cs typeface="Poppins"/>
                <a:sym typeface="Poppins"/>
              </a:rPr>
              <a:t>Here are my Year 6 teaching assistants:</a:t>
            </a:r>
            <a:endParaRPr sz="202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7" name="Google Shape;87;p18"/>
          <p:cNvSpPr txBox="1"/>
          <p:nvPr/>
        </p:nvSpPr>
        <p:spPr>
          <a:xfrm>
            <a:off x="401013" y="1546150"/>
            <a:ext cx="1952700" cy="3263400"/>
          </a:xfrm>
          <a:prstGeom prst="rect">
            <a:avLst/>
          </a:prstGeom>
          <a:solidFill>
            <a:srgbClr val="6B1C23"/>
          </a:solidFill>
          <a:ln cap="flat" cmpd="sng" w="76200">
            <a:solidFill>
              <a:srgbClr val="9193A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700">
                <a:solidFill>
                  <a:srgbClr val="99D3D6"/>
                </a:solidFill>
                <a:latin typeface="Open Sans"/>
                <a:ea typeface="Open Sans"/>
                <a:cs typeface="Open Sans"/>
                <a:sym typeface="Open Sans"/>
              </a:rPr>
              <a:t>Mrs Nightingale</a:t>
            </a:r>
            <a:endParaRPr b="1" sz="1700">
              <a:solidFill>
                <a:srgbClr val="99D3D6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8" name="Google Shape;88;p18"/>
          <p:cNvSpPr txBox="1"/>
          <p:nvPr/>
        </p:nvSpPr>
        <p:spPr>
          <a:xfrm>
            <a:off x="2486513" y="1530175"/>
            <a:ext cx="1952700" cy="3263400"/>
          </a:xfrm>
          <a:prstGeom prst="rect">
            <a:avLst/>
          </a:prstGeom>
          <a:solidFill>
            <a:srgbClr val="6B1C23"/>
          </a:solidFill>
          <a:ln cap="flat" cmpd="sng" w="76200">
            <a:solidFill>
              <a:srgbClr val="9193A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700">
                <a:solidFill>
                  <a:srgbClr val="99D3D6"/>
                </a:solidFill>
                <a:latin typeface="Open Sans"/>
                <a:ea typeface="Open Sans"/>
                <a:cs typeface="Open Sans"/>
                <a:sym typeface="Open Sans"/>
              </a:rPr>
              <a:t>Mrs O’Connor</a:t>
            </a:r>
            <a:endParaRPr b="1" sz="1700">
              <a:solidFill>
                <a:srgbClr val="99D3D6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9" name="Google Shape;89;p18"/>
          <p:cNvSpPr txBox="1"/>
          <p:nvPr/>
        </p:nvSpPr>
        <p:spPr>
          <a:xfrm>
            <a:off x="4572000" y="1530175"/>
            <a:ext cx="1952700" cy="3263400"/>
          </a:xfrm>
          <a:prstGeom prst="rect">
            <a:avLst/>
          </a:prstGeom>
          <a:solidFill>
            <a:srgbClr val="6B1C23"/>
          </a:solidFill>
          <a:ln cap="flat" cmpd="sng" w="76200">
            <a:solidFill>
              <a:srgbClr val="9193A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700">
                <a:solidFill>
                  <a:srgbClr val="99D3D6"/>
                </a:solidFill>
                <a:latin typeface="Open Sans"/>
                <a:ea typeface="Open Sans"/>
                <a:cs typeface="Open Sans"/>
                <a:sym typeface="Open Sans"/>
              </a:rPr>
              <a:t>Mrs Sargent</a:t>
            </a:r>
            <a:endParaRPr b="1" sz="1700">
              <a:solidFill>
                <a:srgbClr val="99D3D6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90" name="Google Shape;90;p18" title="65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24150" y="1898650"/>
            <a:ext cx="1659249" cy="1710423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8" title="51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2161" y="1859325"/>
            <a:ext cx="1710425" cy="1710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8" title="52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07650" y="1898650"/>
            <a:ext cx="1710425" cy="1710425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8"/>
          <p:cNvSpPr txBox="1"/>
          <p:nvPr/>
        </p:nvSpPr>
        <p:spPr>
          <a:xfrm>
            <a:off x="6789475" y="1514275"/>
            <a:ext cx="1989300" cy="3295200"/>
          </a:xfrm>
          <a:prstGeom prst="rect">
            <a:avLst/>
          </a:prstGeom>
          <a:solidFill>
            <a:srgbClr val="6B1C23"/>
          </a:solidFill>
          <a:ln cap="flat" cmpd="sng" w="88175">
            <a:solidFill>
              <a:srgbClr val="9193A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05800" lIns="105800" spcFirstLastPara="1" rIns="105800" wrap="square" tIns="105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83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83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83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83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83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83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83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83">
              <a:solidFill>
                <a:srgbClr val="595959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solidFill>
                <a:srgbClr val="99D3D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700">
                <a:solidFill>
                  <a:srgbClr val="99D3D6"/>
                </a:solidFill>
                <a:latin typeface="Open Sans"/>
                <a:ea typeface="Open Sans"/>
                <a:cs typeface="Open Sans"/>
                <a:sym typeface="Open Sans"/>
              </a:rPr>
              <a:t>Mrs Clarke</a:t>
            </a:r>
            <a:endParaRPr sz="170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83">
              <a:solidFill>
                <a:srgbClr val="595959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967">
              <a:solidFill>
                <a:srgbClr val="99D3D6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94" name="Google Shape;94;p18" title="10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001187" y="1856310"/>
            <a:ext cx="1565880" cy="17951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2020">
                <a:latin typeface="Poppins"/>
                <a:ea typeface="Poppins"/>
                <a:cs typeface="Poppins"/>
                <a:sym typeface="Poppins"/>
              </a:rPr>
              <a:t>I will have a new locker.</a:t>
            </a:r>
            <a:endParaRPr sz="202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2020">
                <a:latin typeface="Poppins"/>
                <a:ea typeface="Poppins"/>
                <a:cs typeface="Poppins"/>
                <a:sym typeface="Poppins"/>
              </a:rPr>
              <a:t>This is where my locker will be:</a:t>
            </a:r>
            <a:endParaRPr sz="2020"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00" name="Google Shape;100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37425" y="1333275"/>
            <a:ext cx="4664776" cy="3498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2020">
                <a:latin typeface="Poppins"/>
                <a:ea typeface="Poppins"/>
                <a:cs typeface="Poppins"/>
                <a:sym typeface="Poppins"/>
              </a:rPr>
              <a:t>My playtime is at - 10:45am</a:t>
            </a:r>
            <a:endParaRPr sz="202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2020">
                <a:latin typeface="Poppins"/>
                <a:ea typeface="Poppins"/>
                <a:cs typeface="Poppins"/>
                <a:sym typeface="Poppins"/>
              </a:rPr>
              <a:t>My lunchtime is at - 12:00pm</a:t>
            </a:r>
            <a:endParaRPr sz="202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02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2020">
                <a:latin typeface="Poppins"/>
                <a:ea typeface="Poppins"/>
                <a:cs typeface="Poppins"/>
                <a:sym typeface="Poppins"/>
              </a:rPr>
              <a:t>I will have playtimes and lunchtimes in the KS2 playground:</a:t>
            </a:r>
            <a:endParaRPr sz="2020"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06" name="Google Shape;106;p20"/>
          <p:cNvPicPr preferRelativeResize="0"/>
          <p:nvPr/>
        </p:nvPicPr>
        <p:blipFill rotWithShape="1">
          <a:blip r:embed="rId3">
            <a:alphaModFix/>
          </a:blip>
          <a:srcRect b="13867" l="12543" r="11069" t="15019"/>
          <a:stretch/>
        </p:blipFill>
        <p:spPr>
          <a:xfrm>
            <a:off x="2081300" y="2110475"/>
            <a:ext cx="4981399" cy="2934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2020">
                <a:latin typeface="Poppins"/>
                <a:ea typeface="Poppins"/>
                <a:cs typeface="Poppins"/>
                <a:sym typeface="Poppins"/>
              </a:rPr>
              <a:t>Other staff that will teach me through the week on Thursday’s are;</a:t>
            </a:r>
            <a:endParaRPr sz="202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02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-GB" sz="2020">
                <a:latin typeface="Poppins"/>
                <a:ea typeface="Poppins"/>
                <a:cs typeface="Poppins"/>
                <a:sym typeface="Poppins"/>
              </a:rPr>
              <a:t>Spanish                                                                                </a:t>
            </a:r>
            <a:r>
              <a:rPr lang="en-GB" sz="2020">
                <a:latin typeface="Poppins"/>
                <a:ea typeface="Poppins"/>
                <a:cs typeface="Poppins"/>
                <a:sym typeface="Poppins"/>
              </a:rPr>
              <a:t>Mrs Hemms</a:t>
            </a:r>
            <a:r>
              <a:rPr b="1" lang="en-GB" sz="2020">
                <a:latin typeface="Poppins"/>
                <a:ea typeface="Poppins"/>
                <a:cs typeface="Poppins"/>
                <a:sym typeface="Poppins"/>
              </a:rPr>
              <a:t>   </a:t>
            </a:r>
            <a:endParaRPr b="1" sz="202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2020">
                <a:latin typeface="Poppins"/>
                <a:ea typeface="Poppins"/>
                <a:cs typeface="Poppins"/>
                <a:sym typeface="Poppins"/>
              </a:rPr>
              <a:t>Senora Holmes                         </a:t>
            </a:r>
            <a:endParaRPr sz="202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02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02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02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02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02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020"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12" name="Google Shape;112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12175" y="1879225"/>
            <a:ext cx="1966575" cy="2686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38075" y="2043500"/>
            <a:ext cx="2377451" cy="2358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2"/>
          <p:cNvSpPr txBox="1"/>
          <p:nvPr/>
        </p:nvSpPr>
        <p:spPr>
          <a:xfrm>
            <a:off x="311700" y="211800"/>
            <a:ext cx="8520600" cy="80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2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 will leave school at the end of the day through this exit/gate:</a:t>
            </a:r>
            <a:endParaRPr sz="202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2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 finish school at - 3:30pm</a:t>
            </a:r>
            <a:endParaRPr sz="202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19" name="Google Shape;119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84787" y="1017600"/>
            <a:ext cx="3174434" cy="3820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2020">
                <a:latin typeface="Poppins"/>
                <a:ea typeface="Poppins"/>
                <a:cs typeface="Poppins"/>
                <a:sym typeface="Poppins"/>
              </a:rPr>
              <a:t>I will have lots of fun and learn new things in 6S!</a:t>
            </a:r>
            <a:endParaRPr sz="2020"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descr="image1.png" id="125" name="Google Shape;125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15675" y="2077400"/>
            <a:ext cx="2295525" cy="1943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2.png" id="126" name="Google Shape;126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71725" y="2010875"/>
            <a:ext cx="2200275" cy="1933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