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6858000" cx="9144000"/>
  <p:notesSz cx="6858000" cy="9144000"/>
  <p:embeddedFontLst>
    <p:embeddedFont>
      <p:font typeface="Roboto"/>
      <p:regular r:id="rId46"/>
      <p:bold r:id="rId47"/>
      <p:italic r:id="rId48"/>
      <p:boldItalic r:id="rId49"/>
    </p:embeddedFont>
    <p:embeddedFont>
      <p:font typeface="Constantia"/>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7806E05-5837-484F-86B1-3878EC92A3B1}">
  <a:tblStyle styleId="{A7806E05-5837-484F-86B1-3878EC92A3B1}"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oboto-regular.fntdata"/><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onstantia-bold.fntdata"/><Relationship Id="rId50" Type="http://schemas.openxmlformats.org/officeDocument/2006/relationships/font" Target="fonts/Constantia-regular.fntdata"/><Relationship Id="rId53" Type="http://schemas.openxmlformats.org/officeDocument/2006/relationships/font" Target="fonts/Constantia-boldItalic.fntdata"/><Relationship Id="rId52" Type="http://schemas.openxmlformats.org/officeDocument/2006/relationships/font" Target="fonts/Constantia-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postbox@ryders-hayes.co.uk"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Welcome, </a:t>
            </a:r>
            <a:endParaRPr/>
          </a:p>
          <a:p>
            <a:pPr indent="0" lvl="0" marL="0" rtl="0" algn="l">
              <a:lnSpc>
                <a:spcPct val="100000"/>
              </a:lnSpc>
              <a:spcBef>
                <a:spcPts val="0"/>
              </a:spcBef>
              <a:spcAft>
                <a:spcPts val="0"/>
              </a:spcAft>
              <a:buSzPts val="1100"/>
              <a:buNone/>
            </a:pPr>
            <a:r>
              <a:rPr lang="en-GB"/>
              <a:t>We will be sharing a lot of information ahead on next year. </a:t>
            </a:r>
            <a:endParaRPr/>
          </a:p>
        </p:txBody>
      </p:sp>
      <p:sp>
        <p:nvSpPr>
          <p:cNvPr id="161" name="Google Shape;161;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f0332e5fff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Inline with Uniform policy - children need ;</a:t>
            </a:r>
            <a:endParaRPr/>
          </a:p>
          <a:p>
            <a:pPr indent="0" lvl="0" marL="0" rtl="0" algn="l">
              <a:lnSpc>
                <a:spcPct val="100000"/>
              </a:lnSpc>
              <a:spcBef>
                <a:spcPts val="0"/>
              </a:spcBef>
              <a:spcAft>
                <a:spcPts val="0"/>
              </a:spcAft>
              <a:buSzPts val="1100"/>
              <a:buNone/>
            </a:pPr>
            <a:r>
              <a:rPr lang="en-GB"/>
              <a:t>Expectation all children to have a Burgundy coat/school, school bag, tie, jumper/cardigan as appropriate.</a:t>
            </a:r>
            <a:endParaRPr/>
          </a:p>
          <a:p>
            <a:pPr indent="0" lvl="0" marL="0" rtl="0" algn="l">
              <a:lnSpc>
                <a:spcPct val="100000"/>
              </a:lnSpc>
              <a:spcBef>
                <a:spcPts val="0"/>
              </a:spcBef>
              <a:spcAft>
                <a:spcPts val="0"/>
              </a:spcAft>
              <a:buSzPts val="1100"/>
              <a:buNone/>
            </a:pPr>
            <a:r>
              <a:rPr lang="en-GB"/>
              <a:t>Winter uniform - grey trousers/skirt, grey tights/socks, black shoes no boots.</a:t>
            </a:r>
            <a:endParaRPr/>
          </a:p>
          <a:p>
            <a:pPr indent="0" lvl="0" marL="0" rtl="0" algn="l">
              <a:lnSpc>
                <a:spcPct val="100000"/>
              </a:lnSpc>
              <a:spcBef>
                <a:spcPts val="0"/>
              </a:spcBef>
              <a:spcAft>
                <a:spcPts val="0"/>
              </a:spcAft>
              <a:buSzPts val="1100"/>
              <a:buNone/>
            </a:pPr>
            <a:r>
              <a:rPr lang="en-GB"/>
              <a:t>Cornflower blue shirt Y1-Y6, (cotton polo shirt only in Nursery and Reception)</a:t>
            </a:r>
            <a:endParaRPr/>
          </a:p>
          <a:p>
            <a:pPr indent="0" lvl="0" marL="0" rtl="0" algn="l">
              <a:lnSpc>
                <a:spcPct val="100000"/>
              </a:lnSpc>
              <a:spcBef>
                <a:spcPts val="0"/>
              </a:spcBef>
              <a:spcAft>
                <a:spcPts val="0"/>
              </a:spcAft>
              <a:buSzPts val="1100"/>
              <a:buNone/>
            </a:pPr>
            <a:r>
              <a:rPr lang="en-GB"/>
              <a:t>School coloured tie Y1-Y6</a:t>
            </a:r>
            <a:endParaRPr/>
          </a:p>
          <a:p>
            <a:pPr indent="0" lvl="0" marL="0" rtl="0" algn="l">
              <a:lnSpc>
                <a:spcPct val="100000"/>
              </a:lnSpc>
              <a:spcBef>
                <a:spcPts val="0"/>
              </a:spcBef>
              <a:spcAft>
                <a:spcPts val="0"/>
              </a:spcAft>
              <a:buSzPts val="1100"/>
              <a:buNone/>
            </a:pPr>
            <a:r>
              <a:rPr lang="en-GB"/>
              <a:t>Hair longer than shoulder length - must be tied up in school colour functional accessories only</a:t>
            </a:r>
            <a:endParaRPr/>
          </a:p>
          <a:p>
            <a:pPr indent="0" lvl="0" marL="0" rtl="0" algn="l">
              <a:lnSpc>
                <a:spcPct val="100000"/>
              </a:lnSpc>
              <a:spcBef>
                <a:spcPts val="0"/>
              </a:spcBef>
              <a:spcAft>
                <a:spcPts val="0"/>
              </a:spcAft>
              <a:buSzPts val="1100"/>
              <a:buNone/>
            </a:pPr>
            <a:r>
              <a:rPr lang="en-GB"/>
              <a:t>Jewelry - Plain stud earrings and wrist watch only - No camera watches. Children to take earrings out on PE days. If children have earnings in they will ntobe able to participate. Not other pieces of jewelry - bracelets, necklaces etc.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Children will come in their PE kit during the Autumn and Spring months - in the summer term children will bring their PE kit to school to change.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Water bottles - no hydroflasks/stanley cups (metal water bottles), plastic water bottles with sports cap. School sell plain school water bottles online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All items to be clearly named - children have the same items and we know these are high cost. Please ensure that everything your child brings into school is named.</a:t>
            </a:r>
            <a:endParaRPr/>
          </a:p>
        </p:txBody>
      </p:sp>
      <p:sp>
        <p:nvSpPr>
          <p:cNvPr id="294" name="Google Shape;294;g3f0332e5fff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f0332e5fff_1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Plain white t shirt - no logos</a:t>
            </a:r>
            <a:endParaRPr/>
          </a:p>
          <a:p>
            <a:pPr indent="0" lvl="0" marL="0" rtl="0" algn="l">
              <a:lnSpc>
                <a:spcPct val="100000"/>
              </a:lnSpc>
              <a:spcBef>
                <a:spcPts val="0"/>
              </a:spcBef>
              <a:spcAft>
                <a:spcPts val="0"/>
              </a:spcAft>
              <a:buSzPts val="1100"/>
              <a:buNone/>
            </a:pPr>
            <a:r>
              <a:rPr lang="en-GB"/>
              <a:t>Set of pumps for wearing inside in the school hall.</a:t>
            </a:r>
            <a:endParaRPr/>
          </a:p>
          <a:p>
            <a:pPr indent="0" lvl="0" marL="0" rtl="0" algn="l">
              <a:lnSpc>
                <a:spcPct val="100000"/>
              </a:lnSpc>
              <a:spcBef>
                <a:spcPts val="0"/>
              </a:spcBef>
              <a:spcAft>
                <a:spcPts val="0"/>
              </a:spcAft>
              <a:buSzPts val="1100"/>
              <a:buNone/>
            </a:pPr>
            <a:r>
              <a:rPr lang="en-GB"/>
              <a:t>Pumps to remain in school in lockers please through the year.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315" name="Google Shape;315;g3f0332e5fff_1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f0332e5fff_1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Pencil cases and stationary - you don’t need anything! We will be asking pupils to not bring them in. School will provide everything. </a:t>
            </a:r>
            <a:endParaRPr/>
          </a:p>
          <a:p>
            <a:pPr indent="0" lvl="0" marL="0" rtl="0" algn="l">
              <a:lnSpc>
                <a:spcPct val="100000"/>
              </a:lnSpc>
              <a:spcBef>
                <a:spcPts val="0"/>
              </a:spcBef>
              <a:spcAft>
                <a:spcPts val="0"/>
              </a:spcAft>
              <a:buSzPts val="1100"/>
              <a:buNone/>
            </a:pPr>
            <a:r>
              <a:rPr lang="en-GB"/>
              <a:t>Please use personal stationery at home. </a:t>
            </a:r>
            <a:endParaRPr/>
          </a:p>
        </p:txBody>
      </p:sp>
      <p:sp>
        <p:nvSpPr>
          <p:cNvPr id="334" name="Google Shape;334;g3f0332e5fff_1_1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f0115adeba_0_5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g3f0115adeba_0_5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f0115adeba_0_7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Key Features:</a:t>
            </a:r>
            <a:endParaRPr b="1">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Positive Reinforcement: Our system focuses on promoting positive behaviour by acknowledging and rewarding your child's achievements. Through a colour-coded system, children earn "light points" for demonstrating good behaviour, fostering a sense of accomplishment and motivation.</a:t>
            </a:r>
            <a:endParaRPr b="1">
              <a:solidFill>
                <a:srgbClr val="960000"/>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Encouraging Accountability:</a:t>
            </a:r>
            <a:r>
              <a:rPr lang="en-GB">
                <a:solidFill>
                  <a:schemeClr val="dk1"/>
                </a:solidFill>
                <a:latin typeface="Calibri"/>
                <a:ea typeface="Calibri"/>
                <a:cs typeface="Calibri"/>
                <a:sym typeface="Calibri"/>
              </a:rPr>
              <a:t> By instilling a sense of accountability in your child, Trackit Lights empowers them to take ownership of their behaviour. The system helps children understand the consequences of their actions, promoting self-awareness and personal responsibility.</a:t>
            </a:r>
            <a:endParaRPr>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Holistic Development:</a:t>
            </a:r>
            <a:r>
              <a:rPr lang="en-GB">
                <a:solidFill>
                  <a:schemeClr val="dk1"/>
                </a:solidFill>
                <a:latin typeface="Calibri"/>
                <a:ea typeface="Calibri"/>
                <a:cs typeface="Calibri"/>
                <a:sym typeface="Calibri"/>
              </a:rPr>
              <a:t> Beyond academics, Trackit Lights recognizes and encourages various aspects of your child's development, including social skills, collaboration, and positive attitude, fostering a well-rounded educational experience.</a:t>
            </a:r>
            <a:endParaRPr>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We believe that by incorporating Trackit Lights into our primary school environment creates a more collaborative, positive, and nurturing space for your child to thrive academically and personally. If your child receives a certain amount of Trackit points, they will receive a certificate based on that amount of points, this will be given to them in their year group internal assembly as a reward.</a:t>
            </a:r>
            <a:endParaRPr>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rgbClr val="960000"/>
              </a:solidFill>
              <a:latin typeface="Calibri"/>
              <a:ea typeface="Calibri"/>
              <a:cs typeface="Calibri"/>
              <a:sym typeface="Calibri"/>
            </a:endParaRPr>
          </a:p>
          <a:p>
            <a:pPr indent="-298450" lvl="0" marL="457200" rtl="0" algn="just">
              <a:spcBef>
                <a:spcPts val="0"/>
              </a:spcBef>
              <a:spcAft>
                <a:spcPts val="0"/>
              </a:spcAft>
              <a:buClr>
                <a:srgbClr val="960000"/>
              </a:buClr>
              <a:buSzPts val="1100"/>
              <a:buFont typeface="Calibri"/>
              <a:buAutoNum type="arabicPeriod" startAt="2"/>
            </a:pPr>
            <a:r>
              <a:rPr b="1" lang="en-GB">
                <a:solidFill>
                  <a:srgbClr val="960000"/>
                </a:solidFill>
                <a:latin typeface="Calibri"/>
                <a:ea typeface="Calibri"/>
                <a:cs typeface="Calibri"/>
                <a:sym typeface="Calibri"/>
              </a:rPr>
              <a:t>THE CLASS TEACHER</a:t>
            </a:r>
            <a:endParaRPr b="1">
              <a:solidFill>
                <a:srgbClr val="960000"/>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369" name="Google Shape;369;g3f0115adeba_0_7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1" name="Google Shape;38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f0115adeba_0_8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5" name="Google Shape;395;g3f0115adeba_0_8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3a02d7932f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Signed by parents during 1st week back in Sept (in planners)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408" name="Google Shape;408;g13a02d7932f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e4f909196d_7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Signed by parents and children during 1st week back (in planners)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421" name="Google Shape;421;g2e4f909196d_7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3a02d7932f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4" name="Google Shape;434;g13a02d7932f_0_4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f0115adeba_0_8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7" name="Google Shape;447;g3f0115adeba_0_8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6c684bc41f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6c684bc41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ef35fc7b7a_3_3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ef35fc7b7a_3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6b6cb3e4a0_0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6b6cb3e4a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586124043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5F6368"/>
                </a:solidFill>
                <a:highlight>
                  <a:srgbClr val="FFFFFF"/>
                </a:highlight>
                <a:latin typeface="Roboto"/>
                <a:ea typeface="Roboto"/>
                <a:cs typeface="Roboto"/>
                <a:sym typeface="Roboto"/>
              </a:rPr>
              <a:t>This is  the autumn 1 example. Just to say that they will be sent the half-terms that compulsory RSE units are being taught x, Add an </a:t>
            </a:r>
            <a:r>
              <a:rPr lang="en-GB" sz="1200">
                <a:solidFill>
                  <a:srgbClr val="5F6368"/>
                </a:solidFill>
                <a:highlight>
                  <a:srgbClr val="FFFFFF"/>
                </a:highlight>
                <a:latin typeface="Roboto"/>
                <a:ea typeface="Roboto"/>
                <a:cs typeface="Roboto"/>
                <a:sym typeface="Roboto"/>
              </a:rPr>
              <a:t>example</a:t>
            </a:r>
            <a:r>
              <a:rPr lang="en-GB" sz="1200">
                <a:solidFill>
                  <a:srgbClr val="5F6368"/>
                </a:solidFill>
                <a:highlight>
                  <a:srgbClr val="FFFFFF"/>
                </a:highlight>
                <a:latin typeface="Roboto"/>
                <a:ea typeface="Roboto"/>
                <a:cs typeface="Roboto"/>
                <a:sym typeface="Roboto"/>
              </a:rPr>
              <a:t> from</a:t>
            </a:r>
            <a:r>
              <a:rPr lang="en-GB" sz="1200">
                <a:solidFill>
                  <a:srgbClr val="5F6368"/>
                </a:solidFill>
                <a:highlight>
                  <a:srgbClr val="FFFF00"/>
                </a:highlight>
                <a:latin typeface="Roboto"/>
                <a:ea typeface="Roboto"/>
                <a:cs typeface="Roboto"/>
                <a:sym typeface="Roboto"/>
              </a:rPr>
              <a:t> your year group</a:t>
            </a:r>
            <a:endParaRPr>
              <a:highlight>
                <a:srgbClr val="FFFF00"/>
              </a:highlight>
            </a:endParaRPr>
          </a:p>
        </p:txBody>
      </p:sp>
      <p:sp>
        <p:nvSpPr>
          <p:cNvPr id="497" name="Google Shape;497;g2586124043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f0115adeba_0_9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Assessment will be ongoing through the year</a:t>
            </a:r>
            <a:endParaRPr/>
          </a:p>
          <a:p>
            <a:pPr indent="0" lvl="0" marL="0" rtl="0" algn="l">
              <a:lnSpc>
                <a:spcPct val="100000"/>
              </a:lnSpc>
              <a:spcBef>
                <a:spcPts val="0"/>
              </a:spcBef>
              <a:spcAft>
                <a:spcPts val="0"/>
              </a:spcAft>
              <a:buSzPts val="1100"/>
              <a:buNone/>
            </a:pPr>
            <a:r>
              <a:rPr lang="en-GB"/>
              <a:t>There will be formal assessments three times per year - these are completed in a supportive manner with adjustments and adaptations as appropriate to track children's development in subjects.</a:t>
            </a:r>
            <a:endParaRPr/>
          </a:p>
          <a:p>
            <a:pPr indent="0" lvl="0" marL="0" rtl="0" algn="l">
              <a:lnSpc>
                <a:spcPct val="100000"/>
              </a:lnSpc>
              <a:spcBef>
                <a:spcPts val="0"/>
              </a:spcBef>
              <a:spcAft>
                <a:spcPts val="0"/>
              </a:spcAft>
              <a:buSzPts val="1100"/>
              <a:buNone/>
            </a:pPr>
            <a:r>
              <a:rPr lang="en-GB"/>
              <a:t>This will be shared with you termly through termly learning passports</a:t>
            </a:r>
            <a:endParaRPr/>
          </a:p>
          <a:p>
            <a:pPr indent="0" lvl="0" marL="0" rtl="0" algn="l">
              <a:lnSpc>
                <a:spcPct val="100000"/>
              </a:lnSpc>
              <a:spcBef>
                <a:spcPts val="0"/>
              </a:spcBef>
              <a:spcAft>
                <a:spcPts val="0"/>
              </a:spcAft>
              <a:buSzPts val="1100"/>
              <a:buNone/>
            </a:pPr>
            <a:r>
              <a:rPr lang="en-GB"/>
              <a:t>These support us to identify gaps and support needed</a:t>
            </a:r>
            <a:endParaRPr/>
          </a:p>
        </p:txBody>
      </p:sp>
      <p:sp>
        <p:nvSpPr>
          <p:cNvPr id="509" name="Google Shape;509;g3f0115adeba_0_9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3a02d7932f_0_4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5" name="Google Shape;525;g13a02d7932f_0_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3a02d7932f_0_4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9" name="Google Shape;539;g13a02d7932f_0_4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f03ab48a2c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f03ab48a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3a02d7932f_0_2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3" name="Google Shape;563;g13a02d7932f_0_2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3a02d7932f_0_4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7" name="Google Shape;577;g13a02d7932f_0_4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6b11af4c38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0" name="Google Shape;590;g36b11af4c38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f0115adeba_0_10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3" name="Google Shape;603;g3f0115adeba_0_10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f0115adeba_0_1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From September this will replace ParentMail. Details will be sent out of how to register and use this APP.</a:t>
            </a:r>
            <a:endParaRPr/>
          </a:p>
          <a:p>
            <a:pPr indent="0" lvl="0" marL="0" rtl="0" algn="l">
              <a:lnSpc>
                <a:spcPct val="100000"/>
              </a:lnSpc>
              <a:spcBef>
                <a:spcPts val="0"/>
              </a:spcBef>
              <a:spcAft>
                <a:spcPts val="0"/>
              </a:spcAft>
              <a:buSzPts val="1100"/>
              <a:buNone/>
            </a:pPr>
            <a:r>
              <a:rPr lang="en-GB"/>
              <a:t>This will be the new app and system for communication, completing forms, payment for trips, booking breakfast/after school club.</a:t>
            </a:r>
            <a:endParaRPr/>
          </a:p>
          <a:p>
            <a:pPr indent="0" lvl="0" marL="0" rtl="0" algn="l">
              <a:lnSpc>
                <a:spcPct val="100000"/>
              </a:lnSpc>
              <a:spcBef>
                <a:spcPts val="0"/>
              </a:spcBef>
              <a:spcAft>
                <a:spcPts val="0"/>
              </a:spcAft>
              <a:buSzPts val="1100"/>
              <a:buNone/>
            </a:pPr>
            <a:r>
              <a:rPr lang="en-GB"/>
              <a:t>With payment for breakfast/after school club being through Arbor all sessions will need to be pre booked with payment made.  </a:t>
            </a:r>
            <a:endParaRPr/>
          </a:p>
          <a:p>
            <a:pPr indent="0" lvl="0" marL="0" rtl="0" algn="l">
              <a:lnSpc>
                <a:spcPct val="100000"/>
              </a:lnSpc>
              <a:spcBef>
                <a:spcPts val="0"/>
              </a:spcBef>
              <a:spcAft>
                <a:spcPts val="0"/>
              </a:spcAft>
              <a:buSzPts val="1100"/>
              <a:buNone/>
            </a:pPr>
            <a:r>
              <a:t/>
            </a:r>
            <a:endParaRPr/>
          </a:p>
        </p:txBody>
      </p:sp>
      <p:sp>
        <p:nvSpPr>
          <p:cNvPr id="615" name="Google Shape;615;g3f0115adeba_0_1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f0115adeba_0_13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Sample menu</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We would like to encourage children to take advantage of the funded meal in Reception, Y1 and Y2.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We recognise that children have preferences and like certain meals - please take time to look at the menu and take samples today in the hall. We know that children can be more adventurous sampling meals and foods sometimes alongside their friends, even if children have a cooked meal booked and bring a lunch box as well. </a:t>
            </a:r>
            <a:endParaRPr/>
          </a:p>
          <a:p>
            <a:pPr indent="0" lvl="0" marL="0" rtl="0" algn="l">
              <a:lnSpc>
                <a:spcPct val="100000"/>
              </a:lnSpc>
              <a:spcBef>
                <a:spcPts val="0"/>
              </a:spcBef>
              <a:spcAft>
                <a:spcPts val="0"/>
              </a:spcAft>
              <a:buSzPts val="1100"/>
              <a:buNone/>
            </a:pPr>
            <a:r>
              <a:rPr lang="en-GB"/>
              <a:t>It is nice for children to uptake this offer of a hot meal and use this funding.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We have worked hard over the past year to launch our ‘Ryders Diner’ and children to have the restaurant experience of being seated with their peers and the skills of using their cutlery.</a:t>
            </a:r>
            <a:endParaRPr/>
          </a:p>
        </p:txBody>
      </p:sp>
      <p:sp>
        <p:nvSpPr>
          <p:cNvPr id="630" name="Google Shape;630;g3f0115adeba_0_13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f0115adeba_0_13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Sample menu</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We would like to encourage children to take advantage of the funded meal in Reception, Y1 and Y2.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We recognise that children have preferences and like certain meals - please take time to look at the menu and take samples today in the hall. We know that children can be more adventurous sampling meals and foods sometimes alongside their friends, even if children have a cooked meal booked and bring a lunch box as well. </a:t>
            </a:r>
            <a:endParaRPr/>
          </a:p>
          <a:p>
            <a:pPr indent="0" lvl="0" marL="0" rtl="0" algn="l">
              <a:lnSpc>
                <a:spcPct val="100000"/>
              </a:lnSpc>
              <a:spcBef>
                <a:spcPts val="0"/>
              </a:spcBef>
              <a:spcAft>
                <a:spcPts val="0"/>
              </a:spcAft>
              <a:buSzPts val="1100"/>
              <a:buNone/>
            </a:pPr>
            <a:r>
              <a:rPr lang="en-GB"/>
              <a:t>It is nice for children to uptake this offer of a hot meal and use this funding.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We have worked hard over the past year to launch our ‘Ryders Diner’ and children to have the restaurant experience of being seated with their peers and the skills of using their cutlery.</a:t>
            </a:r>
            <a:endParaRPr/>
          </a:p>
        </p:txBody>
      </p:sp>
      <p:sp>
        <p:nvSpPr>
          <p:cNvPr id="640" name="Google Shape;640;g3f0115adeba_0_13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3a02d7932f_0_5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Friends of Ryders Hayes are always looking for new recruits, even if this to to support one event (set-up, at the event etc…). </a:t>
            </a:r>
            <a:r>
              <a:rPr lang="en-GB"/>
              <a:t>Should</a:t>
            </a:r>
            <a:r>
              <a:rPr lang="en-GB"/>
              <a:t> you be able to offer any time then please </a:t>
            </a:r>
            <a:r>
              <a:rPr lang="en-GB"/>
              <a:t>contact</a:t>
            </a:r>
            <a:r>
              <a:rPr lang="en-GB"/>
              <a:t> </a:t>
            </a:r>
            <a:r>
              <a:rPr lang="en-GB" u="sng">
                <a:solidFill>
                  <a:schemeClr val="hlink"/>
                </a:solidFill>
                <a:hlinkClick r:id="rId2"/>
              </a:rPr>
              <a:t>postbox@ryders-hayes.co.uk</a:t>
            </a:r>
            <a:r>
              <a:rPr lang="en-GB"/>
              <a:t> or Speak to Mr Rylance.</a:t>
            </a:r>
            <a:endParaRPr/>
          </a:p>
        </p:txBody>
      </p:sp>
      <p:sp>
        <p:nvSpPr>
          <p:cNvPr id="650" name="Google Shape;650;g13a02d7932f_0_5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ef35fc7b7a_3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4" name="Google Shape;664;g3ef35fc7b7a_3_1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f0115adeba_0_14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9" name="Google Shape;679;g3f0115adeba_0_14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3a02d7932f_0_5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5" name="Google Shape;695;g13a02d7932f_0_5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3a02d7932f_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 name="Google Shape;217;g13a02d7932f_0_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f0115adeb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3f0115adeb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7916"/>
              </a:lnSpc>
              <a:spcBef>
                <a:spcPts val="800"/>
              </a:spcBef>
              <a:spcAft>
                <a:spcPts val="0"/>
              </a:spcAft>
              <a:buClr>
                <a:schemeClr val="dk1"/>
              </a:buClr>
              <a:buSzPts val="1500"/>
              <a:buFont typeface="Arial"/>
              <a:buNone/>
            </a:pPr>
            <a:r>
              <a:rPr b="1" lang="en-GB" sz="1500">
                <a:solidFill>
                  <a:srgbClr val="333333"/>
                </a:solidFill>
                <a:latin typeface="Calibri"/>
                <a:ea typeface="Calibri"/>
                <a:cs typeface="Calibri"/>
                <a:sym typeface="Calibri"/>
              </a:rPr>
              <a:t>Vision</a:t>
            </a:r>
            <a:r>
              <a:rPr lang="en-GB" sz="1200">
                <a:solidFill>
                  <a:srgbClr val="333333"/>
                </a:solidFill>
                <a:latin typeface="Calibri"/>
                <a:ea typeface="Calibri"/>
                <a:cs typeface="Calibri"/>
                <a:sym typeface="Calibri"/>
              </a:rPr>
              <a:t>:</a:t>
            </a:r>
            <a:r>
              <a:rPr b="1" i="1" lang="en-GB" sz="1200">
                <a:solidFill>
                  <a:schemeClr val="dk1"/>
                </a:solidFill>
                <a:latin typeface="Calibri"/>
                <a:ea typeface="Calibri"/>
                <a:cs typeface="Calibri"/>
                <a:sym typeface="Calibri"/>
              </a:rPr>
              <a:t> To nurture and facilitate the growth of our pupils and their learning; equipping them with the skills and attributes to embrace the challenges of a rapidly changing world. To enjoy success for today and be prepared for tomorrow, by instilling the values of: </a:t>
            </a:r>
            <a:endParaRPr b="1" i="1" sz="1200">
              <a:solidFill>
                <a:schemeClr val="dk1"/>
              </a:solidFill>
              <a:latin typeface="Calibri"/>
              <a:ea typeface="Calibri"/>
              <a:cs typeface="Calibri"/>
              <a:sym typeface="Calibri"/>
            </a:endParaRPr>
          </a:p>
          <a:p>
            <a:pPr indent="0" lvl="0" marL="457200" rtl="0" algn="just">
              <a:lnSpc>
                <a:spcPct val="107916"/>
              </a:lnSpc>
              <a:spcBef>
                <a:spcPts val="800"/>
              </a:spcBef>
              <a:spcAft>
                <a:spcPts val="0"/>
              </a:spcAft>
              <a:buClr>
                <a:schemeClr val="dk1"/>
              </a:buClr>
              <a:buSzPts val="1200"/>
              <a:buFont typeface="Arial"/>
              <a:buNone/>
            </a:pPr>
            <a:r>
              <a:rPr b="1" lang="en-GB" sz="1200">
                <a:solidFill>
                  <a:srgbClr val="980000"/>
                </a:solidFill>
                <a:latin typeface="Calibri"/>
                <a:ea typeface="Calibri"/>
                <a:cs typeface="Calibri"/>
                <a:sym typeface="Calibri"/>
              </a:rPr>
              <a:t>Character</a:t>
            </a:r>
            <a:r>
              <a:rPr i="1" lang="en-GB" sz="1200">
                <a:solidFill>
                  <a:schemeClr val="dk1"/>
                </a:solidFill>
                <a:latin typeface="Calibri"/>
                <a:ea typeface="Calibri"/>
                <a:cs typeface="Calibri"/>
                <a:sym typeface="Calibri"/>
              </a:rPr>
              <a:t>: qualities of the individual essential for being personally effective in a complex world including: grit, tenacity,    perseverance, resilience, independence, reliability and honesty.</a:t>
            </a:r>
            <a:endParaRPr i="1" sz="1200">
              <a:solidFill>
                <a:schemeClr val="dk1"/>
              </a:solidFill>
              <a:latin typeface="Calibri"/>
              <a:ea typeface="Calibri"/>
              <a:cs typeface="Calibri"/>
              <a:sym typeface="Calibri"/>
            </a:endParaRPr>
          </a:p>
          <a:p>
            <a:pPr indent="0" lvl="0" marL="457200" rtl="0" algn="just">
              <a:lnSpc>
                <a:spcPct val="107916"/>
              </a:lnSpc>
              <a:spcBef>
                <a:spcPts val="800"/>
              </a:spcBef>
              <a:spcAft>
                <a:spcPts val="0"/>
              </a:spcAft>
              <a:buClr>
                <a:schemeClr val="dk1"/>
              </a:buClr>
              <a:buSzPts val="1200"/>
              <a:buFont typeface="Arial"/>
              <a:buNone/>
            </a:pPr>
            <a:r>
              <a:rPr b="1" lang="en-GB" sz="1200">
                <a:solidFill>
                  <a:srgbClr val="980000"/>
                </a:solidFill>
                <a:latin typeface="Calibri"/>
                <a:ea typeface="Calibri"/>
                <a:cs typeface="Calibri"/>
                <a:sym typeface="Calibri"/>
              </a:rPr>
              <a:t>Citizenship</a:t>
            </a:r>
            <a:r>
              <a:rPr lang="en-GB" sz="1200">
                <a:solidFill>
                  <a:schemeClr val="dk1"/>
                </a:solidFill>
                <a:latin typeface="Calibri"/>
                <a:ea typeface="Calibri"/>
                <a:cs typeface="Calibri"/>
                <a:sym typeface="Calibri"/>
              </a:rPr>
              <a:t>: </a:t>
            </a:r>
            <a:r>
              <a:rPr i="1" lang="en-GB" sz="1200">
                <a:solidFill>
                  <a:schemeClr val="dk1"/>
                </a:solidFill>
                <a:latin typeface="Calibri"/>
                <a:ea typeface="Calibri"/>
                <a:cs typeface="Calibri"/>
                <a:sym typeface="Calibri"/>
              </a:rPr>
              <a:t>upholding British Values, thinking like global citizens, considering global issues based on deep understanding of diverse values with genuine interest in engaging with others to solve complex problems that impact human and environmental sustainability</a:t>
            </a:r>
            <a:endParaRPr i="1" sz="1200">
              <a:solidFill>
                <a:schemeClr val="dk1"/>
              </a:solidFill>
              <a:latin typeface="Calibri"/>
              <a:ea typeface="Calibri"/>
              <a:cs typeface="Calibri"/>
              <a:sym typeface="Calibri"/>
            </a:endParaRPr>
          </a:p>
          <a:p>
            <a:pPr indent="0" lvl="0" marL="457200" rtl="0" algn="just">
              <a:lnSpc>
                <a:spcPct val="107916"/>
              </a:lnSpc>
              <a:spcBef>
                <a:spcPts val="800"/>
              </a:spcBef>
              <a:spcAft>
                <a:spcPts val="0"/>
              </a:spcAft>
              <a:buClr>
                <a:schemeClr val="dk1"/>
              </a:buClr>
              <a:buSzPts val="1200"/>
              <a:buFont typeface="Arial"/>
              <a:buNone/>
            </a:pPr>
            <a:r>
              <a:rPr b="1" lang="en-GB" sz="1200">
                <a:solidFill>
                  <a:srgbClr val="980000"/>
                </a:solidFill>
                <a:latin typeface="Calibri"/>
                <a:ea typeface="Calibri"/>
                <a:cs typeface="Calibri"/>
                <a:sym typeface="Calibri"/>
              </a:rPr>
              <a:t>Collaboration</a:t>
            </a:r>
            <a:r>
              <a:rPr lang="en-GB" sz="1200">
                <a:solidFill>
                  <a:schemeClr val="dk1"/>
                </a:solidFill>
                <a:latin typeface="Calibri"/>
                <a:ea typeface="Calibri"/>
                <a:cs typeface="Calibri"/>
                <a:sym typeface="Calibri"/>
              </a:rPr>
              <a:t>: the capacity to work interdependently and synergistically in teams with strong interpersonal and team-related skills including effective management of team dynamics, making substantive decisions together, and learning from and contributing to the learning of others.</a:t>
            </a:r>
            <a:endParaRPr sz="1200">
              <a:solidFill>
                <a:schemeClr val="dk1"/>
              </a:solidFill>
              <a:latin typeface="Calibri"/>
              <a:ea typeface="Calibri"/>
              <a:cs typeface="Calibri"/>
              <a:sym typeface="Calibri"/>
            </a:endParaRPr>
          </a:p>
          <a:p>
            <a:pPr indent="0" lvl="0" marL="457200" rtl="0" algn="just">
              <a:lnSpc>
                <a:spcPct val="107916"/>
              </a:lnSpc>
              <a:spcBef>
                <a:spcPts val="800"/>
              </a:spcBef>
              <a:spcAft>
                <a:spcPts val="0"/>
              </a:spcAft>
              <a:buClr>
                <a:schemeClr val="dk1"/>
              </a:buClr>
              <a:buSzPts val="1200"/>
              <a:buFont typeface="Arial"/>
              <a:buNone/>
            </a:pPr>
            <a:r>
              <a:rPr b="1" lang="en-GB" sz="1200">
                <a:solidFill>
                  <a:srgbClr val="980000"/>
                </a:solidFill>
                <a:latin typeface="Calibri"/>
                <a:ea typeface="Calibri"/>
                <a:cs typeface="Calibri"/>
                <a:sym typeface="Calibri"/>
              </a:rPr>
              <a:t>Communication:</a:t>
            </a:r>
            <a:r>
              <a:rPr lang="en-GB" sz="1200">
                <a:solidFill>
                  <a:schemeClr val="dk1"/>
                </a:solidFill>
                <a:latin typeface="Calibri"/>
                <a:ea typeface="Calibri"/>
                <a:cs typeface="Calibri"/>
                <a:sym typeface="Calibri"/>
              </a:rPr>
              <a:t> entailing mastery of three fluencies: digital, writing and speaking tailored for a range of audiences, through early, high-quality back and forth interaction.</a:t>
            </a:r>
            <a:endParaRPr sz="1200">
              <a:solidFill>
                <a:schemeClr val="dk1"/>
              </a:solidFill>
              <a:latin typeface="Calibri"/>
              <a:ea typeface="Calibri"/>
              <a:cs typeface="Calibri"/>
              <a:sym typeface="Calibri"/>
            </a:endParaRPr>
          </a:p>
          <a:p>
            <a:pPr indent="0" lvl="0" marL="457200" rtl="0" algn="just">
              <a:lnSpc>
                <a:spcPct val="107916"/>
              </a:lnSpc>
              <a:spcBef>
                <a:spcPts val="800"/>
              </a:spcBef>
              <a:spcAft>
                <a:spcPts val="0"/>
              </a:spcAft>
              <a:buClr>
                <a:schemeClr val="dk1"/>
              </a:buClr>
              <a:buSzPts val="1200"/>
              <a:buFont typeface="Arial"/>
              <a:buNone/>
            </a:pPr>
            <a:r>
              <a:rPr b="1" lang="en-GB" sz="1200">
                <a:solidFill>
                  <a:srgbClr val="980000"/>
                </a:solidFill>
                <a:latin typeface="Calibri"/>
                <a:ea typeface="Calibri"/>
                <a:cs typeface="Calibri"/>
                <a:sym typeface="Calibri"/>
              </a:rPr>
              <a:t>Creativity:</a:t>
            </a:r>
            <a:r>
              <a:rPr lang="en-GB" sz="1200">
                <a:solidFill>
                  <a:schemeClr val="dk1"/>
                </a:solidFill>
                <a:latin typeface="Calibri"/>
                <a:ea typeface="Calibri"/>
                <a:cs typeface="Calibri"/>
                <a:sym typeface="Calibri"/>
              </a:rPr>
              <a:t> having an ‘entrepreneurial eye’ for economic and social opportunities, asking the right questions to generate novel ideas and explore possibilities, demonstrating leadership to pursue those ideas into practice.</a:t>
            </a:r>
            <a:endParaRPr sz="1200">
              <a:solidFill>
                <a:schemeClr val="dk1"/>
              </a:solidFill>
              <a:latin typeface="Calibri"/>
              <a:ea typeface="Calibri"/>
              <a:cs typeface="Calibri"/>
              <a:sym typeface="Calibri"/>
            </a:endParaRPr>
          </a:p>
          <a:p>
            <a:pPr indent="0" lvl="0" marL="457200" rtl="0" algn="just">
              <a:lnSpc>
                <a:spcPct val="107916"/>
              </a:lnSpc>
              <a:spcBef>
                <a:spcPts val="800"/>
              </a:spcBef>
              <a:spcAft>
                <a:spcPts val="800"/>
              </a:spcAft>
              <a:buClr>
                <a:schemeClr val="dk1"/>
              </a:buClr>
              <a:buSzPts val="1200"/>
              <a:buFont typeface="Arial"/>
              <a:buNone/>
            </a:pPr>
            <a:r>
              <a:rPr b="1" lang="en-GB" sz="1200">
                <a:solidFill>
                  <a:srgbClr val="980000"/>
                </a:solidFill>
                <a:latin typeface="Calibri"/>
                <a:ea typeface="Calibri"/>
                <a:cs typeface="Calibri"/>
                <a:sym typeface="Calibri"/>
              </a:rPr>
              <a:t>Critical Thinking</a:t>
            </a:r>
            <a:r>
              <a:rPr lang="en-GB" sz="1200">
                <a:solidFill>
                  <a:schemeClr val="dk1"/>
                </a:solidFill>
                <a:latin typeface="Calibri"/>
                <a:ea typeface="Calibri"/>
                <a:cs typeface="Calibri"/>
                <a:sym typeface="Calibri"/>
              </a:rPr>
              <a:t>: critically evaluating information and arguments, reflecting upon them, seeing patterns and connections, constructing  meaningful knowledge and applying it in the  real world.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f0115adeba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Pencil cases and stationary - you don’t need anything! We will be asking pupils to not bring them in. School will provide everything. </a:t>
            </a:r>
            <a:endParaRPr>
              <a:solidFill>
                <a:schemeClr val="dk1"/>
              </a:solidFill>
            </a:endParaRPr>
          </a:p>
          <a:p>
            <a:pPr indent="0" lvl="0" marL="0" rtl="0" algn="l">
              <a:spcBef>
                <a:spcPts val="0"/>
              </a:spcBef>
              <a:spcAft>
                <a:spcPts val="0"/>
              </a:spcAft>
              <a:buSzPts val="1100"/>
              <a:buNone/>
            </a:pPr>
            <a:r>
              <a:rPr lang="en-GB">
                <a:solidFill>
                  <a:schemeClr val="dk1"/>
                </a:solidFill>
              </a:rPr>
              <a:t>Please use personal stationery at home.</a:t>
            </a:r>
            <a:endParaRPr/>
          </a:p>
        </p:txBody>
      </p:sp>
      <p:sp>
        <p:nvSpPr>
          <p:cNvPr id="242" name="Google Shape;242;g3f0115adeba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f0115adeba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g3f0115adeba_0_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e4f909196d_7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want all children to be in school day possible. We </a:t>
            </a:r>
            <a:r>
              <a:rPr lang="en-GB"/>
              <a:t>understand</a:t>
            </a:r>
            <a:r>
              <a:rPr lang="en-GB"/>
              <a:t> that children may have a cough or cold, but we are able to </a:t>
            </a:r>
            <a:r>
              <a:rPr lang="en-GB"/>
              <a:t>administer</a:t>
            </a:r>
            <a:r>
              <a:rPr lang="en-GB"/>
              <a:t> medicinel in school and will certainly keep a close eye on them and contact families accordingly.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Attendance</a:t>
            </a:r>
            <a:r>
              <a:rPr lang="en-GB"/>
              <a:t> matters - </a:t>
            </a:r>
            <a:r>
              <a:rPr lang="en-GB" sz="1050">
                <a:solidFill>
                  <a:srgbClr val="0B0C0C"/>
                </a:solidFill>
                <a:highlight>
                  <a:srgbClr val="FFFFFF"/>
                </a:highlight>
              </a:rPr>
              <a:t>Pupils who did not achieve the expected standard in reading, writing and maths in 2019 had an overall absence rate of 4.7% over the key stage, </a:t>
            </a:r>
            <a:endParaRPr sz="700"/>
          </a:p>
        </p:txBody>
      </p:sp>
      <p:sp>
        <p:nvSpPr>
          <p:cNvPr id="266" name="Google Shape;266;g2e4f909196d_7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3a02d7932f_0_4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Did you know being 15 days late each day is the same as missing 2 weeks of school!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Being </a:t>
            </a:r>
            <a:r>
              <a:rPr lang="en-GB"/>
              <a:t>punctual</a:t>
            </a:r>
            <a:r>
              <a:rPr lang="en-GB"/>
              <a:t> is a skill for life and preparing our children for the world of work. </a:t>
            </a:r>
            <a:endParaRPr/>
          </a:p>
        </p:txBody>
      </p:sp>
      <p:sp>
        <p:nvSpPr>
          <p:cNvPr id="280" name="Google Shape;280;g13a02d7932f_0_4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1500"/>
              <a:buNone/>
              <a:defRPr sz="1500"/>
            </a:lvl2pPr>
            <a:lvl3pPr lvl="2" algn="ctr">
              <a:lnSpc>
                <a:spcPct val="90000"/>
              </a:lnSpc>
              <a:spcBef>
                <a:spcPts val="500"/>
              </a:spcBef>
              <a:spcAft>
                <a:spcPts val="0"/>
              </a:spcAft>
              <a:buClr>
                <a:schemeClr val="dk1"/>
              </a:buClr>
              <a:buSzPts val="1350"/>
              <a:buNone/>
              <a:defRPr sz="135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p:txBody>
      </p:sp>
      <p:sp>
        <p:nvSpPr>
          <p:cNvPr id="14" name="Google Shape;14;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p13"/>
          <p:cNvSpPr txBox="1"/>
          <p:nvPr>
            <p:ph type="title"/>
          </p:nvPr>
        </p:nvSpPr>
        <p:spPr>
          <a:xfrm>
            <a:off x="311700" y="593367"/>
            <a:ext cx="8520600" cy="763500"/>
          </a:xfrm>
          <a:prstGeom prst="rect">
            <a:avLst/>
          </a:prstGeom>
        </p:spPr>
        <p:txBody>
          <a:bodyPr anchorCtr="0" anchor="ctr"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3"/>
          <p:cNvSpPr txBox="1"/>
          <p:nvPr>
            <p:ph idx="1" type="body"/>
          </p:nvPr>
        </p:nvSpPr>
        <p:spPr>
          <a:xfrm>
            <a:off x="311700" y="1536633"/>
            <a:ext cx="8520600" cy="4555200"/>
          </a:xfrm>
          <a:prstGeom prst="rect">
            <a:avLst/>
          </a:prstGeom>
        </p:spPr>
        <p:txBody>
          <a:bodyPr anchorCtr="0" anchor="t" bIns="45700" lIns="91425" spcFirstLastPara="1" rIns="91425" wrap="square" tIns="45700">
            <a:normAutofit/>
          </a:bodyPr>
          <a:lstStyle>
            <a:lvl1pPr indent="-406400" lvl="0" marL="457200">
              <a:spcBef>
                <a:spcPts val="1000"/>
              </a:spcBef>
              <a:spcAft>
                <a:spcPts val="0"/>
              </a:spcAft>
              <a:buSzPts val="2800"/>
              <a:buChar char="•"/>
              <a:defRPr/>
            </a:lvl1pPr>
            <a:lvl2pPr indent="-381000" lvl="1" marL="914400">
              <a:spcBef>
                <a:spcPts val="500"/>
              </a:spcBef>
              <a:spcAft>
                <a:spcPts val="0"/>
              </a:spcAft>
              <a:buSzPts val="2400"/>
              <a:buChar char="•"/>
              <a:defRPr/>
            </a:lvl2pPr>
            <a:lvl3pPr indent="-355600" lvl="2" marL="1371600">
              <a:spcBef>
                <a:spcPts val="500"/>
              </a:spcBef>
              <a:spcAft>
                <a:spcPts val="0"/>
              </a:spcAft>
              <a:buSzPts val="2000"/>
              <a:buChar char="•"/>
              <a:defRPr/>
            </a:lvl3pPr>
            <a:lvl4pPr indent="-342900" lvl="3" marL="1828800">
              <a:spcBef>
                <a:spcPts val="500"/>
              </a:spcBef>
              <a:spcAft>
                <a:spcPts val="0"/>
              </a:spcAft>
              <a:buSzPts val="1800"/>
              <a:buChar char="•"/>
              <a:defRPr/>
            </a:lvl4pPr>
            <a:lvl5pPr indent="-342900" lvl="4" marL="2286000">
              <a:spcBef>
                <a:spcPts val="500"/>
              </a:spcBef>
              <a:spcAft>
                <a:spcPts val="0"/>
              </a:spcAft>
              <a:buSzPts val="1800"/>
              <a:buChar char="•"/>
              <a:defRPr/>
            </a:lvl5pPr>
            <a:lvl6pPr indent="-342900" lvl="5" marL="2743200">
              <a:spcBef>
                <a:spcPts val="500"/>
              </a:spcBef>
              <a:spcAft>
                <a:spcPts val="0"/>
              </a:spcAft>
              <a:buSzPts val="1800"/>
              <a:buChar char="•"/>
              <a:defRPr/>
            </a:lvl6pPr>
            <a:lvl7pPr indent="-342900" lvl="6" marL="3200400">
              <a:spcBef>
                <a:spcPts val="500"/>
              </a:spcBef>
              <a:spcAft>
                <a:spcPts val="0"/>
              </a:spcAft>
              <a:buSzPts val="1800"/>
              <a:buChar char="•"/>
              <a:defRPr/>
            </a:lvl7pPr>
            <a:lvl8pPr indent="-342900" lvl="7" marL="3657600">
              <a:spcBef>
                <a:spcPts val="500"/>
              </a:spcBef>
              <a:spcAft>
                <a:spcPts val="0"/>
              </a:spcAft>
              <a:buSzPts val="1800"/>
              <a:buChar char="•"/>
              <a:defRPr/>
            </a:lvl8pPr>
            <a:lvl9pPr indent="-342900" lvl="8" marL="4114800">
              <a:spcBef>
                <a:spcPts val="500"/>
              </a:spcBef>
              <a:spcAft>
                <a:spcPts val="0"/>
              </a:spcAft>
              <a:buSzPts val="1800"/>
              <a:buChar char="•"/>
              <a:defRPr/>
            </a:lvl9pPr>
          </a:lstStyle>
          <a:p/>
        </p:txBody>
      </p:sp>
      <p:sp>
        <p:nvSpPr>
          <p:cNvPr id="83" name="Google Shape;83;p13"/>
          <p:cNvSpPr txBox="1"/>
          <p:nvPr>
            <p:ph idx="12" type="sldNum"/>
          </p:nvPr>
        </p:nvSpPr>
        <p:spPr>
          <a:xfrm>
            <a:off x="8472458" y="6217622"/>
            <a:ext cx="548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5"/>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5"/>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1500"/>
              <a:buNone/>
              <a:defRPr sz="1500"/>
            </a:lvl2pPr>
            <a:lvl3pPr lvl="2" algn="ctr">
              <a:lnSpc>
                <a:spcPct val="90000"/>
              </a:lnSpc>
              <a:spcBef>
                <a:spcPts val="500"/>
              </a:spcBef>
              <a:spcAft>
                <a:spcPts val="0"/>
              </a:spcAft>
              <a:buClr>
                <a:schemeClr val="dk1"/>
              </a:buClr>
              <a:buSzPts val="1350"/>
              <a:buNone/>
              <a:defRPr sz="135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p:txBody>
      </p:sp>
      <p:sp>
        <p:nvSpPr>
          <p:cNvPr id="93" name="Google Shape;93;p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6"/>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6"/>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7"/>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7"/>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1800"/>
              <a:buNone/>
              <a:defRPr sz="1800">
                <a:solidFill>
                  <a:srgbClr val="888888"/>
                </a:solidFill>
              </a:defRPr>
            </a:lvl1pPr>
            <a:lvl2pPr indent="-228600" lvl="1" marL="914400" algn="l">
              <a:lnSpc>
                <a:spcPct val="90000"/>
              </a:lnSpc>
              <a:spcBef>
                <a:spcPts val="500"/>
              </a:spcBef>
              <a:spcAft>
                <a:spcPts val="0"/>
              </a:spcAft>
              <a:buClr>
                <a:srgbClr val="888888"/>
              </a:buClr>
              <a:buSzPts val="1500"/>
              <a:buNone/>
              <a:defRPr sz="1500">
                <a:solidFill>
                  <a:srgbClr val="888888"/>
                </a:solidFill>
              </a:defRPr>
            </a:lvl2pPr>
            <a:lvl3pPr indent="-228600" lvl="2" marL="1371600" algn="l">
              <a:lnSpc>
                <a:spcPct val="90000"/>
              </a:lnSpc>
              <a:spcBef>
                <a:spcPts val="500"/>
              </a:spcBef>
              <a:spcAft>
                <a:spcPts val="0"/>
              </a:spcAft>
              <a:buClr>
                <a:srgbClr val="888888"/>
              </a:buClr>
              <a:buSzPts val="1350"/>
              <a:buNone/>
              <a:defRPr sz="1350">
                <a:solidFill>
                  <a:srgbClr val="888888"/>
                </a:solidFill>
              </a:defRPr>
            </a:lvl3pPr>
            <a:lvl4pPr indent="-228600" lvl="3" marL="1828800" algn="l">
              <a:lnSpc>
                <a:spcPct val="90000"/>
              </a:lnSpc>
              <a:spcBef>
                <a:spcPts val="500"/>
              </a:spcBef>
              <a:spcAft>
                <a:spcPts val="0"/>
              </a:spcAft>
              <a:buClr>
                <a:srgbClr val="888888"/>
              </a:buClr>
              <a:buSzPts val="1200"/>
              <a:buNone/>
              <a:defRPr sz="1200">
                <a:solidFill>
                  <a:srgbClr val="888888"/>
                </a:solidFill>
              </a:defRPr>
            </a:lvl4pPr>
            <a:lvl5pPr indent="-228600" lvl="4" marL="2286000" algn="l">
              <a:lnSpc>
                <a:spcPct val="90000"/>
              </a:lnSpc>
              <a:spcBef>
                <a:spcPts val="500"/>
              </a:spcBef>
              <a:spcAft>
                <a:spcPts val="0"/>
              </a:spcAft>
              <a:buClr>
                <a:srgbClr val="888888"/>
              </a:buClr>
              <a:buSzPts val="1200"/>
              <a:buNone/>
              <a:defRPr sz="1200">
                <a:solidFill>
                  <a:srgbClr val="888888"/>
                </a:solidFill>
              </a:defRPr>
            </a:lvl5pPr>
            <a:lvl6pPr indent="-228600" lvl="5" marL="2743200" algn="l">
              <a:lnSpc>
                <a:spcPct val="90000"/>
              </a:lnSpc>
              <a:spcBef>
                <a:spcPts val="500"/>
              </a:spcBef>
              <a:spcAft>
                <a:spcPts val="0"/>
              </a:spcAft>
              <a:buClr>
                <a:srgbClr val="888888"/>
              </a:buClr>
              <a:buSzPts val="1200"/>
              <a:buNone/>
              <a:defRPr sz="1200">
                <a:solidFill>
                  <a:srgbClr val="888888"/>
                </a:solidFill>
              </a:defRPr>
            </a:lvl6pPr>
            <a:lvl7pPr indent="-228600" lvl="6" marL="3200400" algn="l">
              <a:lnSpc>
                <a:spcPct val="90000"/>
              </a:lnSpc>
              <a:spcBef>
                <a:spcPts val="500"/>
              </a:spcBef>
              <a:spcAft>
                <a:spcPts val="0"/>
              </a:spcAft>
              <a:buClr>
                <a:srgbClr val="888888"/>
              </a:buClr>
              <a:buSzPts val="1200"/>
              <a:buNone/>
              <a:defRPr sz="1200">
                <a:solidFill>
                  <a:srgbClr val="888888"/>
                </a:solidFill>
              </a:defRPr>
            </a:lvl7pPr>
            <a:lvl8pPr indent="-228600" lvl="7" marL="3657600" algn="l">
              <a:lnSpc>
                <a:spcPct val="90000"/>
              </a:lnSpc>
              <a:spcBef>
                <a:spcPts val="500"/>
              </a:spcBef>
              <a:spcAft>
                <a:spcPts val="0"/>
              </a:spcAft>
              <a:buClr>
                <a:srgbClr val="888888"/>
              </a:buClr>
              <a:buSzPts val="1200"/>
              <a:buNone/>
              <a:defRPr sz="1200">
                <a:solidFill>
                  <a:srgbClr val="888888"/>
                </a:solidFill>
              </a:defRPr>
            </a:lvl8pPr>
            <a:lvl9pPr indent="-228600" lvl="8" marL="4114800" algn="l">
              <a:lnSpc>
                <a:spcPct val="90000"/>
              </a:lnSpc>
              <a:spcBef>
                <a:spcPts val="500"/>
              </a:spcBef>
              <a:spcAft>
                <a:spcPts val="0"/>
              </a:spcAft>
              <a:buClr>
                <a:srgbClr val="888888"/>
              </a:buClr>
              <a:buSzPts val="1200"/>
              <a:buNone/>
              <a:defRPr sz="1200">
                <a:solidFill>
                  <a:srgbClr val="888888"/>
                </a:solidFill>
              </a:defRPr>
            </a:lvl9pPr>
          </a:lstStyle>
          <a:p/>
        </p:txBody>
      </p:sp>
      <p:sp>
        <p:nvSpPr>
          <p:cNvPr id="105" name="Google Shape;105;p1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8"/>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8"/>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8"/>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1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9"/>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9"/>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lvl1pPr>
            <a:lvl2pPr indent="-228600" lvl="1" marL="914400" algn="l">
              <a:lnSpc>
                <a:spcPct val="90000"/>
              </a:lnSpc>
              <a:spcBef>
                <a:spcPts val="500"/>
              </a:spcBef>
              <a:spcAft>
                <a:spcPts val="0"/>
              </a:spcAft>
              <a:buClr>
                <a:schemeClr val="dk1"/>
              </a:buClr>
              <a:buSzPts val="1500"/>
              <a:buNone/>
              <a:defRPr b="1" sz="1500"/>
            </a:lvl2pPr>
            <a:lvl3pPr indent="-228600" lvl="2" marL="1371600" algn="l">
              <a:lnSpc>
                <a:spcPct val="90000"/>
              </a:lnSpc>
              <a:spcBef>
                <a:spcPts val="500"/>
              </a:spcBef>
              <a:spcAft>
                <a:spcPts val="0"/>
              </a:spcAft>
              <a:buClr>
                <a:schemeClr val="dk1"/>
              </a:buClr>
              <a:buSzPts val="1350"/>
              <a:buNone/>
              <a:defRPr b="1" sz="1350"/>
            </a:lvl3pPr>
            <a:lvl4pPr indent="-228600" lvl="3" marL="1828800" algn="l">
              <a:lnSpc>
                <a:spcPct val="90000"/>
              </a:lnSpc>
              <a:spcBef>
                <a:spcPts val="500"/>
              </a:spcBef>
              <a:spcAft>
                <a:spcPts val="0"/>
              </a:spcAft>
              <a:buClr>
                <a:schemeClr val="dk1"/>
              </a:buClr>
              <a:buSzPts val="1200"/>
              <a:buNone/>
              <a:defRPr b="1" sz="1200"/>
            </a:lvl4pPr>
            <a:lvl5pPr indent="-228600" lvl="4" marL="2286000" algn="l">
              <a:lnSpc>
                <a:spcPct val="90000"/>
              </a:lnSpc>
              <a:spcBef>
                <a:spcPts val="500"/>
              </a:spcBef>
              <a:spcAft>
                <a:spcPts val="0"/>
              </a:spcAft>
              <a:buClr>
                <a:schemeClr val="dk1"/>
              </a:buClr>
              <a:buSzPts val="1200"/>
              <a:buNone/>
              <a:defRPr b="1" sz="1200"/>
            </a:lvl5pPr>
            <a:lvl6pPr indent="-228600" lvl="5" marL="2743200" algn="l">
              <a:lnSpc>
                <a:spcPct val="90000"/>
              </a:lnSpc>
              <a:spcBef>
                <a:spcPts val="500"/>
              </a:spcBef>
              <a:spcAft>
                <a:spcPts val="0"/>
              </a:spcAft>
              <a:buClr>
                <a:schemeClr val="dk1"/>
              </a:buClr>
              <a:buSzPts val="1200"/>
              <a:buNone/>
              <a:defRPr b="1" sz="1200"/>
            </a:lvl6pPr>
            <a:lvl7pPr indent="-228600" lvl="6" marL="3200400" algn="l">
              <a:lnSpc>
                <a:spcPct val="90000"/>
              </a:lnSpc>
              <a:spcBef>
                <a:spcPts val="500"/>
              </a:spcBef>
              <a:spcAft>
                <a:spcPts val="0"/>
              </a:spcAft>
              <a:buClr>
                <a:schemeClr val="dk1"/>
              </a:buClr>
              <a:buSzPts val="1200"/>
              <a:buNone/>
              <a:defRPr b="1" sz="1200"/>
            </a:lvl7pPr>
            <a:lvl8pPr indent="-228600" lvl="7" marL="3657600" algn="l">
              <a:lnSpc>
                <a:spcPct val="90000"/>
              </a:lnSpc>
              <a:spcBef>
                <a:spcPts val="500"/>
              </a:spcBef>
              <a:spcAft>
                <a:spcPts val="0"/>
              </a:spcAft>
              <a:buClr>
                <a:schemeClr val="dk1"/>
              </a:buClr>
              <a:buSzPts val="1200"/>
              <a:buNone/>
              <a:defRPr b="1" sz="1200"/>
            </a:lvl8pPr>
            <a:lvl9pPr indent="-228600" lvl="8" marL="4114800" algn="l">
              <a:lnSpc>
                <a:spcPct val="90000"/>
              </a:lnSpc>
              <a:spcBef>
                <a:spcPts val="500"/>
              </a:spcBef>
              <a:spcAft>
                <a:spcPts val="0"/>
              </a:spcAft>
              <a:buClr>
                <a:schemeClr val="dk1"/>
              </a:buClr>
              <a:buSzPts val="1200"/>
              <a:buNone/>
              <a:defRPr b="1" sz="1200"/>
            </a:lvl9pPr>
          </a:lstStyle>
          <a:p/>
        </p:txBody>
      </p:sp>
      <p:sp>
        <p:nvSpPr>
          <p:cNvPr id="118" name="Google Shape;118;p19"/>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19"/>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lvl1pPr>
            <a:lvl2pPr indent="-228600" lvl="1" marL="914400" algn="l">
              <a:lnSpc>
                <a:spcPct val="90000"/>
              </a:lnSpc>
              <a:spcBef>
                <a:spcPts val="500"/>
              </a:spcBef>
              <a:spcAft>
                <a:spcPts val="0"/>
              </a:spcAft>
              <a:buClr>
                <a:schemeClr val="dk1"/>
              </a:buClr>
              <a:buSzPts val="1500"/>
              <a:buNone/>
              <a:defRPr b="1" sz="1500"/>
            </a:lvl2pPr>
            <a:lvl3pPr indent="-228600" lvl="2" marL="1371600" algn="l">
              <a:lnSpc>
                <a:spcPct val="90000"/>
              </a:lnSpc>
              <a:spcBef>
                <a:spcPts val="500"/>
              </a:spcBef>
              <a:spcAft>
                <a:spcPts val="0"/>
              </a:spcAft>
              <a:buClr>
                <a:schemeClr val="dk1"/>
              </a:buClr>
              <a:buSzPts val="1350"/>
              <a:buNone/>
              <a:defRPr b="1" sz="1350"/>
            </a:lvl3pPr>
            <a:lvl4pPr indent="-228600" lvl="3" marL="1828800" algn="l">
              <a:lnSpc>
                <a:spcPct val="90000"/>
              </a:lnSpc>
              <a:spcBef>
                <a:spcPts val="500"/>
              </a:spcBef>
              <a:spcAft>
                <a:spcPts val="0"/>
              </a:spcAft>
              <a:buClr>
                <a:schemeClr val="dk1"/>
              </a:buClr>
              <a:buSzPts val="1200"/>
              <a:buNone/>
              <a:defRPr b="1" sz="1200"/>
            </a:lvl4pPr>
            <a:lvl5pPr indent="-228600" lvl="4" marL="2286000" algn="l">
              <a:lnSpc>
                <a:spcPct val="90000"/>
              </a:lnSpc>
              <a:spcBef>
                <a:spcPts val="500"/>
              </a:spcBef>
              <a:spcAft>
                <a:spcPts val="0"/>
              </a:spcAft>
              <a:buClr>
                <a:schemeClr val="dk1"/>
              </a:buClr>
              <a:buSzPts val="1200"/>
              <a:buNone/>
              <a:defRPr b="1" sz="1200"/>
            </a:lvl5pPr>
            <a:lvl6pPr indent="-228600" lvl="5" marL="2743200" algn="l">
              <a:lnSpc>
                <a:spcPct val="90000"/>
              </a:lnSpc>
              <a:spcBef>
                <a:spcPts val="500"/>
              </a:spcBef>
              <a:spcAft>
                <a:spcPts val="0"/>
              </a:spcAft>
              <a:buClr>
                <a:schemeClr val="dk1"/>
              </a:buClr>
              <a:buSzPts val="1200"/>
              <a:buNone/>
              <a:defRPr b="1" sz="1200"/>
            </a:lvl6pPr>
            <a:lvl7pPr indent="-228600" lvl="6" marL="3200400" algn="l">
              <a:lnSpc>
                <a:spcPct val="90000"/>
              </a:lnSpc>
              <a:spcBef>
                <a:spcPts val="500"/>
              </a:spcBef>
              <a:spcAft>
                <a:spcPts val="0"/>
              </a:spcAft>
              <a:buClr>
                <a:schemeClr val="dk1"/>
              </a:buClr>
              <a:buSzPts val="1200"/>
              <a:buNone/>
              <a:defRPr b="1" sz="1200"/>
            </a:lvl7pPr>
            <a:lvl8pPr indent="-228600" lvl="7" marL="3657600" algn="l">
              <a:lnSpc>
                <a:spcPct val="90000"/>
              </a:lnSpc>
              <a:spcBef>
                <a:spcPts val="500"/>
              </a:spcBef>
              <a:spcAft>
                <a:spcPts val="0"/>
              </a:spcAft>
              <a:buClr>
                <a:schemeClr val="dk1"/>
              </a:buClr>
              <a:buSzPts val="1200"/>
              <a:buNone/>
              <a:defRPr b="1" sz="1200"/>
            </a:lvl8pPr>
            <a:lvl9pPr indent="-228600" lvl="8" marL="4114800" algn="l">
              <a:lnSpc>
                <a:spcPct val="90000"/>
              </a:lnSpc>
              <a:spcBef>
                <a:spcPts val="500"/>
              </a:spcBef>
              <a:spcAft>
                <a:spcPts val="0"/>
              </a:spcAft>
              <a:buClr>
                <a:schemeClr val="dk1"/>
              </a:buClr>
              <a:buSzPts val="1200"/>
              <a:buNone/>
              <a:defRPr b="1" sz="1200"/>
            </a:lvl9pPr>
          </a:lstStyle>
          <a:p/>
        </p:txBody>
      </p:sp>
      <p:sp>
        <p:nvSpPr>
          <p:cNvPr id="120" name="Google Shape;120;p19"/>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2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2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2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2"/>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2"/>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61950" lvl="1" marL="914400" algn="l">
              <a:lnSpc>
                <a:spcPct val="90000"/>
              </a:lnSpc>
              <a:spcBef>
                <a:spcPts val="500"/>
              </a:spcBef>
              <a:spcAft>
                <a:spcPts val="0"/>
              </a:spcAft>
              <a:buClr>
                <a:schemeClr val="dk1"/>
              </a:buClr>
              <a:buSzPts val="2100"/>
              <a:buChar char="•"/>
              <a:defRPr sz="2100"/>
            </a:lvl2pPr>
            <a:lvl3pPr indent="-342900" lvl="2" marL="1371600" algn="l">
              <a:lnSpc>
                <a:spcPct val="90000"/>
              </a:lnSpc>
              <a:spcBef>
                <a:spcPts val="500"/>
              </a:spcBef>
              <a:spcAft>
                <a:spcPts val="0"/>
              </a:spcAft>
              <a:buClr>
                <a:schemeClr val="dk1"/>
              </a:buClr>
              <a:buSzPts val="1800"/>
              <a:buChar char="•"/>
              <a:defRPr sz="1800"/>
            </a:lvl3pPr>
            <a:lvl4pPr indent="-323850" lvl="3" marL="1828800" algn="l">
              <a:lnSpc>
                <a:spcPct val="90000"/>
              </a:lnSpc>
              <a:spcBef>
                <a:spcPts val="500"/>
              </a:spcBef>
              <a:spcAft>
                <a:spcPts val="0"/>
              </a:spcAft>
              <a:buClr>
                <a:schemeClr val="dk1"/>
              </a:buClr>
              <a:buSzPts val="1500"/>
              <a:buChar char="•"/>
              <a:defRPr sz="1500"/>
            </a:lvl4pPr>
            <a:lvl5pPr indent="-323850" lvl="4" marL="2286000" algn="l">
              <a:lnSpc>
                <a:spcPct val="90000"/>
              </a:lnSpc>
              <a:spcBef>
                <a:spcPts val="500"/>
              </a:spcBef>
              <a:spcAft>
                <a:spcPts val="0"/>
              </a:spcAft>
              <a:buClr>
                <a:schemeClr val="dk1"/>
              </a:buClr>
              <a:buSzPts val="1500"/>
              <a:buChar char="•"/>
              <a:defRPr sz="1500"/>
            </a:lvl5pPr>
            <a:lvl6pPr indent="-323850" lvl="5" marL="2743200" algn="l">
              <a:lnSpc>
                <a:spcPct val="90000"/>
              </a:lnSpc>
              <a:spcBef>
                <a:spcPts val="500"/>
              </a:spcBef>
              <a:spcAft>
                <a:spcPts val="0"/>
              </a:spcAft>
              <a:buClr>
                <a:schemeClr val="dk1"/>
              </a:buClr>
              <a:buSzPts val="1500"/>
              <a:buChar char="•"/>
              <a:defRPr sz="1500"/>
            </a:lvl6pPr>
            <a:lvl7pPr indent="-323850" lvl="6" marL="3200400" algn="l">
              <a:lnSpc>
                <a:spcPct val="90000"/>
              </a:lnSpc>
              <a:spcBef>
                <a:spcPts val="500"/>
              </a:spcBef>
              <a:spcAft>
                <a:spcPts val="0"/>
              </a:spcAft>
              <a:buClr>
                <a:schemeClr val="dk1"/>
              </a:buClr>
              <a:buSzPts val="1500"/>
              <a:buChar char="•"/>
              <a:defRPr sz="1500"/>
            </a:lvl7pPr>
            <a:lvl8pPr indent="-323850" lvl="7" marL="3657600" algn="l">
              <a:lnSpc>
                <a:spcPct val="90000"/>
              </a:lnSpc>
              <a:spcBef>
                <a:spcPts val="500"/>
              </a:spcBef>
              <a:spcAft>
                <a:spcPts val="0"/>
              </a:spcAft>
              <a:buClr>
                <a:schemeClr val="dk1"/>
              </a:buClr>
              <a:buSzPts val="1500"/>
              <a:buChar char="•"/>
              <a:defRPr sz="1500"/>
            </a:lvl8pPr>
            <a:lvl9pPr indent="-323850" lvl="8" marL="4114800" algn="l">
              <a:lnSpc>
                <a:spcPct val="90000"/>
              </a:lnSpc>
              <a:spcBef>
                <a:spcPts val="500"/>
              </a:spcBef>
              <a:spcAft>
                <a:spcPts val="0"/>
              </a:spcAft>
              <a:buClr>
                <a:schemeClr val="dk1"/>
              </a:buClr>
              <a:buSzPts val="1500"/>
              <a:buChar char="•"/>
              <a:defRPr sz="1500"/>
            </a:lvl9pPr>
          </a:lstStyle>
          <a:p/>
        </p:txBody>
      </p:sp>
      <p:sp>
        <p:nvSpPr>
          <p:cNvPr id="136" name="Google Shape;136;p22"/>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050"/>
              <a:buNone/>
              <a:defRPr sz="1050"/>
            </a:lvl2pPr>
            <a:lvl3pPr indent="-228600" lvl="2" marL="1371600" algn="l">
              <a:lnSpc>
                <a:spcPct val="90000"/>
              </a:lnSpc>
              <a:spcBef>
                <a:spcPts val="500"/>
              </a:spcBef>
              <a:spcAft>
                <a:spcPts val="0"/>
              </a:spcAft>
              <a:buClr>
                <a:schemeClr val="dk1"/>
              </a:buClr>
              <a:buSzPts val="900"/>
              <a:buNone/>
              <a:defRPr sz="900"/>
            </a:lvl3pPr>
            <a:lvl4pPr indent="-228600" lvl="3" marL="1828800" algn="l">
              <a:lnSpc>
                <a:spcPct val="90000"/>
              </a:lnSpc>
              <a:spcBef>
                <a:spcPts val="500"/>
              </a:spcBef>
              <a:spcAft>
                <a:spcPts val="0"/>
              </a:spcAft>
              <a:buClr>
                <a:schemeClr val="dk1"/>
              </a:buClr>
              <a:buSzPts val="750"/>
              <a:buNone/>
              <a:defRPr sz="750"/>
            </a:lvl4pPr>
            <a:lvl5pPr indent="-228600" lvl="4" marL="2286000" algn="l">
              <a:lnSpc>
                <a:spcPct val="90000"/>
              </a:lnSpc>
              <a:spcBef>
                <a:spcPts val="500"/>
              </a:spcBef>
              <a:spcAft>
                <a:spcPts val="0"/>
              </a:spcAft>
              <a:buClr>
                <a:schemeClr val="dk1"/>
              </a:buClr>
              <a:buSzPts val="750"/>
              <a:buNone/>
              <a:defRPr sz="750"/>
            </a:lvl5pPr>
            <a:lvl6pPr indent="-228600" lvl="5" marL="2743200" algn="l">
              <a:lnSpc>
                <a:spcPct val="90000"/>
              </a:lnSpc>
              <a:spcBef>
                <a:spcPts val="500"/>
              </a:spcBef>
              <a:spcAft>
                <a:spcPts val="0"/>
              </a:spcAft>
              <a:buClr>
                <a:schemeClr val="dk1"/>
              </a:buClr>
              <a:buSzPts val="750"/>
              <a:buNone/>
              <a:defRPr sz="750"/>
            </a:lvl6pPr>
            <a:lvl7pPr indent="-228600" lvl="6" marL="3200400" algn="l">
              <a:lnSpc>
                <a:spcPct val="90000"/>
              </a:lnSpc>
              <a:spcBef>
                <a:spcPts val="500"/>
              </a:spcBef>
              <a:spcAft>
                <a:spcPts val="0"/>
              </a:spcAft>
              <a:buClr>
                <a:schemeClr val="dk1"/>
              </a:buClr>
              <a:buSzPts val="750"/>
              <a:buNone/>
              <a:defRPr sz="750"/>
            </a:lvl7pPr>
            <a:lvl8pPr indent="-228600" lvl="7" marL="3657600" algn="l">
              <a:lnSpc>
                <a:spcPct val="90000"/>
              </a:lnSpc>
              <a:spcBef>
                <a:spcPts val="500"/>
              </a:spcBef>
              <a:spcAft>
                <a:spcPts val="0"/>
              </a:spcAft>
              <a:buClr>
                <a:schemeClr val="dk1"/>
              </a:buClr>
              <a:buSzPts val="750"/>
              <a:buNone/>
              <a:defRPr sz="750"/>
            </a:lvl8pPr>
            <a:lvl9pPr indent="-228600" lvl="8" marL="4114800" algn="l">
              <a:lnSpc>
                <a:spcPct val="90000"/>
              </a:lnSpc>
              <a:spcBef>
                <a:spcPts val="500"/>
              </a:spcBef>
              <a:spcAft>
                <a:spcPts val="0"/>
              </a:spcAft>
              <a:buClr>
                <a:schemeClr val="dk1"/>
              </a:buClr>
              <a:buSzPts val="750"/>
              <a:buNone/>
              <a:defRPr sz="750"/>
            </a:lvl9pPr>
          </a:lstStyle>
          <a:p/>
        </p:txBody>
      </p:sp>
      <p:sp>
        <p:nvSpPr>
          <p:cNvPr id="137" name="Google Shape;137;p2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3"/>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3"/>
          <p:cNvSpPr/>
          <p:nvPr>
            <p:ph idx="2" type="pic"/>
          </p:nvPr>
        </p:nvSpPr>
        <p:spPr>
          <a:xfrm>
            <a:off x="3887391" y="987426"/>
            <a:ext cx="4629300" cy="4873500"/>
          </a:xfrm>
          <a:prstGeom prst="rect">
            <a:avLst/>
          </a:prstGeom>
          <a:noFill/>
          <a:ln>
            <a:noFill/>
          </a:ln>
        </p:spPr>
      </p:sp>
      <p:sp>
        <p:nvSpPr>
          <p:cNvPr id="143" name="Google Shape;143;p23"/>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050"/>
              <a:buNone/>
              <a:defRPr sz="1050"/>
            </a:lvl2pPr>
            <a:lvl3pPr indent="-228600" lvl="2" marL="1371600" algn="l">
              <a:lnSpc>
                <a:spcPct val="90000"/>
              </a:lnSpc>
              <a:spcBef>
                <a:spcPts val="500"/>
              </a:spcBef>
              <a:spcAft>
                <a:spcPts val="0"/>
              </a:spcAft>
              <a:buClr>
                <a:schemeClr val="dk1"/>
              </a:buClr>
              <a:buSzPts val="900"/>
              <a:buNone/>
              <a:defRPr sz="900"/>
            </a:lvl3pPr>
            <a:lvl4pPr indent="-228600" lvl="3" marL="1828800" algn="l">
              <a:lnSpc>
                <a:spcPct val="90000"/>
              </a:lnSpc>
              <a:spcBef>
                <a:spcPts val="500"/>
              </a:spcBef>
              <a:spcAft>
                <a:spcPts val="0"/>
              </a:spcAft>
              <a:buClr>
                <a:schemeClr val="dk1"/>
              </a:buClr>
              <a:buSzPts val="750"/>
              <a:buNone/>
              <a:defRPr sz="750"/>
            </a:lvl4pPr>
            <a:lvl5pPr indent="-228600" lvl="4" marL="2286000" algn="l">
              <a:lnSpc>
                <a:spcPct val="90000"/>
              </a:lnSpc>
              <a:spcBef>
                <a:spcPts val="500"/>
              </a:spcBef>
              <a:spcAft>
                <a:spcPts val="0"/>
              </a:spcAft>
              <a:buClr>
                <a:schemeClr val="dk1"/>
              </a:buClr>
              <a:buSzPts val="750"/>
              <a:buNone/>
              <a:defRPr sz="750"/>
            </a:lvl5pPr>
            <a:lvl6pPr indent="-228600" lvl="5" marL="2743200" algn="l">
              <a:lnSpc>
                <a:spcPct val="90000"/>
              </a:lnSpc>
              <a:spcBef>
                <a:spcPts val="500"/>
              </a:spcBef>
              <a:spcAft>
                <a:spcPts val="0"/>
              </a:spcAft>
              <a:buClr>
                <a:schemeClr val="dk1"/>
              </a:buClr>
              <a:buSzPts val="750"/>
              <a:buNone/>
              <a:defRPr sz="750"/>
            </a:lvl6pPr>
            <a:lvl7pPr indent="-228600" lvl="6" marL="3200400" algn="l">
              <a:lnSpc>
                <a:spcPct val="90000"/>
              </a:lnSpc>
              <a:spcBef>
                <a:spcPts val="500"/>
              </a:spcBef>
              <a:spcAft>
                <a:spcPts val="0"/>
              </a:spcAft>
              <a:buClr>
                <a:schemeClr val="dk1"/>
              </a:buClr>
              <a:buSzPts val="750"/>
              <a:buNone/>
              <a:defRPr sz="750"/>
            </a:lvl7pPr>
            <a:lvl8pPr indent="-228600" lvl="7" marL="3657600" algn="l">
              <a:lnSpc>
                <a:spcPct val="90000"/>
              </a:lnSpc>
              <a:spcBef>
                <a:spcPts val="500"/>
              </a:spcBef>
              <a:spcAft>
                <a:spcPts val="0"/>
              </a:spcAft>
              <a:buClr>
                <a:schemeClr val="dk1"/>
              </a:buClr>
              <a:buSzPts val="750"/>
              <a:buNone/>
              <a:defRPr sz="750"/>
            </a:lvl8pPr>
            <a:lvl9pPr indent="-228600" lvl="8" marL="4114800" algn="l">
              <a:lnSpc>
                <a:spcPct val="90000"/>
              </a:lnSpc>
              <a:spcBef>
                <a:spcPts val="500"/>
              </a:spcBef>
              <a:spcAft>
                <a:spcPts val="0"/>
              </a:spcAft>
              <a:buClr>
                <a:schemeClr val="dk1"/>
              </a:buClr>
              <a:buSzPts val="750"/>
              <a:buNone/>
              <a:defRPr sz="750"/>
            </a:lvl9pPr>
          </a:lstStyle>
          <a:p/>
        </p:txBody>
      </p:sp>
      <p:sp>
        <p:nvSpPr>
          <p:cNvPr id="144" name="Google Shape;144;p2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4"/>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5"/>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5"/>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1800"/>
              <a:buNone/>
              <a:defRPr sz="1800">
                <a:solidFill>
                  <a:srgbClr val="888888"/>
                </a:solidFill>
              </a:defRPr>
            </a:lvl1pPr>
            <a:lvl2pPr indent="-228600" lvl="1" marL="914400" algn="l">
              <a:lnSpc>
                <a:spcPct val="90000"/>
              </a:lnSpc>
              <a:spcBef>
                <a:spcPts val="500"/>
              </a:spcBef>
              <a:spcAft>
                <a:spcPts val="0"/>
              </a:spcAft>
              <a:buClr>
                <a:srgbClr val="888888"/>
              </a:buClr>
              <a:buSzPts val="1500"/>
              <a:buNone/>
              <a:defRPr sz="1500">
                <a:solidFill>
                  <a:srgbClr val="888888"/>
                </a:solidFill>
              </a:defRPr>
            </a:lvl2pPr>
            <a:lvl3pPr indent="-228600" lvl="2" marL="1371600" algn="l">
              <a:lnSpc>
                <a:spcPct val="90000"/>
              </a:lnSpc>
              <a:spcBef>
                <a:spcPts val="500"/>
              </a:spcBef>
              <a:spcAft>
                <a:spcPts val="0"/>
              </a:spcAft>
              <a:buClr>
                <a:srgbClr val="888888"/>
              </a:buClr>
              <a:buSzPts val="1350"/>
              <a:buNone/>
              <a:defRPr sz="1350">
                <a:solidFill>
                  <a:srgbClr val="888888"/>
                </a:solidFill>
              </a:defRPr>
            </a:lvl3pPr>
            <a:lvl4pPr indent="-228600" lvl="3" marL="1828800" algn="l">
              <a:lnSpc>
                <a:spcPct val="90000"/>
              </a:lnSpc>
              <a:spcBef>
                <a:spcPts val="500"/>
              </a:spcBef>
              <a:spcAft>
                <a:spcPts val="0"/>
              </a:spcAft>
              <a:buClr>
                <a:srgbClr val="888888"/>
              </a:buClr>
              <a:buSzPts val="1200"/>
              <a:buNone/>
              <a:defRPr sz="1200">
                <a:solidFill>
                  <a:srgbClr val="888888"/>
                </a:solidFill>
              </a:defRPr>
            </a:lvl4pPr>
            <a:lvl5pPr indent="-228600" lvl="4" marL="2286000" algn="l">
              <a:lnSpc>
                <a:spcPct val="90000"/>
              </a:lnSpc>
              <a:spcBef>
                <a:spcPts val="500"/>
              </a:spcBef>
              <a:spcAft>
                <a:spcPts val="0"/>
              </a:spcAft>
              <a:buClr>
                <a:srgbClr val="888888"/>
              </a:buClr>
              <a:buSzPts val="1200"/>
              <a:buNone/>
              <a:defRPr sz="1200">
                <a:solidFill>
                  <a:srgbClr val="888888"/>
                </a:solidFill>
              </a:defRPr>
            </a:lvl5pPr>
            <a:lvl6pPr indent="-228600" lvl="5" marL="2743200" algn="l">
              <a:lnSpc>
                <a:spcPct val="90000"/>
              </a:lnSpc>
              <a:spcBef>
                <a:spcPts val="500"/>
              </a:spcBef>
              <a:spcAft>
                <a:spcPts val="0"/>
              </a:spcAft>
              <a:buClr>
                <a:srgbClr val="888888"/>
              </a:buClr>
              <a:buSzPts val="1200"/>
              <a:buNone/>
              <a:defRPr sz="1200">
                <a:solidFill>
                  <a:srgbClr val="888888"/>
                </a:solidFill>
              </a:defRPr>
            </a:lvl6pPr>
            <a:lvl7pPr indent="-228600" lvl="6" marL="3200400" algn="l">
              <a:lnSpc>
                <a:spcPct val="90000"/>
              </a:lnSpc>
              <a:spcBef>
                <a:spcPts val="500"/>
              </a:spcBef>
              <a:spcAft>
                <a:spcPts val="0"/>
              </a:spcAft>
              <a:buClr>
                <a:srgbClr val="888888"/>
              </a:buClr>
              <a:buSzPts val="1200"/>
              <a:buNone/>
              <a:defRPr sz="1200">
                <a:solidFill>
                  <a:srgbClr val="888888"/>
                </a:solidFill>
              </a:defRPr>
            </a:lvl7pPr>
            <a:lvl8pPr indent="-228600" lvl="7" marL="3657600" algn="l">
              <a:lnSpc>
                <a:spcPct val="90000"/>
              </a:lnSpc>
              <a:spcBef>
                <a:spcPts val="500"/>
              </a:spcBef>
              <a:spcAft>
                <a:spcPts val="0"/>
              </a:spcAft>
              <a:buClr>
                <a:srgbClr val="888888"/>
              </a:buClr>
              <a:buSzPts val="1200"/>
              <a:buNone/>
              <a:defRPr sz="1200">
                <a:solidFill>
                  <a:srgbClr val="888888"/>
                </a:solidFill>
              </a:defRPr>
            </a:lvl8pPr>
            <a:lvl9pPr indent="-228600" lvl="8" marL="4114800" algn="l">
              <a:lnSpc>
                <a:spcPct val="90000"/>
              </a:lnSpc>
              <a:spcBef>
                <a:spcPts val="500"/>
              </a:spcBef>
              <a:spcAft>
                <a:spcPts val="0"/>
              </a:spcAft>
              <a:buClr>
                <a:srgbClr val="888888"/>
              </a:buClr>
              <a:buSzPts val="1200"/>
              <a:buNone/>
              <a:defRPr sz="1200">
                <a:solidFill>
                  <a:srgbClr val="888888"/>
                </a:solidFill>
              </a:defRPr>
            </a:lvl9pPr>
          </a:lstStyle>
          <a:p/>
        </p:txBody>
      </p:sp>
      <p:sp>
        <p:nvSpPr>
          <p:cNvPr id="26" name="Google Shape;26;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lvl1pPr>
            <a:lvl2pPr indent="-228600" lvl="1" marL="914400" algn="l">
              <a:lnSpc>
                <a:spcPct val="90000"/>
              </a:lnSpc>
              <a:spcBef>
                <a:spcPts val="500"/>
              </a:spcBef>
              <a:spcAft>
                <a:spcPts val="0"/>
              </a:spcAft>
              <a:buClr>
                <a:schemeClr val="dk1"/>
              </a:buClr>
              <a:buSzPts val="1500"/>
              <a:buNone/>
              <a:defRPr b="1" sz="1500"/>
            </a:lvl2pPr>
            <a:lvl3pPr indent="-228600" lvl="2" marL="1371600" algn="l">
              <a:lnSpc>
                <a:spcPct val="90000"/>
              </a:lnSpc>
              <a:spcBef>
                <a:spcPts val="500"/>
              </a:spcBef>
              <a:spcAft>
                <a:spcPts val="0"/>
              </a:spcAft>
              <a:buClr>
                <a:schemeClr val="dk1"/>
              </a:buClr>
              <a:buSzPts val="1350"/>
              <a:buNone/>
              <a:defRPr b="1" sz="1350"/>
            </a:lvl3pPr>
            <a:lvl4pPr indent="-228600" lvl="3" marL="1828800" algn="l">
              <a:lnSpc>
                <a:spcPct val="90000"/>
              </a:lnSpc>
              <a:spcBef>
                <a:spcPts val="500"/>
              </a:spcBef>
              <a:spcAft>
                <a:spcPts val="0"/>
              </a:spcAft>
              <a:buClr>
                <a:schemeClr val="dk1"/>
              </a:buClr>
              <a:buSzPts val="1200"/>
              <a:buNone/>
              <a:defRPr b="1" sz="1200"/>
            </a:lvl4pPr>
            <a:lvl5pPr indent="-228600" lvl="4" marL="2286000" algn="l">
              <a:lnSpc>
                <a:spcPct val="90000"/>
              </a:lnSpc>
              <a:spcBef>
                <a:spcPts val="500"/>
              </a:spcBef>
              <a:spcAft>
                <a:spcPts val="0"/>
              </a:spcAft>
              <a:buClr>
                <a:schemeClr val="dk1"/>
              </a:buClr>
              <a:buSzPts val="1200"/>
              <a:buNone/>
              <a:defRPr b="1" sz="1200"/>
            </a:lvl5pPr>
            <a:lvl6pPr indent="-228600" lvl="5" marL="2743200" algn="l">
              <a:lnSpc>
                <a:spcPct val="90000"/>
              </a:lnSpc>
              <a:spcBef>
                <a:spcPts val="500"/>
              </a:spcBef>
              <a:spcAft>
                <a:spcPts val="0"/>
              </a:spcAft>
              <a:buClr>
                <a:schemeClr val="dk1"/>
              </a:buClr>
              <a:buSzPts val="1200"/>
              <a:buNone/>
              <a:defRPr b="1" sz="1200"/>
            </a:lvl6pPr>
            <a:lvl7pPr indent="-228600" lvl="6" marL="3200400" algn="l">
              <a:lnSpc>
                <a:spcPct val="90000"/>
              </a:lnSpc>
              <a:spcBef>
                <a:spcPts val="500"/>
              </a:spcBef>
              <a:spcAft>
                <a:spcPts val="0"/>
              </a:spcAft>
              <a:buClr>
                <a:schemeClr val="dk1"/>
              </a:buClr>
              <a:buSzPts val="1200"/>
              <a:buNone/>
              <a:defRPr b="1" sz="1200"/>
            </a:lvl7pPr>
            <a:lvl8pPr indent="-228600" lvl="7" marL="3657600" algn="l">
              <a:lnSpc>
                <a:spcPct val="90000"/>
              </a:lnSpc>
              <a:spcBef>
                <a:spcPts val="500"/>
              </a:spcBef>
              <a:spcAft>
                <a:spcPts val="0"/>
              </a:spcAft>
              <a:buClr>
                <a:schemeClr val="dk1"/>
              </a:buClr>
              <a:buSzPts val="1200"/>
              <a:buNone/>
              <a:defRPr b="1" sz="1200"/>
            </a:lvl8pPr>
            <a:lvl9pPr indent="-228600" lvl="8" marL="4114800" algn="l">
              <a:lnSpc>
                <a:spcPct val="90000"/>
              </a:lnSpc>
              <a:spcBef>
                <a:spcPts val="500"/>
              </a:spcBef>
              <a:spcAft>
                <a:spcPts val="0"/>
              </a:spcAft>
              <a:buClr>
                <a:schemeClr val="dk1"/>
              </a:buClr>
              <a:buSzPts val="1200"/>
              <a:buNone/>
              <a:defRPr b="1" sz="1200"/>
            </a:lvl9pPr>
          </a:lstStyle>
          <a:p/>
        </p:txBody>
      </p:sp>
      <p:sp>
        <p:nvSpPr>
          <p:cNvPr id="39" name="Google Shape;39;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lvl1pPr>
            <a:lvl2pPr indent="-228600" lvl="1" marL="914400" algn="l">
              <a:lnSpc>
                <a:spcPct val="90000"/>
              </a:lnSpc>
              <a:spcBef>
                <a:spcPts val="500"/>
              </a:spcBef>
              <a:spcAft>
                <a:spcPts val="0"/>
              </a:spcAft>
              <a:buClr>
                <a:schemeClr val="dk1"/>
              </a:buClr>
              <a:buSzPts val="1500"/>
              <a:buNone/>
              <a:defRPr b="1" sz="1500"/>
            </a:lvl2pPr>
            <a:lvl3pPr indent="-228600" lvl="2" marL="1371600" algn="l">
              <a:lnSpc>
                <a:spcPct val="90000"/>
              </a:lnSpc>
              <a:spcBef>
                <a:spcPts val="500"/>
              </a:spcBef>
              <a:spcAft>
                <a:spcPts val="0"/>
              </a:spcAft>
              <a:buClr>
                <a:schemeClr val="dk1"/>
              </a:buClr>
              <a:buSzPts val="1350"/>
              <a:buNone/>
              <a:defRPr b="1" sz="1350"/>
            </a:lvl3pPr>
            <a:lvl4pPr indent="-228600" lvl="3" marL="1828800" algn="l">
              <a:lnSpc>
                <a:spcPct val="90000"/>
              </a:lnSpc>
              <a:spcBef>
                <a:spcPts val="500"/>
              </a:spcBef>
              <a:spcAft>
                <a:spcPts val="0"/>
              </a:spcAft>
              <a:buClr>
                <a:schemeClr val="dk1"/>
              </a:buClr>
              <a:buSzPts val="1200"/>
              <a:buNone/>
              <a:defRPr b="1" sz="1200"/>
            </a:lvl4pPr>
            <a:lvl5pPr indent="-228600" lvl="4" marL="2286000" algn="l">
              <a:lnSpc>
                <a:spcPct val="90000"/>
              </a:lnSpc>
              <a:spcBef>
                <a:spcPts val="500"/>
              </a:spcBef>
              <a:spcAft>
                <a:spcPts val="0"/>
              </a:spcAft>
              <a:buClr>
                <a:schemeClr val="dk1"/>
              </a:buClr>
              <a:buSzPts val="1200"/>
              <a:buNone/>
              <a:defRPr b="1" sz="1200"/>
            </a:lvl5pPr>
            <a:lvl6pPr indent="-228600" lvl="5" marL="2743200" algn="l">
              <a:lnSpc>
                <a:spcPct val="90000"/>
              </a:lnSpc>
              <a:spcBef>
                <a:spcPts val="500"/>
              </a:spcBef>
              <a:spcAft>
                <a:spcPts val="0"/>
              </a:spcAft>
              <a:buClr>
                <a:schemeClr val="dk1"/>
              </a:buClr>
              <a:buSzPts val="1200"/>
              <a:buNone/>
              <a:defRPr b="1" sz="1200"/>
            </a:lvl6pPr>
            <a:lvl7pPr indent="-228600" lvl="6" marL="3200400" algn="l">
              <a:lnSpc>
                <a:spcPct val="90000"/>
              </a:lnSpc>
              <a:spcBef>
                <a:spcPts val="500"/>
              </a:spcBef>
              <a:spcAft>
                <a:spcPts val="0"/>
              </a:spcAft>
              <a:buClr>
                <a:schemeClr val="dk1"/>
              </a:buClr>
              <a:buSzPts val="1200"/>
              <a:buNone/>
              <a:defRPr b="1" sz="1200"/>
            </a:lvl7pPr>
            <a:lvl8pPr indent="-228600" lvl="7" marL="3657600" algn="l">
              <a:lnSpc>
                <a:spcPct val="90000"/>
              </a:lnSpc>
              <a:spcBef>
                <a:spcPts val="500"/>
              </a:spcBef>
              <a:spcAft>
                <a:spcPts val="0"/>
              </a:spcAft>
              <a:buClr>
                <a:schemeClr val="dk1"/>
              </a:buClr>
              <a:buSzPts val="1200"/>
              <a:buNone/>
              <a:defRPr b="1" sz="1200"/>
            </a:lvl8pPr>
            <a:lvl9pPr indent="-228600" lvl="8" marL="4114800" algn="l">
              <a:lnSpc>
                <a:spcPct val="90000"/>
              </a:lnSpc>
              <a:spcBef>
                <a:spcPts val="500"/>
              </a:spcBef>
              <a:spcAft>
                <a:spcPts val="0"/>
              </a:spcAft>
              <a:buClr>
                <a:schemeClr val="dk1"/>
              </a:buClr>
              <a:buSzPts val="1200"/>
              <a:buNone/>
              <a:defRPr b="1" sz="1200"/>
            </a:lvl9pPr>
          </a:lstStyle>
          <a:p/>
        </p:txBody>
      </p:sp>
      <p:sp>
        <p:nvSpPr>
          <p:cNvPr id="41" name="Google Shape;41;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61950" lvl="1" marL="914400" algn="l">
              <a:lnSpc>
                <a:spcPct val="90000"/>
              </a:lnSpc>
              <a:spcBef>
                <a:spcPts val="500"/>
              </a:spcBef>
              <a:spcAft>
                <a:spcPts val="0"/>
              </a:spcAft>
              <a:buClr>
                <a:schemeClr val="dk1"/>
              </a:buClr>
              <a:buSzPts val="2100"/>
              <a:buChar char="•"/>
              <a:defRPr sz="2100"/>
            </a:lvl2pPr>
            <a:lvl3pPr indent="-342900" lvl="2" marL="1371600" algn="l">
              <a:lnSpc>
                <a:spcPct val="90000"/>
              </a:lnSpc>
              <a:spcBef>
                <a:spcPts val="500"/>
              </a:spcBef>
              <a:spcAft>
                <a:spcPts val="0"/>
              </a:spcAft>
              <a:buClr>
                <a:schemeClr val="dk1"/>
              </a:buClr>
              <a:buSzPts val="1800"/>
              <a:buChar char="•"/>
              <a:defRPr sz="1800"/>
            </a:lvl3pPr>
            <a:lvl4pPr indent="-323850" lvl="3" marL="1828800" algn="l">
              <a:lnSpc>
                <a:spcPct val="90000"/>
              </a:lnSpc>
              <a:spcBef>
                <a:spcPts val="500"/>
              </a:spcBef>
              <a:spcAft>
                <a:spcPts val="0"/>
              </a:spcAft>
              <a:buClr>
                <a:schemeClr val="dk1"/>
              </a:buClr>
              <a:buSzPts val="1500"/>
              <a:buChar char="•"/>
              <a:defRPr sz="1500"/>
            </a:lvl4pPr>
            <a:lvl5pPr indent="-323850" lvl="4" marL="2286000" algn="l">
              <a:lnSpc>
                <a:spcPct val="90000"/>
              </a:lnSpc>
              <a:spcBef>
                <a:spcPts val="500"/>
              </a:spcBef>
              <a:spcAft>
                <a:spcPts val="0"/>
              </a:spcAft>
              <a:buClr>
                <a:schemeClr val="dk1"/>
              </a:buClr>
              <a:buSzPts val="1500"/>
              <a:buChar char="•"/>
              <a:defRPr sz="1500"/>
            </a:lvl5pPr>
            <a:lvl6pPr indent="-323850" lvl="5" marL="2743200" algn="l">
              <a:lnSpc>
                <a:spcPct val="90000"/>
              </a:lnSpc>
              <a:spcBef>
                <a:spcPts val="500"/>
              </a:spcBef>
              <a:spcAft>
                <a:spcPts val="0"/>
              </a:spcAft>
              <a:buClr>
                <a:schemeClr val="dk1"/>
              </a:buClr>
              <a:buSzPts val="1500"/>
              <a:buChar char="•"/>
              <a:defRPr sz="1500"/>
            </a:lvl6pPr>
            <a:lvl7pPr indent="-323850" lvl="6" marL="3200400" algn="l">
              <a:lnSpc>
                <a:spcPct val="90000"/>
              </a:lnSpc>
              <a:spcBef>
                <a:spcPts val="500"/>
              </a:spcBef>
              <a:spcAft>
                <a:spcPts val="0"/>
              </a:spcAft>
              <a:buClr>
                <a:schemeClr val="dk1"/>
              </a:buClr>
              <a:buSzPts val="1500"/>
              <a:buChar char="•"/>
              <a:defRPr sz="1500"/>
            </a:lvl7pPr>
            <a:lvl8pPr indent="-323850" lvl="7" marL="3657600" algn="l">
              <a:lnSpc>
                <a:spcPct val="90000"/>
              </a:lnSpc>
              <a:spcBef>
                <a:spcPts val="500"/>
              </a:spcBef>
              <a:spcAft>
                <a:spcPts val="0"/>
              </a:spcAft>
              <a:buClr>
                <a:schemeClr val="dk1"/>
              </a:buClr>
              <a:buSzPts val="1500"/>
              <a:buChar char="•"/>
              <a:defRPr sz="1500"/>
            </a:lvl8pPr>
            <a:lvl9pPr indent="-323850" lvl="8" marL="4114800" algn="l">
              <a:lnSpc>
                <a:spcPct val="90000"/>
              </a:lnSpc>
              <a:spcBef>
                <a:spcPts val="500"/>
              </a:spcBef>
              <a:spcAft>
                <a:spcPts val="0"/>
              </a:spcAft>
              <a:buClr>
                <a:schemeClr val="dk1"/>
              </a:buClr>
              <a:buSzPts val="1500"/>
              <a:buChar char="•"/>
              <a:defRPr sz="1500"/>
            </a:lvl9pPr>
          </a:lstStyle>
          <a:p/>
        </p:txBody>
      </p:sp>
      <p:sp>
        <p:nvSpPr>
          <p:cNvPr id="57" name="Google Shape;57;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050"/>
              <a:buNone/>
              <a:defRPr sz="1050"/>
            </a:lvl2pPr>
            <a:lvl3pPr indent="-228600" lvl="2" marL="1371600" algn="l">
              <a:lnSpc>
                <a:spcPct val="90000"/>
              </a:lnSpc>
              <a:spcBef>
                <a:spcPts val="500"/>
              </a:spcBef>
              <a:spcAft>
                <a:spcPts val="0"/>
              </a:spcAft>
              <a:buClr>
                <a:schemeClr val="dk1"/>
              </a:buClr>
              <a:buSzPts val="900"/>
              <a:buNone/>
              <a:defRPr sz="900"/>
            </a:lvl3pPr>
            <a:lvl4pPr indent="-228600" lvl="3" marL="1828800" algn="l">
              <a:lnSpc>
                <a:spcPct val="90000"/>
              </a:lnSpc>
              <a:spcBef>
                <a:spcPts val="500"/>
              </a:spcBef>
              <a:spcAft>
                <a:spcPts val="0"/>
              </a:spcAft>
              <a:buClr>
                <a:schemeClr val="dk1"/>
              </a:buClr>
              <a:buSzPts val="750"/>
              <a:buNone/>
              <a:defRPr sz="750"/>
            </a:lvl4pPr>
            <a:lvl5pPr indent="-228600" lvl="4" marL="2286000" algn="l">
              <a:lnSpc>
                <a:spcPct val="90000"/>
              </a:lnSpc>
              <a:spcBef>
                <a:spcPts val="500"/>
              </a:spcBef>
              <a:spcAft>
                <a:spcPts val="0"/>
              </a:spcAft>
              <a:buClr>
                <a:schemeClr val="dk1"/>
              </a:buClr>
              <a:buSzPts val="750"/>
              <a:buNone/>
              <a:defRPr sz="750"/>
            </a:lvl5pPr>
            <a:lvl6pPr indent="-228600" lvl="5" marL="2743200" algn="l">
              <a:lnSpc>
                <a:spcPct val="90000"/>
              </a:lnSpc>
              <a:spcBef>
                <a:spcPts val="500"/>
              </a:spcBef>
              <a:spcAft>
                <a:spcPts val="0"/>
              </a:spcAft>
              <a:buClr>
                <a:schemeClr val="dk1"/>
              </a:buClr>
              <a:buSzPts val="750"/>
              <a:buNone/>
              <a:defRPr sz="750"/>
            </a:lvl6pPr>
            <a:lvl7pPr indent="-228600" lvl="6" marL="3200400" algn="l">
              <a:lnSpc>
                <a:spcPct val="90000"/>
              </a:lnSpc>
              <a:spcBef>
                <a:spcPts val="500"/>
              </a:spcBef>
              <a:spcAft>
                <a:spcPts val="0"/>
              </a:spcAft>
              <a:buClr>
                <a:schemeClr val="dk1"/>
              </a:buClr>
              <a:buSzPts val="750"/>
              <a:buNone/>
              <a:defRPr sz="750"/>
            </a:lvl7pPr>
            <a:lvl8pPr indent="-228600" lvl="7" marL="3657600" algn="l">
              <a:lnSpc>
                <a:spcPct val="90000"/>
              </a:lnSpc>
              <a:spcBef>
                <a:spcPts val="500"/>
              </a:spcBef>
              <a:spcAft>
                <a:spcPts val="0"/>
              </a:spcAft>
              <a:buClr>
                <a:schemeClr val="dk1"/>
              </a:buClr>
              <a:buSzPts val="750"/>
              <a:buNone/>
              <a:defRPr sz="750"/>
            </a:lvl8pPr>
            <a:lvl9pPr indent="-228600" lvl="8" marL="4114800" algn="l">
              <a:lnSpc>
                <a:spcPct val="90000"/>
              </a:lnSpc>
              <a:spcBef>
                <a:spcPts val="500"/>
              </a:spcBef>
              <a:spcAft>
                <a:spcPts val="0"/>
              </a:spcAft>
              <a:buClr>
                <a:schemeClr val="dk1"/>
              </a:buClr>
              <a:buSzPts val="750"/>
              <a:buNone/>
              <a:defRPr sz="750"/>
            </a:lvl9pPr>
          </a:lstStyle>
          <a:p/>
        </p:txBody>
      </p:sp>
      <p:sp>
        <p:nvSpPr>
          <p:cNvPr id="58" name="Google Shape;58;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3887391" y="987426"/>
            <a:ext cx="4629150" cy="4873625"/>
          </a:xfrm>
          <a:prstGeom prst="rect">
            <a:avLst/>
          </a:prstGeom>
          <a:noFill/>
          <a:ln>
            <a:noFill/>
          </a:ln>
        </p:spPr>
      </p:sp>
      <p:sp>
        <p:nvSpPr>
          <p:cNvPr id="64" name="Google Shape;64;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050"/>
              <a:buNone/>
              <a:defRPr sz="1050"/>
            </a:lvl2pPr>
            <a:lvl3pPr indent="-228600" lvl="2" marL="1371600" algn="l">
              <a:lnSpc>
                <a:spcPct val="90000"/>
              </a:lnSpc>
              <a:spcBef>
                <a:spcPts val="500"/>
              </a:spcBef>
              <a:spcAft>
                <a:spcPts val="0"/>
              </a:spcAft>
              <a:buClr>
                <a:schemeClr val="dk1"/>
              </a:buClr>
              <a:buSzPts val="900"/>
              <a:buNone/>
              <a:defRPr sz="900"/>
            </a:lvl3pPr>
            <a:lvl4pPr indent="-228600" lvl="3" marL="1828800" algn="l">
              <a:lnSpc>
                <a:spcPct val="90000"/>
              </a:lnSpc>
              <a:spcBef>
                <a:spcPts val="500"/>
              </a:spcBef>
              <a:spcAft>
                <a:spcPts val="0"/>
              </a:spcAft>
              <a:buClr>
                <a:schemeClr val="dk1"/>
              </a:buClr>
              <a:buSzPts val="750"/>
              <a:buNone/>
              <a:defRPr sz="750"/>
            </a:lvl4pPr>
            <a:lvl5pPr indent="-228600" lvl="4" marL="2286000" algn="l">
              <a:lnSpc>
                <a:spcPct val="90000"/>
              </a:lnSpc>
              <a:spcBef>
                <a:spcPts val="500"/>
              </a:spcBef>
              <a:spcAft>
                <a:spcPts val="0"/>
              </a:spcAft>
              <a:buClr>
                <a:schemeClr val="dk1"/>
              </a:buClr>
              <a:buSzPts val="750"/>
              <a:buNone/>
              <a:defRPr sz="750"/>
            </a:lvl5pPr>
            <a:lvl6pPr indent="-228600" lvl="5" marL="2743200" algn="l">
              <a:lnSpc>
                <a:spcPct val="90000"/>
              </a:lnSpc>
              <a:spcBef>
                <a:spcPts val="500"/>
              </a:spcBef>
              <a:spcAft>
                <a:spcPts val="0"/>
              </a:spcAft>
              <a:buClr>
                <a:schemeClr val="dk1"/>
              </a:buClr>
              <a:buSzPts val="750"/>
              <a:buNone/>
              <a:defRPr sz="750"/>
            </a:lvl6pPr>
            <a:lvl7pPr indent="-228600" lvl="6" marL="3200400" algn="l">
              <a:lnSpc>
                <a:spcPct val="90000"/>
              </a:lnSpc>
              <a:spcBef>
                <a:spcPts val="500"/>
              </a:spcBef>
              <a:spcAft>
                <a:spcPts val="0"/>
              </a:spcAft>
              <a:buClr>
                <a:schemeClr val="dk1"/>
              </a:buClr>
              <a:buSzPts val="750"/>
              <a:buNone/>
              <a:defRPr sz="750"/>
            </a:lvl7pPr>
            <a:lvl8pPr indent="-228600" lvl="7" marL="3657600" algn="l">
              <a:lnSpc>
                <a:spcPct val="90000"/>
              </a:lnSpc>
              <a:spcBef>
                <a:spcPts val="500"/>
              </a:spcBef>
              <a:spcAft>
                <a:spcPts val="0"/>
              </a:spcAft>
              <a:buClr>
                <a:schemeClr val="dk1"/>
              </a:buClr>
              <a:buSzPts val="750"/>
              <a:buNone/>
              <a:defRPr sz="750"/>
            </a:lvl8pPr>
            <a:lvl9pPr indent="-228600" lvl="8" marL="4114800" algn="l">
              <a:lnSpc>
                <a:spcPct val="90000"/>
              </a:lnSpc>
              <a:spcBef>
                <a:spcPts val="500"/>
              </a:spcBef>
              <a:spcAft>
                <a:spcPts val="0"/>
              </a:spcAft>
              <a:buClr>
                <a:schemeClr val="dk1"/>
              </a:buClr>
              <a:buSzPts val="750"/>
              <a:buNone/>
              <a:defRPr sz="750"/>
            </a:lvl9pPr>
          </a:lstStyle>
          <a:p/>
        </p:txBody>
      </p:sp>
      <p:sp>
        <p:nvSpPr>
          <p:cNvPr id="65" name="Google Shape;65;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hyperlink" Target="http://drive.google.com/file/d/1W1x0bLI6Hd1TgQanYsq4TCpuvyd9aayr/view" TargetMode="External"/><Relationship Id="rId8" Type="http://schemas.openxmlformats.org/officeDocument/2006/relationships/image" Target="../media/image13.jpg"/></Relationships>
</file>

<file path=ppt/slides/_rels/slide10.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3.png"/><Relationship Id="rId13" Type="http://schemas.openxmlformats.org/officeDocument/2006/relationships/image" Target="../media/image40.png"/><Relationship Id="rId12"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hyperlink" Target="https://www.ryders-hayes.co.uk/images/Policies/Uniform_Policy_.docx.pdf" TargetMode="External"/><Relationship Id="rId5" Type="http://schemas.openxmlformats.org/officeDocument/2006/relationships/image" Target="../media/image36.png"/><Relationship Id="rId6" Type="http://schemas.openxmlformats.org/officeDocument/2006/relationships/image" Target="../media/image41.jpg"/><Relationship Id="rId7" Type="http://schemas.openxmlformats.org/officeDocument/2006/relationships/image" Target="../media/image38.jpg"/><Relationship Id="rId8" Type="http://schemas.openxmlformats.org/officeDocument/2006/relationships/image" Target="../media/image37.jpg"/></Relationships>
</file>

<file path=ppt/slides/_rels/slide11.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55.png"/><Relationship Id="rId5" Type="http://schemas.openxmlformats.org/officeDocument/2006/relationships/image" Target="../media/image3.png"/><Relationship Id="rId6" Type="http://schemas.openxmlformats.org/officeDocument/2006/relationships/image" Target="../media/image52.png"/><Relationship Id="rId7" Type="http://schemas.openxmlformats.org/officeDocument/2006/relationships/image" Target="../media/image56.png"/><Relationship Id="rId8" Type="http://schemas.openxmlformats.org/officeDocument/2006/relationships/image" Target="../media/image54.png"/></Relationships>
</file>

<file path=ppt/slides/_rels/slide12.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50.png"/><Relationship Id="rId5" Type="http://schemas.openxmlformats.org/officeDocument/2006/relationships/image" Target="../media/image3.png"/><Relationship Id="rId6" Type="http://schemas.openxmlformats.org/officeDocument/2006/relationships/image" Target="../media/image102.png"/><Relationship Id="rId7" Type="http://schemas.openxmlformats.org/officeDocument/2006/relationships/image" Target="../media/image39.png"/><Relationship Id="rId8"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58.png"/><Relationship Id="rId7" Type="http://schemas.openxmlformats.org/officeDocument/2006/relationships/image" Target="../media/image48.png"/><Relationship Id="rId8" Type="http://schemas.openxmlformats.org/officeDocument/2006/relationships/image" Target="../media/image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0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hyperlink" Target="http://www.google.co.uk/url?sa=i&amp;rct=j&amp;q=&amp;esrc=s&amp;source=images&amp;cd=&amp;ved=2ahUKEwiH6M7P7vfiAhUSWxoKHeAOCsAQjRx6BAgBEAU&amp;url=http://www.sthilds.org.uk/page/E--Safety-Advice-and-Guidance&amp;psig=AOvVaw13afmlwP8E2vcXSONg1amI&amp;ust=1561113362665342" TargetMode="External"/><Relationship Id="rId7" Type="http://schemas.openxmlformats.org/officeDocument/2006/relationships/image" Target="../media/image57.jpg"/></Relationships>
</file>

<file path=ppt/slides/_rels/slide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53.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9.png"/><Relationship Id="rId6" Type="http://schemas.openxmlformats.org/officeDocument/2006/relationships/image" Target="../media/image8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91.png"/><Relationship Id="rId9" Type="http://schemas.openxmlformats.org/officeDocument/2006/relationships/image" Target="../media/image3.png"/><Relationship Id="rId5" Type="http://schemas.openxmlformats.org/officeDocument/2006/relationships/image" Target="../media/image86.png"/><Relationship Id="rId6" Type="http://schemas.openxmlformats.org/officeDocument/2006/relationships/image" Target="../media/image100.png"/><Relationship Id="rId7" Type="http://schemas.openxmlformats.org/officeDocument/2006/relationships/image" Target="../media/image70.png"/><Relationship Id="rId8"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71.png"/><Relationship Id="rId5" Type="http://schemas.openxmlformats.org/officeDocument/2006/relationships/image" Target="../media/image8.png"/><Relationship Id="rId6" Type="http://schemas.openxmlformats.org/officeDocument/2006/relationships/image" Target="../media/image61.png"/><Relationship Id="rId7" Type="http://schemas.openxmlformats.org/officeDocument/2006/relationships/image" Target="../media/image59.png"/><Relationship Id="rId8"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4.jpg"/><Relationship Id="rId7" Type="http://schemas.openxmlformats.org/officeDocument/2006/relationships/image" Target="../media/image6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3.jpg"/><Relationship Id="rId7" Type="http://schemas.openxmlformats.org/officeDocument/2006/relationships/image" Target="../media/image6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97.png"/><Relationship Id="rId4" Type="http://schemas.openxmlformats.org/officeDocument/2006/relationships/image" Target="../media/image66.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hyperlink" Target="mailto:finance@ryders-hayes.co.uk" TargetMode="External"/><Relationship Id="rId7"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hyperlink" Target="https://www.google.co.uk/url?sa=i&amp;rct=j&amp;q=&amp;esrc=s&amp;source=images&amp;cd=&amp;ved=2ahUKEwiQntfG7ffiAhUCqxoKHRncBxAQjRx6BAgBEAU&amp;url=https://www.whsschool.org.uk/parents-and-carers/pupil-premium&amp;psig=AOvVaw3u_OzOtvmvzgRwxSYK7nKv&amp;ust=1561113055159459" TargetMode="External"/><Relationship Id="rId7" Type="http://schemas.openxmlformats.org/officeDocument/2006/relationships/image" Target="../media/image7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7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innovate2020.cashlessschool.co.uk/" TargetMode="External"/><Relationship Id="rId6" Type="http://schemas.openxmlformats.org/officeDocument/2006/relationships/hyperlink" Target="mailto:primary@impactfood.co.uk" TargetMode="External"/><Relationship Id="rId7"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87.png"/><Relationship Id="rId7" Type="http://schemas.openxmlformats.org/officeDocument/2006/relationships/hyperlink" Target="mailto:postbox@ryders-hayes.co.uk" TargetMode="External"/></Relationships>
</file>

<file path=ppt/slides/_rels/slide37.xml.rels><?xml version="1.0" encoding="UTF-8" standalone="yes"?><Relationships xmlns="http://schemas.openxmlformats.org/package/2006/relationships"><Relationship Id="rId11" Type="http://schemas.openxmlformats.org/officeDocument/2006/relationships/image" Target="../media/image84.png"/><Relationship Id="rId10"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32.png"/><Relationship Id="rId5" Type="http://schemas.openxmlformats.org/officeDocument/2006/relationships/hyperlink" Target="mailto:b.white@ryders-hayes.co.uk" TargetMode="External"/><Relationship Id="rId6" Type="http://schemas.openxmlformats.org/officeDocument/2006/relationships/hyperlink" Target="mailto:l.smith@ryders-hayes.co.uk" TargetMode="External"/><Relationship Id="rId7" Type="http://schemas.openxmlformats.org/officeDocument/2006/relationships/hyperlink" Target="mailto:g.middleton@ryders-hayes.co.uk" TargetMode="External"/><Relationship Id="rId8"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104.png"/><Relationship Id="rId9" Type="http://schemas.openxmlformats.org/officeDocument/2006/relationships/image" Target="../media/image3.png"/><Relationship Id="rId5" Type="http://schemas.openxmlformats.org/officeDocument/2006/relationships/image" Target="../media/image84.png"/><Relationship Id="rId6" Type="http://schemas.openxmlformats.org/officeDocument/2006/relationships/image" Target="../media/image103.png"/><Relationship Id="rId7" Type="http://schemas.openxmlformats.org/officeDocument/2006/relationships/image" Target="../media/image98.png"/><Relationship Id="rId8"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hyperlink" Target="https://www.ryders-hayes.co.uk/schoo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22.png"/><Relationship Id="rId7" Type="http://schemas.openxmlformats.org/officeDocument/2006/relationships/image" Target="../media/image8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6"/>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164" name="Google Shape;164;p26"/>
          <p:cNvPicPr preferRelativeResize="0"/>
          <p:nvPr/>
        </p:nvPicPr>
        <p:blipFill rotWithShape="1">
          <a:blip r:embed="rId4">
            <a:alphaModFix/>
          </a:blip>
          <a:srcRect b="0" l="0" r="83783" t="24034"/>
          <a:stretch/>
        </p:blipFill>
        <p:spPr>
          <a:xfrm>
            <a:off x="973142" y="321003"/>
            <a:ext cx="1002632" cy="1002156"/>
          </a:xfrm>
          <a:prstGeom prst="rect">
            <a:avLst/>
          </a:prstGeom>
          <a:noFill/>
          <a:ln>
            <a:noFill/>
          </a:ln>
        </p:spPr>
      </p:pic>
      <p:pic>
        <p:nvPicPr>
          <p:cNvPr id="165" name="Google Shape;165;p26"/>
          <p:cNvPicPr preferRelativeResize="0"/>
          <p:nvPr/>
        </p:nvPicPr>
        <p:blipFill rotWithShape="1">
          <a:blip r:embed="rId4">
            <a:alphaModFix/>
          </a:blip>
          <a:srcRect b="21460" l="15898" r="67885" t="2575"/>
          <a:stretch/>
        </p:blipFill>
        <p:spPr>
          <a:xfrm>
            <a:off x="2245812" y="476297"/>
            <a:ext cx="1002632" cy="1002156"/>
          </a:xfrm>
          <a:prstGeom prst="rect">
            <a:avLst/>
          </a:prstGeom>
          <a:noFill/>
          <a:ln>
            <a:noFill/>
          </a:ln>
        </p:spPr>
      </p:pic>
      <p:pic>
        <p:nvPicPr>
          <p:cNvPr id="166" name="Google Shape;166;p26"/>
          <p:cNvPicPr preferRelativeResize="0"/>
          <p:nvPr/>
        </p:nvPicPr>
        <p:blipFill rotWithShape="1">
          <a:blip r:embed="rId4">
            <a:alphaModFix/>
          </a:blip>
          <a:srcRect b="23085" l="67729" r="16051" t="949"/>
          <a:stretch/>
        </p:blipFill>
        <p:spPr>
          <a:xfrm>
            <a:off x="5874087" y="504933"/>
            <a:ext cx="1002632" cy="1002156"/>
          </a:xfrm>
          <a:prstGeom prst="rect">
            <a:avLst/>
          </a:prstGeom>
          <a:noFill/>
          <a:ln>
            <a:noFill/>
          </a:ln>
        </p:spPr>
      </p:pic>
      <p:pic>
        <p:nvPicPr>
          <p:cNvPr id="167" name="Google Shape;167;p26"/>
          <p:cNvPicPr preferRelativeResize="0"/>
          <p:nvPr/>
        </p:nvPicPr>
        <p:blipFill rotWithShape="1">
          <a:blip r:embed="rId4">
            <a:alphaModFix/>
          </a:blip>
          <a:srcRect b="1823" l="83783" r="0" t="22212"/>
          <a:stretch/>
        </p:blipFill>
        <p:spPr>
          <a:xfrm>
            <a:off x="7211323" y="382230"/>
            <a:ext cx="1002632" cy="1002156"/>
          </a:xfrm>
          <a:prstGeom prst="rect">
            <a:avLst/>
          </a:prstGeom>
          <a:noFill/>
          <a:ln>
            <a:noFill/>
          </a:ln>
        </p:spPr>
      </p:pic>
      <p:sp>
        <p:nvSpPr>
          <p:cNvPr id="168" name="Google Shape;168;p26"/>
          <p:cNvSpPr txBox="1"/>
          <p:nvPr/>
        </p:nvSpPr>
        <p:spPr>
          <a:xfrm>
            <a:off x="389475" y="2481350"/>
            <a:ext cx="8382000" cy="255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300"/>
              <a:buFont typeface="Arial"/>
              <a:buNone/>
            </a:pPr>
            <a:r>
              <a:rPr b="1" i="0" lang="en-GB" sz="8000" u="none" cap="none" strike="noStrike">
                <a:solidFill>
                  <a:schemeClr val="dk1"/>
                </a:solidFill>
                <a:latin typeface="Calibri"/>
                <a:ea typeface="Calibri"/>
                <a:cs typeface="Calibri"/>
                <a:sym typeface="Calibri"/>
              </a:rPr>
              <a:t>Year </a:t>
            </a:r>
            <a:r>
              <a:rPr b="1" lang="en-GB" sz="8000">
                <a:solidFill>
                  <a:schemeClr val="dk1"/>
                </a:solidFill>
                <a:latin typeface="Calibri"/>
                <a:ea typeface="Calibri"/>
                <a:cs typeface="Calibri"/>
                <a:sym typeface="Calibri"/>
              </a:rPr>
              <a:t>6</a:t>
            </a:r>
            <a:r>
              <a:rPr b="1" i="0" lang="en-GB" sz="8000" u="none" cap="none" strike="noStrike">
                <a:solidFill>
                  <a:schemeClr val="dk1"/>
                </a:solidFill>
                <a:latin typeface="Calibri"/>
                <a:ea typeface="Calibri"/>
                <a:cs typeface="Calibri"/>
                <a:sym typeface="Calibri"/>
              </a:rPr>
              <a:t> </a:t>
            </a:r>
            <a:endParaRPr b="1" i="0" sz="8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8300"/>
              <a:buFont typeface="Arial"/>
              <a:buNone/>
            </a:pPr>
            <a:r>
              <a:rPr b="1" i="0" lang="en-GB" sz="8000" u="none" cap="none" strike="noStrike">
                <a:solidFill>
                  <a:schemeClr val="dk1"/>
                </a:solidFill>
                <a:latin typeface="Calibri"/>
                <a:ea typeface="Calibri"/>
                <a:cs typeface="Calibri"/>
                <a:sym typeface="Calibri"/>
              </a:rPr>
              <a:t>Induction Evening</a:t>
            </a:r>
            <a:endParaRPr b="1" i="0" sz="8000" u="none" cap="none" strike="noStrike">
              <a:solidFill>
                <a:schemeClr val="dk1"/>
              </a:solidFill>
              <a:latin typeface="Calibri"/>
              <a:ea typeface="Calibri"/>
              <a:cs typeface="Calibri"/>
              <a:sym typeface="Calibri"/>
            </a:endParaRPr>
          </a:p>
        </p:txBody>
      </p:sp>
      <p:pic>
        <p:nvPicPr>
          <p:cNvPr id="169" name="Google Shape;169;p26"/>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pic>
        <p:nvPicPr>
          <p:cNvPr id="170" name="Google Shape;170;p26"/>
          <p:cNvPicPr preferRelativeResize="0"/>
          <p:nvPr/>
        </p:nvPicPr>
        <p:blipFill rotWithShape="1">
          <a:blip r:embed="rId6">
            <a:alphaModFix/>
          </a:blip>
          <a:srcRect b="0" l="0" r="0" t="0"/>
          <a:stretch/>
        </p:blipFill>
        <p:spPr>
          <a:xfrm>
            <a:off x="2151053" y="5502214"/>
            <a:ext cx="4837847" cy="935542"/>
          </a:xfrm>
          <a:prstGeom prst="rect">
            <a:avLst/>
          </a:prstGeom>
          <a:noFill/>
          <a:ln>
            <a:noFill/>
          </a:ln>
        </p:spPr>
      </p:pic>
      <p:pic>
        <p:nvPicPr>
          <p:cNvPr id="171" name="Google Shape;171;p26" title="Induction.webm">
            <a:hlinkClick r:id="rId7"/>
          </p:cNvPr>
          <p:cNvPicPr preferRelativeResize="0"/>
          <p:nvPr/>
        </p:nvPicPr>
        <p:blipFill>
          <a:blip r:embed="rId8">
            <a:alphaModFix/>
          </a:blip>
          <a:stretch>
            <a:fillRect/>
          </a:stretch>
        </p:blipFill>
        <p:spPr>
          <a:xfrm>
            <a:off x="42025" y="6274100"/>
            <a:ext cx="649800" cy="487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35"/>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297" name="Google Shape;297;p35"/>
          <p:cNvPicPr preferRelativeResize="0"/>
          <p:nvPr/>
        </p:nvPicPr>
        <p:blipFill rotWithShape="1">
          <a:blip r:embed="rId4">
            <a:alphaModFix/>
          </a:blip>
          <a:srcRect b="0" l="0" r="83784" t="24035"/>
          <a:stretch/>
        </p:blipFill>
        <p:spPr>
          <a:xfrm>
            <a:off x="973142" y="321003"/>
            <a:ext cx="1002632" cy="1002156"/>
          </a:xfrm>
          <a:prstGeom prst="rect">
            <a:avLst/>
          </a:prstGeom>
          <a:noFill/>
          <a:ln>
            <a:noFill/>
          </a:ln>
        </p:spPr>
      </p:pic>
      <p:pic>
        <p:nvPicPr>
          <p:cNvPr id="298" name="Google Shape;298;p35"/>
          <p:cNvPicPr preferRelativeResize="0"/>
          <p:nvPr/>
        </p:nvPicPr>
        <p:blipFill rotWithShape="1">
          <a:blip r:embed="rId4">
            <a:alphaModFix/>
          </a:blip>
          <a:srcRect b="21460" l="15898" r="67886" t="2575"/>
          <a:stretch/>
        </p:blipFill>
        <p:spPr>
          <a:xfrm>
            <a:off x="2303337" y="479272"/>
            <a:ext cx="1002632" cy="1002156"/>
          </a:xfrm>
          <a:prstGeom prst="rect">
            <a:avLst/>
          </a:prstGeom>
          <a:noFill/>
          <a:ln>
            <a:noFill/>
          </a:ln>
        </p:spPr>
      </p:pic>
      <p:pic>
        <p:nvPicPr>
          <p:cNvPr id="299" name="Google Shape;299;p35"/>
          <p:cNvPicPr preferRelativeResize="0"/>
          <p:nvPr/>
        </p:nvPicPr>
        <p:blipFill rotWithShape="1">
          <a:blip r:embed="rId4">
            <a:alphaModFix/>
          </a:blip>
          <a:srcRect b="23093" l="67730" r="16053" t="942"/>
          <a:stretch/>
        </p:blipFill>
        <p:spPr>
          <a:xfrm>
            <a:off x="5874087" y="504933"/>
            <a:ext cx="1002632" cy="1002156"/>
          </a:xfrm>
          <a:prstGeom prst="rect">
            <a:avLst/>
          </a:prstGeom>
          <a:noFill/>
          <a:ln>
            <a:noFill/>
          </a:ln>
        </p:spPr>
      </p:pic>
      <p:pic>
        <p:nvPicPr>
          <p:cNvPr id="300" name="Google Shape;300;p35"/>
          <p:cNvPicPr preferRelativeResize="0"/>
          <p:nvPr/>
        </p:nvPicPr>
        <p:blipFill rotWithShape="1">
          <a:blip r:embed="rId4">
            <a:alphaModFix/>
          </a:blip>
          <a:srcRect b="1823" l="83784" r="0" t="22212"/>
          <a:stretch/>
        </p:blipFill>
        <p:spPr>
          <a:xfrm>
            <a:off x="7211323" y="382230"/>
            <a:ext cx="1002632" cy="1002156"/>
          </a:xfrm>
          <a:prstGeom prst="rect">
            <a:avLst/>
          </a:prstGeom>
          <a:noFill/>
          <a:ln>
            <a:noFill/>
          </a:ln>
        </p:spPr>
      </p:pic>
      <p:pic>
        <p:nvPicPr>
          <p:cNvPr descr="...uniform.png" id="301" name="Google Shape;301;p35"/>
          <p:cNvPicPr preferRelativeResize="0"/>
          <p:nvPr/>
        </p:nvPicPr>
        <p:blipFill rotWithShape="1">
          <a:blip r:embed="rId5">
            <a:alphaModFix/>
          </a:blip>
          <a:srcRect b="0" l="0" r="0" t="7604"/>
          <a:stretch/>
        </p:blipFill>
        <p:spPr>
          <a:xfrm>
            <a:off x="375150" y="2710750"/>
            <a:ext cx="1419827" cy="1855501"/>
          </a:xfrm>
          <a:prstGeom prst="rect">
            <a:avLst/>
          </a:prstGeom>
          <a:noFill/>
          <a:ln>
            <a:noFill/>
          </a:ln>
        </p:spPr>
      </p:pic>
      <p:sp>
        <p:nvSpPr>
          <p:cNvPr id="302" name="Google Shape;302;p35"/>
          <p:cNvSpPr txBox="1"/>
          <p:nvPr/>
        </p:nvSpPr>
        <p:spPr>
          <a:xfrm>
            <a:off x="451800" y="4566250"/>
            <a:ext cx="34557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dk1"/>
                </a:solidFill>
                <a:latin typeface="Calibri"/>
                <a:ea typeface="Calibri"/>
                <a:cs typeface="Calibri"/>
                <a:sym typeface="Calibri"/>
              </a:rPr>
              <a:t>Optional Summer Uniform </a:t>
            </a:r>
            <a:endParaRPr b="0" i="0" sz="1600" u="none" cap="none" strike="noStrike">
              <a:solidFill>
                <a:srgbClr val="000000"/>
              </a:solidFill>
              <a:latin typeface="Arial"/>
              <a:ea typeface="Arial"/>
              <a:cs typeface="Arial"/>
              <a:sym typeface="Arial"/>
            </a:endParaRPr>
          </a:p>
        </p:txBody>
      </p:sp>
      <p:pic>
        <p:nvPicPr>
          <p:cNvPr id="303" name="Google Shape;303;p35"/>
          <p:cNvPicPr preferRelativeResize="0"/>
          <p:nvPr/>
        </p:nvPicPr>
        <p:blipFill rotWithShape="1">
          <a:blip r:embed="rId6">
            <a:alphaModFix/>
          </a:blip>
          <a:srcRect b="0" l="0" r="0" t="0"/>
          <a:stretch/>
        </p:blipFill>
        <p:spPr>
          <a:xfrm>
            <a:off x="524126" y="5013447"/>
            <a:ext cx="1098376" cy="1464485"/>
          </a:xfrm>
          <a:prstGeom prst="rect">
            <a:avLst/>
          </a:prstGeom>
          <a:noFill/>
          <a:ln>
            <a:noFill/>
          </a:ln>
        </p:spPr>
      </p:pic>
      <p:pic>
        <p:nvPicPr>
          <p:cNvPr id="304" name="Google Shape;304;p35"/>
          <p:cNvPicPr preferRelativeResize="0"/>
          <p:nvPr/>
        </p:nvPicPr>
        <p:blipFill rotWithShape="1">
          <a:blip r:embed="rId7">
            <a:alphaModFix/>
          </a:blip>
          <a:srcRect b="0" l="0" r="0" t="0"/>
          <a:stretch/>
        </p:blipFill>
        <p:spPr>
          <a:xfrm>
            <a:off x="2881929" y="5013425"/>
            <a:ext cx="1098376" cy="1464524"/>
          </a:xfrm>
          <a:prstGeom prst="rect">
            <a:avLst/>
          </a:prstGeom>
          <a:noFill/>
          <a:ln>
            <a:noFill/>
          </a:ln>
        </p:spPr>
      </p:pic>
      <p:pic>
        <p:nvPicPr>
          <p:cNvPr id="305" name="Google Shape;305;p35"/>
          <p:cNvPicPr preferRelativeResize="0"/>
          <p:nvPr/>
        </p:nvPicPr>
        <p:blipFill rotWithShape="1">
          <a:blip r:embed="rId8">
            <a:alphaModFix/>
          </a:blip>
          <a:srcRect b="0" l="0" r="0" t="0"/>
          <a:stretch/>
        </p:blipFill>
        <p:spPr>
          <a:xfrm>
            <a:off x="1703023" y="5013438"/>
            <a:ext cx="1098375" cy="1464499"/>
          </a:xfrm>
          <a:prstGeom prst="rect">
            <a:avLst/>
          </a:prstGeom>
          <a:noFill/>
          <a:ln>
            <a:noFill/>
          </a:ln>
        </p:spPr>
      </p:pic>
      <p:sp>
        <p:nvSpPr>
          <p:cNvPr id="306" name="Google Shape;306;p35"/>
          <p:cNvSpPr txBox="1"/>
          <p:nvPr/>
        </p:nvSpPr>
        <p:spPr>
          <a:xfrm>
            <a:off x="375138" y="2243525"/>
            <a:ext cx="3609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Arial"/>
                <a:ea typeface="Arial"/>
                <a:cs typeface="Arial"/>
                <a:sym typeface="Arial"/>
                <a:hlinkClick r:id="rId9"/>
              </a:rPr>
              <a:t>Uniform Policy .docx (ryders-hayes.co.uk)</a:t>
            </a:r>
            <a:endParaRPr b="0" i="0" sz="1700" u="none" cap="none" strike="noStrike">
              <a:solidFill>
                <a:srgbClr val="000000"/>
              </a:solidFill>
              <a:latin typeface="Arial"/>
              <a:ea typeface="Arial"/>
              <a:cs typeface="Arial"/>
              <a:sym typeface="Arial"/>
            </a:endParaRPr>
          </a:p>
        </p:txBody>
      </p:sp>
      <p:pic>
        <p:nvPicPr>
          <p:cNvPr id="307" name="Google Shape;307;p35"/>
          <p:cNvPicPr preferRelativeResize="0"/>
          <p:nvPr/>
        </p:nvPicPr>
        <p:blipFill rotWithShape="1">
          <a:blip r:embed="rId10">
            <a:alphaModFix/>
          </a:blip>
          <a:srcRect b="0" l="0" r="0" t="0"/>
          <a:stretch/>
        </p:blipFill>
        <p:spPr>
          <a:xfrm>
            <a:off x="3633516" y="321002"/>
            <a:ext cx="1855500" cy="1855500"/>
          </a:xfrm>
          <a:prstGeom prst="rect">
            <a:avLst/>
          </a:prstGeom>
          <a:noFill/>
          <a:ln>
            <a:noFill/>
          </a:ln>
        </p:spPr>
      </p:pic>
      <p:pic>
        <p:nvPicPr>
          <p:cNvPr id="308" name="Google Shape;308;p35"/>
          <p:cNvPicPr preferRelativeResize="0"/>
          <p:nvPr/>
        </p:nvPicPr>
        <p:blipFill>
          <a:blip r:embed="rId11">
            <a:alphaModFix/>
          </a:blip>
          <a:stretch>
            <a:fillRect/>
          </a:stretch>
        </p:blipFill>
        <p:spPr>
          <a:xfrm>
            <a:off x="2638473" y="2926685"/>
            <a:ext cx="1142000" cy="1356600"/>
          </a:xfrm>
          <a:prstGeom prst="rect">
            <a:avLst/>
          </a:prstGeom>
          <a:noFill/>
          <a:ln>
            <a:noFill/>
          </a:ln>
        </p:spPr>
      </p:pic>
      <p:sp>
        <p:nvSpPr>
          <p:cNvPr id="309" name="Google Shape;309;p35"/>
          <p:cNvSpPr txBox="1"/>
          <p:nvPr/>
        </p:nvSpPr>
        <p:spPr>
          <a:xfrm>
            <a:off x="375150" y="1602538"/>
            <a:ext cx="52071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School Uniform</a:t>
            </a:r>
            <a:endParaRPr b="1" i="0" sz="4000" u="none" cap="none" strike="noStrike">
              <a:solidFill>
                <a:srgbClr val="000000"/>
              </a:solidFill>
              <a:latin typeface="Calibri"/>
              <a:ea typeface="Calibri"/>
              <a:cs typeface="Calibri"/>
              <a:sym typeface="Calibri"/>
            </a:endParaRPr>
          </a:p>
        </p:txBody>
      </p:sp>
      <p:pic>
        <p:nvPicPr>
          <p:cNvPr descr="uniform.png" id="310" name="Google Shape;310;p35"/>
          <p:cNvPicPr preferRelativeResize="0"/>
          <p:nvPr/>
        </p:nvPicPr>
        <p:blipFill rotWithShape="1">
          <a:blip r:embed="rId12">
            <a:alphaModFix/>
          </a:blip>
          <a:srcRect b="0" l="0" r="0" t="13741"/>
          <a:stretch/>
        </p:blipFill>
        <p:spPr>
          <a:xfrm>
            <a:off x="1865475" y="2691025"/>
            <a:ext cx="1098374" cy="1894938"/>
          </a:xfrm>
          <a:prstGeom prst="rect">
            <a:avLst/>
          </a:prstGeom>
          <a:noFill/>
          <a:ln>
            <a:noFill/>
          </a:ln>
        </p:spPr>
      </p:pic>
      <p:sp>
        <p:nvSpPr>
          <p:cNvPr id="311" name="Google Shape;311;p35"/>
          <p:cNvSpPr txBox="1"/>
          <p:nvPr/>
        </p:nvSpPr>
        <p:spPr>
          <a:xfrm>
            <a:off x="4060825" y="2176500"/>
            <a:ext cx="4752300" cy="43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dk1"/>
                </a:solidFill>
              </a:rPr>
              <a:t>Inline with Uniform Policy - children need:</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-Expectation all children to have a Burgundy coat/school, school bag, tie, jumper/cardigan as appropriate.</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-Winter uniform - grey trousers/skirt, grey tights/socks, black shoes no boots.</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-Cornflower blue shirt Y1-Y6, (cotton polo shirt only in Nursery and Reception)</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-School coloured tie Y1-Y6</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-Children will come in their PE kit on PE days through the academic year.</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-Hair longer than shoulder length - must be tied up in school colour functional accessories only</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-Jewellery - Plain stud earrings and wrist watch only (No Smart or camera watches).</a:t>
            </a:r>
            <a:endParaRPr sz="1100">
              <a:solidFill>
                <a:schemeClr val="dk1"/>
              </a:solidFill>
            </a:endParaRPr>
          </a:p>
          <a:p>
            <a:pPr indent="0" lvl="0" marL="0" rtl="0" algn="l">
              <a:spcBef>
                <a:spcPts val="0"/>
              </a:spcBef>
              <a:spcAft>
                <a:spcPts val="0"/>
              </a:spcAft>
              <a:buClr>
                <a:schemeClr val="dk1"/>
              </a:buClr>
              <a:buSzPts val="1100"/>
              <a:buFont typeface="Arial"/>
              <a:buNone/>
            </a:pPr>
            <a:r>
              <a:rPr lang="en-GB" sz="1100">
                <a:solidFill>
                  <a:schemeClr val="dk1"/>
                </a:solidFill>
              </a:rPr>
              <a:t> Children to take earrings out on PE days. If children have </a:t>
            </a:r>
            <a:r>
              <a:rPr lang="en-GB" sz="1100">
                <a:solidFill>
                  <a:schemeClr val="dk1"/>
                </a:solidFill>
              </a:rPr>
              <a:t>earrings</a:t>
            </a:r>
            <a:r>
              <a:rPr lang="en-GB" sz="1100">
                <a:solidFill>
                  <a:schemeClr val="dk1"/>
                </a:solidFill>
              </a:rPr>
              <a:t> in they will not be able to participate.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p:txBody>
      </p:sp>
      <p:pic>
        <p:nvPicPr>
          <p:cNvPr id="312" name="Google Shape;312;p35"/>
          <p:cNvPicPr preferRelativeResize="0"/>
          <p:nvPr/>
        </p:nvPicPr>
        <p:blipFill>
          <a:blip r:embed="rId13">
            <a:alphaModFix/>
          </a:blip>
          <a:stretch>
            <a:fillRect/>
          </a:stretch>
        </p:blipFill>
        <p:spPr>
          <a:xfrm>
            <a:off x="7727029" y="5519763"/>
            <a:ext cx="833660" cy="800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6"/>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318" name="Google Shape;318;p36"/>
          <p:cNvPicPr preferRelativeResize="0"/>
          <p:nvPr/>
        </p:nvPicPr>
        <p:blipFill rotWithShape="1">
          <a:blip r:embed="rId4">
            <a:alphaModFix/>
          </a:blip>
          <a:srcRect b="0" l="0" r="83784" t="24035"/>
          <a:stretch/>
        </p:blipFill>
        <p:spPr>
          <a:xfrm>
            <a:off x="973142" y="321003"/>
            <a:ext cx="1002632" cy="1002156"/>
          </a:xfrm>
          <a:prstGeom prst="rect">
            <a:avLst/>
          </a:prstGeom>
          <a:noFill/>
          <a:ln>
            <a:noFill/>
          </a:ln>
        </p:spPr>
      </p:pic>
      <p:pic>
        <p:nvPicPr>
          <p:cNvPr id="319" name="Google Shape;319;p36"/>
          <p:cNvPicPr preferRelativeResize="0"/>
          <p:nvPr/>
        </p:nvPicPr>
        <p:blipFill rotWithShape="1">
          <a:blip r:embed="rId4">
            <a:alphaModFix/>
          </a:blip>
          <a:srcRect b="21460" l="15898" r="67886" t="2575"/>
          <a:stretch/>
        </p:blipFill>
        <p:spPr>
          <a:xfrm>
            <a:off x="2245812" y="476297"/>
            <a:ext cx="1002632" cy="1002156"/>
          </a:xfrm>
          <a:prstGeom prst="rect">
            <a:avLst/>
          </a:prstGeom>
          <a:noFill/>
          <a:ln>
            <a:noFill/>
          </a:ln>
        </p:spPr>
      </p:pic>
      <p:pic>
        <p:nvPicPr>
          <p:cNvPr id="320" name="Google Shape;320;p36"/>
          <p:cNvPicPr preferRelativeResize="0"/>
          <p:nvPr/>
        </p:nvPicPr>
        <p:blipFill rotWithShape="1">
          <a:blip r:embed="rId4">
            <a:alphaModFix/>
          </a:blip>
          <a:srcRect b="23093" l="67730" r="16053" t="942"/>
          <a:stretch/>
        </p:blipFill>
        <p:spPr>
          <a:xfrm>
            <a:off x="5874087" y="504933"/>
            <a:ext cx="1002632" cy="1002156"/>
          </a:xfrm>
          <a:prstGeom prst="rect">
            <a:avLst/>
          </a:prstGeom>
          <a:noFill/>
          <a:ln>
            <a:noFill/>
          </a:ln>
        </p:spPr>
      </p:pic>
      <p:pic>
        <p:nvPicPr>
          <p:cNvPr id="321" name="Google Shape;321;p36"/>
          <p:cNvPicPr preferRelativeResize="0"/>
          <p:nvPr/>
        </p:nvPicPr>
        <p:blipFill rotWithShape="1">
          <a:blip r:embed="rId4">
            <a:alphaModFix/>
          </a:blip>
          <a:srcRect b="1823" l="83784" r="0" t="22212"/>
          <a:stretch/>
        </p:blipFill>
        <p:spPr>
          <a:xfrm>
            <a:off x="7211323" y="382230"/>
            <a:ext cx="1002632" cy="1002156"/>
          </a:xfrm>
          <a:prstGeom prst="rect">
            <a:avLst/>
          </a:prstGeom>
          <a:noFill/>
          <a:ln>
            <a:noFill/>
          </a:ln>
        </p:spPr>
      </p:pic>
      <p:sp>
        <p:nvSpPr>
          <p:cNvPr id="322" name="Google Shape;322;p36"/>
          <p:cNvSpPr txBox="1"/>
          <p:nvPr/>
        </p:nvSpPr>
        <p:spPr>
          <a:xfrm>
            <a:off x="5198150" y="2050225"/>
            <a:ext cx="3609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pic>
        <p:nvPicPr>
          <p:cNvPr id="323" name="Google Shape;323;p36"/>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sp>
        <p:nvSpPr>
          <p:cNvPr id="324" name="Google Shape;324;p36"/>
          <p:cNvSpPr txBox="1"/>
          <p:nvPr/>
        </p:nvSpPr>
        <p:spPr>
          <a:xfrm>
            <a:off x="375150" y="1910350"/>
            <a:ext cx="52071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PE Uniform</a:t>
            </a:r>
            <a:endParaRPr b="1" i="0" sz="4000" u="none" cap="none" strike="noStrike">
              <a:solidFill>
                <a:srgbClr val="000000"/>
              </a:solidFill>
              <a:latin typeface="Calibri"/>
              <a:ea typeface="Calibri"/>
              <a:cs typeface="Calibri"/>
              <a:sym typeface="Calibri"/>
            </a:endParaRPr>
          </a:p>
        </p:txBody>
      </p:sp>
      <p:pic>
        <p:nvPicPr>
          <p:cNvPr id="325" name="Google Shape;325;p36"/>
          <p:cNvPicPr preferRelativeResize="0"/>
          <p:nvPr/>
        </p:nvPicPr>
        <p:blipFill>
          <a:blip r:embed="rId6">
            <a:alphaModFix/>
          </a:blip>
          <a:stretch>
            <a:fillRect/>
          </a:stretch>
        </p:blipFill>
        <p:spPr>
          <a:xfrm>
            <a:off x="1026338" y="2559399"/>
            <a:ext cx="1756562" cy="1756562"/>
          </a:xfrm>
          <a:prstGeom prst="rect">
            <a:avLst/>
          </a:prstGeom>
          <a:noFill/>
          <a:ln>
            <a:noFill/>
          </a:ln>
        </p:spPr>
      </p:pic>
      <p:pic>
        <p:nvPicPr>
          <p:cNvPr id="326" name="Google Shape;326;p36"/>
          <p:cNvPicPr preferRelativeResize="0"/>
          <p:nvPr/>
        </p:nvPicPr>
        <p:blipFill>
          <a:blip r:embed="rId7">
            <a:alphaModFix/>
          </a:blip>
          <a:stretch>
            <a:fillRect/>
          </a:stretch>
        </p:blipFill>
        <p:spPr>
          <a:xfrm>
            <a:off x="1305113" y="4231022"/>
            <a:ext cx="1382325" cy="1413334"/>
          </a:xfrm>
          <a:prstGeom prst="rect">
            <a:avLst/>
          </a:prstGeom>
          <a:noFill/>
          <a:ln>
            <a:noFill/>
          </a:ln>
        </p:spPr>
      </p:pic>
      <p:pic>
        <p:nvPicPr>
          <p:cNvPr id="327" name="Google Shape;327;p36"/>
          <p:cNvPicPr preferRelativeResize="0"/>
          <p:nvPr/>
        </p:nvPicPr>
        <p:blipFill>
          <a:blip r:embed="rId8">
            <a:alphaModFix/>
          </a:blip>
          <a:stretch>
            <a:fillRect/>
          </a:stretch>
        </p:blipFill>
        <p:spPr>
          <a:xfrm>
            <a:off x="2733971" y="2530525"/>
            <a:ext cx="1382335" cy="1511525"/>
          </a:xfrm>
          <a:prstGeom prst="rect">
            <a:avLst/>
          </a:prstGeom>
          <a:noFill/>
          <a:ln>
            <a:noFill/>
          </a:ln>
        </p:spPr>
      </p:pic>
      <p:pic>
        <p:nvPicPr>
          <p:cNvPr id="328" name="Google Shape;328;p36"/>
          <p:cNvPicPr preferRelativeResize="0"/>
          <p:nvPr/>
        </p:nvPicPr>
        <p:blipFill>
          <a:blip r:embed="rId9">
            <a:alphaModFix/>
          </a:blip>
          <a:stretch>
            <a:fillRect/>
          </a:stretch>
        </p:blipFill>
        <p:spPr>
          <a:xfrm>
            <a:off x="2923825" y="4018775"/>
            <a:ext cx="1002625" cy="1533427"/>
          </a:xfrm>
          <a:prstGeom prst="rect">
            <a:avLst/>
          </a:prstGeom>
          <a:noFill/>
          <a:ln>
            <a:noFill/>
          </a:ln>
        </p:spPr>
      </p:pic>
      <p:pic>
        <p:nvPicPr>
          <p:cNvPr id="329" name="Google Shape;329;p36"/>
          <p:cNvPicPr preferRelativeResize="0"/>
          <p:nvPr/>
        </p:nvPicPr>
        <p:blipFill>
          <a:blip r:embed="rId10">
            <a:alphaModFix/>
          </a:blip>
          <a:stretch>
            <a:fillRect/>
          </a:stretch>
        </p:blipFill>
        <p:spPr>
          <a:xfrm>
            <a:off x="474825" y="4315939"/>
            <a:ext cx="1002651" cy="668412"/>
          </a:xfrm>
          <a:prstGeom prst="rect">
            <a:avLst/>
          </a:prstGeom>
          <a:noFill/>
          <a:ln>
            <a:noFill/>
          </a:ln>
        </p:spPr>
      </p:pic>
      <p:sp>
        <p:nvSpPr>
          <p:cNvPr id="330" name="Google Shape;330;p36"/>
          <p:cNvSpPr txBox="1"/>
          <p:nvPr/>
        </p:nvSpPr>
        <p:spPr>
          <a:xfrm>
            <a:off x="474825" y="5552200"/>
            <a:ext cx="4220700" cy="8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1"/>
                </a:solidFill>
                <a:highlight>
                  <a:schemeClr val="lt1"/>
                </a:highlight>
                <a:latin typeface="Calibri"/>
                <a:ea typeface="Calibri"/>
                <a:cs typeface="Calibri"/>
                <a:sym typeface="Calibri"/>
              </a:rPr>
              <a:t>Children to come dressed in their PE kits on their PE day through the year - Autumn, Spring and Summer term.</a:t>
            </a:r>
            <a:endParaRPr b="1" sz="1200">
              <a:solidFill>
                <a:schemeClr val="dk1"/>
              </a:solidFill>
              <a:highlight>
                <a:schemeClr val="lt1"/>
              </a:highlight>
              <a:latin typeface="Calibri"/>
              <a:ea typeface="Calibri"/>
              <a:cs typeface="Calibri"/>
              <a:sym typeface="Calibri"/>
            </a:endParaRPr>
          </a:p>
        </p:txBody>
      </p:sp>
      <p:sp>
        <p:nvSpPr>
          <p:cNvPr id="331" name="Google Shape;331;p36"/>
          <p:cNvSpPr txBox="1"/>
          <p:nvPr/>
        </p:nvSpPr>
        <p:spPr>
          <a:xfrm>
            <a:off x="4572025" y="2176500"/>
            <a:ext cx="4354800" cy="41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1"/>
                </a:solidFill>
                <a:latin typeface="Calibri"/>
                <a:ea typeface="Calibri"/>
                <a:cs typeface="Calibri"/>
                <a:sym typeface="Calibri"/>
              </a:rPr>
              <a:t>Plain white t shirt, navy joggers or navy leggings- no logos</a:t>
            </a:r>
            <a:endParaRPr sz="13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GB" sz="1300">
                <a:solidFill>
                  <a:schemeClr val="dk1"/>
                </a:solidFill>
                <a:latin typeface="Calibri"/>
                <a:ea typeface="Calibri"/>
                <a:cs typeface="Calibri"/>
                <a:sym typeface="Calibri"/>
              </a:rPr>
              <a:t>Set of pumps for wearing inside in the school hall.</a:t>
            </a:r>
            <a:endParaRPr sz="13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GB" sz="1300">
                <a:solidFill>
                  <a:schemeClr val="dk1"/>
                </a:solidFill>
                <a:latin typeface="Calibri"/>
                <a:ea typeface="Calibri"/>
                <a:cs typeface="Calibri"/>
                <a:sym typeface="Calibri"/>
              </a:rPr>
              <a:t>Pumps to remain in school in lockers please through the year.</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GB" sz="1300">
                <a:solidFill>
                  <a:schemeClr val="dk1"/>
                </a:solidFill>
                <a:latin typeface="Calibri"/>
                <a:ea typeface="Calibri"/>
                <a:cs typeface="Calibri"/>
                <a:sym typeface="Calibri"/>
              </a:rPr>
              <a:t>Black trainers for outside</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GB" sz="1300">
                <a:solidFill>
                  <a:schemeClr val="dk1"/>
                </a:solidFill>
                <a:latin typeface="Calibri"/>
                <a:ea typeface="Calibri"/>
                <a:cs typeface="Calibri"/>
                <a:sym typeface="Calibri"/>
              </a:rPr>
              <a:t>Burgundy short only please - no hot pants or short cycling shorts</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highlight>
                  <a:schemeClr val="lt1"/>
                </a:highlight>
                <a:latin typeface="Calibri"/>
                <a:ea typeface="Calibri"/>
                <a:cs typeface="Calibri"/>
                <a:sym typeface="Calibri"/>
              </a:rPr>
              <a:t>No earrings - must be taken out. Tape/plaster not allowed.</a:t>
            </a:r>
            <a:endParaRPr sz="13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PE DAYS 2026/27:</a:t>
            </a:r>
            <a:endParaRPr sz="13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highlight>
                  <a:schemeClr val="lt1"/>
                </a:highlight>
                <a:latin typeface="Calibri"/>
                <a:ea typeface="Calibri"/>
                <a:cs typeface="Calibri"/>
                <a:sym typeface="Calibri"/>
              </a:rPr>
              <a:t>Monday - Year 2</a:t>
            </a:r>
            <a:endParaRPr sz="1300">
              <a:solidFill>
                <a:schemeClr val="dk1"/>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highlight>
                  <a:schemeClr val="lt1"/>
                </a:highlight>
                <a:latin typeface="Calibri"/>
                <a:ea typeface="Calibri"/>
                <a:cs typeface="Calibri"/>
                <a:sym typeface="Calibri"/>
              </a:rPr>
              <a:t>Tuesday - Year 5</a:t>
            </a:r>
            <a:endParaRPr sz="1300">
              <a:solidFill>
                <a:schemeClr val="dk1"/>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highlight>
                  <a:schemeClr val="lt1"/>
                </a:highlight>
                <a:latin typeface="Calibri"/>
                <a:ea typeface="Calibri"/>
                <a:cs typeface="Calibri"/>
                <a:sym typeface="Calibri"/>
              </a:rPr>
              <a:t>Wednesday Year 6</a:t>
            </a:r>
            <a:endParaRPr sz="1300">
              <a:solidFill>
                <a:schemeClr val="dk1"/>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highlight>
                  <a:schemeClr val="lt1"/>
                </a:highlight>
                <a:latin typeface="Calibri"/>
                <a:ea typeface="Calibri"/>
                <a:cs typeface="Calibri"/>
                <a:sym typeface="Calibri"/>
              </a:rPr>
              <a:t>Thursday - Year 1</a:t>
            </a:r>
            <a:endParaRPr sz="1300">
              <a:solidFill>
                <a:schemeClr val="dk1"/>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highlight>
                  <a:schemeClr val="lt1"/>
                </a:highlight>
                <a:latin typeface="Calibri"/>
                <a:ea typeface="Calibri"/>
                <a:cs typeface="Calibri"/>
                <a:sym typeface="Calibri"/>
              </a:rPr>
              <a:t>Friday Year 4 and Year 3</a:t>
            </a:r>
            <a:endParaRPr sz="1300">
              <a:solidFill>
                <a:schemeClr val="dk1"/>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None/>
            </a:pPr>
            <a:r>
              <a:t/>
            </a:r>
            <a:endParaRPr sz="1300">
              <a:solidFill>
                <a:schemeClr val="dk1"/>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highlight>
                <a:schemeClr val="lt1"/>
              </a:highlight>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37"/>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337" name="Google Shape;337;p37"/>
          <p:cNvPicPr preferRelativeResize="0"/>
          <p:nvPr/>
        </p:nvPicPr>
        <p:blipFill rotWithShape="1">
          <a:blip r:embed="rId4">
            <a:alphaModFix/>
          </a:blip>
          <a:srcRect b="0" l="0" r="83783" t="24035"/>
          <a:stretch/>
        </p:blipFill>
        <p:spPr>
          <a:xfrm>
            <a:off x="973142" y="321003"/>
            <a:ext cx="1002632" cy="1002156"/>
          </a:xfrm>
          <a:prstGeom prst="rect">
            <a:avLst/>
          </a:prstGeom>
          <a:noFill/>
          <a:ln>
            <a:noFill/>
          </a:ln>
        </p:spPr>
      </p:pic>
      <p:pic>
        <p:nvPicPr>
          <p:cNvPr id="338" name="Google Shape;338;p37"/>
          <p:cNvPicPr preferRelativeResize="0"/>
          <p:nvPr/>
        </p:nvPicPr>
        <p:blipFill rotWithShape="1">
          <a:blip r:embed="rId4">
            <a:alphaModFix/>
          </a:blip>
          <a:srcRect b="21460" l="15897" r="67886" t="2575"/>
          <a:stretch/>
        </p:blipFill>
        <p:spPr>
          <a:xfrm>
            <a:off x="2245812" y="476297"/>
            <a:ext cx="1002632" cy="1002156"/>
          </a:xfrm>
          <a:prstGeom prst="rect">
            <a:avLst/>
          </a:prstGeom>
          <a:noFill/>
          <a:ln>
            <a:noFill/>
          </a:ln>
        </p:spPr>
      </p:pic>
      <p:pic>
        <p:nvPicPr>
          <p:cNvPr id="339" name="Google Shape;339;p37"/>
          <p:cNvPicPr preferRelativeResize="0"/>
          <p:nvPr/>
        </p:nvPicPr>
        <p:blipFill rotWithShape="1">
          <a:blip r:embed="rId4">
            <a:alphaModFix/>
          </a:blip>
          <a:srcRect b="23086" l="67729" r="16051" t="950"/>
          <a:stretch/>
        </p:blipFill>
        <p:spPr>
          <a:xfrm>
            <a:off x="5874087" y="504933"/>
            <a:ext cx="1002632" cy="1002156"/>
          </a:xfrm>
          <a:prstGeom prst="rect">
            <a:avLst/>
          </a:prstGeom>
          <a:noFill/>
          <a:ln>
            <a:noFill/>
          </a:ln>
        </p:spPr>
      </p:pic>
      <p:pic>
        <p:nvPicPr>
          <p:cNvPr id="340" name="Google Shape;340;p37"/>
          <p:cNvPicPr preferRelativeResize="0"/>
          <p:nvPr/>
        </p:nvPicPr>
        <p:blipFill rotWithShape="1">
          <a:blip r:embed="rId4">
            <a:alphaModFix/>
          </a:blip>
          <a:srcRect b="1823" l="83783" r="0" t="22212"/>
          <a:stretch/>
        </p:blipFill>
        <p:spPr>
          <a:xfrm>
            <a:off x="7211323" y="382230"/>
            <a:ext cx="1002632" cy="1002156"/>
          </a:xfrm>
          <a:prstGeom prst="rect">
            <a:avLst/>
          </a:prstGeom>
          <a:noFill/>
          <a:ln>
            <a:noFill/>
          </a:ln>
        </p:spPr>
      </p:pic>
      <p:sp>
        <p:nvSpPr>
          <p:cNvPr id="341" name="Google Shape;341;p37"/>
          <p:cNvSpPr txBox="1"/>
          <p:nvPr/>
        </p:nvSpPr>
        <p:spPr>
          <a:xfrm>
            <a:off x="1111550" y="2176500"/>
            <a:ext cx="6687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lang="en-GB" sz="4000">
                <a:solidFill>
                  <a:schemeClr val="dk1"/>
                </a:solidFill>
                <a:latin typeface="Calibri"/>
                <a:ea typeface="Calibri"/>
                <a:cs typeface="Calibri"/>
                <a:sym typeface="Calibri"/>
              </a:rPr>
              <a:t>What to bring into school?</a:t>
            </a:r>
            <a:endParaRPr b="0" i="0" sz="4000" u="none" cap="none" strike="noStrike">
              <a:solidFill>
                <a:schemeClr val="dk1"/>
              </a:solidFill>
              <a:latin typeface="Calibri"/>
              <a:ea typeface="Calibri"/>
              <a:cs typeface="Calibri"/>
              <a:sym typeface="Calibri"/>
            </a:endParaRPr>
          </a:p>
        </p:txBody>
      </p:sp>
      <p:pic>
        <p:nvPicPr>
          <p:cNvPr id="342" name="Google Shape;342;p37"/>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sp>
        <p:nvSpPr>
          <p:cNvPr id="343" name="Google Shape;343;p37"/>
          <p:cNvSpPr txBox="1"/>
          <p:nvPr/>
        </p:nvSpPr>
        <p:spPr>
          <a:xfrm>
            <a:off x="533925" y="2884500"/>
            <a:ext cx="7391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rPr>
              <a:t>School equipment:</a:t>
            </a:r>
            <a:endParaRPr b="1" sz="1200">
              <a:solidFill>
                <a:schemeClr val="dk1"/>
              </a:solidFill>
            </a:endParaRPr>
          </a:p>
          <a:p>
            <a:pPr indent="0" lvl="0" marL="0" rtl="0" algn="l">
              <a:spcBef>
                <a:spcPts val="0"/>
              </a:spcBef>
              <a:spcAft>
                <a:spcPts val="0"/>
              </a:spcAft>
              <a:buNone/>
            </a:pPr>
            <a:r>
              <a:rPr lang="en-GB" sz="1200">
                <a:solidFill>
                  <a:schemeClr val="dk1"/>
                </a:solidFill>
              </a:rPr>
              <a:t>Pencil cases and stationery - you do not need anything! </a:t>
            </a:r>
            <a:endParaRPr sz="1200">
              <a:solidFill>
                <a:schemeClr val="dk1"/>
              </a:solidFill>
            </a:endParaRPr>
          </a:p>
          <a:p>
            <a:pPr indent="0" lvl="0" marL="0" rtl="0" algn="l">
              <a:spcBef>
                <a:spcPts val="0"/>
              </a:spcBef>
              <a:spcAft>
                <a:spcPts val="0"/>
              </a:spcAft>
              <a:buNone/>
            </a:pPr>
            <a:r>
              <a:rPr lang="en-GB" sz="1200">
                <a:solidFill>
                  <a:schemeClr val="dk1"/>
                </a:solidFill>
              </a:rPr>
              <a:t>We will be asking pupils to not bring them in. School will provide everything. </a:t>
            </a:r>
            <a:endParaRPr sz="1200">
              <a:solidFill>
                <a:schemeClr val="dk1"/>
              </a:solidFill>
            </a:endParaRPr>
          </a:p>
          <a:p>
            <a:pPr indent="0" lvl="0" marL="0" rtl="0" algn="l">
              <a:spcBef>
                <a:spcPts val="0"/>
              </a:spcBef>
              <a:spcAft>
                <a:spcPts val="0"/>
              </a:spcAft>
              <a:buNone/>
            </a:pPr>
            <a:r>
              <a:rPr lang="en-GB" sz="1200">
                <a:solidFill>
                  <a:schemeClr val="dk1"/>
                </a:solidFill>
              </a:rPr>
              <a:t>Please use keep personal stationery at home. </a:t>
            </a:r>
            <a:endParaRPr sz="1200"/>
          </a:p>
        </p:txBody>
      </p:sp>
      <p:pic>
        <p:nvPicPr>
          <p:cNvPr id="344" name="Google Shape;344;p37"/>
          <p:cNvPicPr preferRelativeResize="0"/>
          <p:nvPr/>
        </p:nvPicPr>
        <p:blipFill>
          <a:blip r:embed="rId6">
            <a:alphaModFix/>
          </a:blip>
          <a:stretch>
            <a:fillRect/>
          </a:stretch>
        </p:blipFill>
        <p:spPr>
          <a:xfrm>
            <a:off x="7318938" y="2311250"/>
            <a:ext cx="1419225" cy="1352550"/>
          </a:xfrm>
          <a:prstGeom prst="rect">
            <a:avLst/>
          </a:prstGeom>
          <a:noFill/>
          <a:ln>
            <a:noFill/>
          </a:ln>
        </p:spPr>
      </p:pic>
      <p:sp>
        <p:nvSpPr>
          <p:cNvPr id="345" name="Google Shape;345;p37"/>
          <p:cNvSpPr txBox="1"/>
          <p:nvPr/>
        </p:nvSpPr>
        <p:spPr>
          <a:xfrm>
            <a:off x="494475" y="3962838"/>
            <a:ext cx="7470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rPr>
              <a:t>Squishes and fidgets:</a:t>
            </a:r>
            <a:endParaRPr b="1" sz="1200">
              <a:solidFill>
                <a:schemeClr val="dk1"/>
              </a:solidFill>
            </a:endParaRPr>
          </a:p>
          <a:p>
            <a:pPr indent="0" lvl="0" marL="0" rtl="0" algn="l">
              <a:spcBef>
                <a:spcPts val="0"/>
              </a:spcBef>
              <a:spcAft>
                <a:spcPts val="0"/>
              </a:spcAft>
              <a:buNone/>
            </a:pPr>
            <a:r>
              <a:rPr lang="en-GB" sz="1200">
                <a:solidFill>
                  <a:schemeClr val="dk1"/>
                </a:solidFill>
              </a:rPr>
              <a:t>A small number of children through school may use some small fidgets or aids to support their learning in class. These will be agreed in liaison with Mrs.Willis as Inclusion Leader. General squishies; Dumplings, Butter bars and Needoh’s should not be brought into school.</a:t>
            </a:r>
            <a:endParaRPr sz="1200">
              <a:solidFill>
                <a:schemeClr val="dk1"/>
              </a:solidFill>
            </a:endParaRPr>
          </a:p>
        </p:txBody>
      </p:sp>
      <p:pic>
        <p:nvPicPr>
          <p:cNvPr id="346" name="Google Shape;346;p37"/>
          <p:cNvPicPr preferRelativeResize="0"/>
          <p:nvPr/>
        </p:nvPicPr>
        <p:blipFill rotWithShape="1">
          <a:blip r:embed="rId7">
            <a:alphaModFix/>
          </a:blip>
          <a:srcRect b="0" l="17457" r="25158" t="0"/>
          <a:stretch/>
        </p:blipFill>
        <p:spPr>
          <a:xfrm>
            <a:off x="5894448" y="5852778"/>
            <a:ext cx="364525" cy="635221"/>
          </a:xfrm>
          <a:prstGeom prst="rect">
            <a:avLst/>
          </a:prstGeom>
          <a:noFill/>
          <a:ln>
            <a:noFill/>
          </a:ln>
        </p:spPr>
      </p:pic>
      <p:pic>
        <p:nvPicPr>
          <p:cNvPr id="347" name="Google Shape;347;p37"/>
          <p:cNvPicPr preferRelativeResize="0"/>
          <p:nvPr/>
        </p:nvPicPr>
        <p:blipFill rotWithShape="1">
          <a:blip r:embed="rId8">
            <a:alphaModFix/>
          </a:blip>
          <a:srcRect b="0" l="14661" r="5961" t="0"/>
          <a:stretch/>
        </p:blipFill>
        <p:spPr>
          <a:xfrm>
            <a:off x="6279748" y="5863811"/>
            <a:ext cx="726992" cy="613158"/>
          </a:xfrm>
          <a:prstGeom prst="rect">
            <a:avLst/>
          </a:prstGeom>
          <a:noFill/>
          <a:ln>
            <a:noFill/>
          </a:ln>
        </p:spPr>
      </p:pic>
      <p:pic>
        <p:nvPicPr>
          <p:cNvPr id="348" name="Google Shape;348;p37"/>
          <p:cNvPicPr preferRelativeResize="0"/>
          <p:nvPr/>
        </p:nvPicPr>
        <p:blipFill>
          <a:blip r:embed="rId9">
            <a:alphaModFix/>
          </a:blip>
          <a:stretch>
            <a:fillRect/>
          </a:stretch>
        </p:blipFill>
        <p:spPr>
          <a:xfrm>
            <a:off x="5413390" y="5773756"/>
            <a:ext cx="586585" cy="793261"/>
          </a:xfrm>
          <a:prstGeom prst="rect">
            <a:avLst/>
          </a:prstGeom>
          <a:noFill/>
          <a:ln>
            <a:noFill/>
          </a:ln>
        </p:spPr>
      </p:pic>
      <p:pic>
        <p:nvPicPr>
          <p:cNvPr id="349" name="Google Shape;349;p37"/>
          <p:cNvPicPr preferRelativeResize="0"/>
          <p:nvPr/>
        </p:nvPicPr>
        <p:blipFill>
          <a:blip r:embed="rId10">
            <a:alphaModFix/>
          </a:blip>
          <a:stretch>
            <a:fillRect/>
          </a:stretch>
        </p:blipFill>
        <p:spPr>
          <a:xfrm>
            <a:off x="7027525" y="5834847"/>
            <a:ext cx="726990" cy="671068"/>
          </a:xfrm>
          <a:prstGeom prst="rect">
            <a:avLst/>
          </a:prstGeom>
          <a:noFill/>
          <a:ln>
            <a:noFill/>
          </a:ln>
        </p:spPr>
      </p:pic>
      <p:pic>
        <p:nvPicPr>
          <p:cNvPr id="350" name="Google Shape;350;p37"/>
          <p:cNvPicPr preferRelativeResize="0"/>
          <p:nvPr/>
        </p:nvPicPr>
        <p:blipFill rotWithShape="1">
          <a:blip r:embed="rId11">
            <a:alphaModFix/>
          </a:blip>
          <a:srcRect b="0" l="48256" r="0" t="0"/>
          <a:stretch/>
        </p:blipFill>
        <p:spPr>
          <a:xfrm>
            <a:off x="7775290" y="5616082"/>
            <a:ext cx="998769" cy="935543"/>
          </a:xfrm>
          <a:prstGeom prst="rect">
            <a:avLst/>
          </a:prstGeom>
          <a:noFill/>
          <a:ln>
            <a:noFill/>
          </a:ln>
        </p:spPr>
      </p:pic>
      <p:sp>
        <p:nvSpPr>
          <p:cNvPr id="351" name="Google Shape;351;p37"/>
          <p:cNvSpPr txBox="1"/>
          <p:nvPr/>
        </p:nvSpPr>
        <p:spPr>
          <a:xfrm>
            <a:off x="509925" y="5185300"/>
            <a:ext cx="8133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rPr>
              <a:t>Water bottles :</a:t>
            </a:r>
            <a:endParaRPr b="1" sz="1200">
              <a:solidFill>
                <a:schemeClr val="dk1"/>
              </a:solidFill>
            </a:endParaRPr>
          </a:p>
          <a:p>
            <a:pPr indent="0" lvl="0" marL="0" rtl="0" algn="l">
              <a:spcBef>
                <a:spcPts val="0"/>
              </a:spcBef>
              <a:spcAft>
                <a:spcPts val="0"/>
              </a:spcAft>
              <a:buNone/>
            </a:pPr>
            <a:r>
              <a:rPr lang="en-GB" sz="1200">
                <a:solidFill>
                  <a:schemeClr val="dk1"/>
                </a:solidFill>
              </a:rPr>
              <a:t>Please ensure any water bottles in school are plastic and named. Bottles should have a secure cap to prevent leaking if knocked over. No hydroflasks or Stanley style cups in school please.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38"/>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357" name="Google Shape;357;p38"/>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358" name="Google Shape;358;p38"/>
          <p:cNvPicPr preferRelativeResize="0"/>
          <p:nvPr/>
        </p:nvPicPr>
        <p:blipFill rotWithShape="1">
          <a:blip r:embed="rId5">
            <a:alphaModFix/>
          </a:blip>
          <a:srcRect b="0" l="0" r="83783" t="24035"/>
          <a:stretch/>
        </p:blipFill>
        <p:spPr>
          <a:xfrm>
            <a:off x="973142" y="321003"/>
            <a:ext cx="1002632" cy="1002156"/>
          </a:xfrm>
          <a:prstGeom prst="rect">
            <a:avLst/>
          </a:prstGeom>
          <a:noFill/>
          <a:ln>
            <a:noFill/>
          </a:ln>
        </p:spPr>
      </p:pic>
      <p:pic>
        <p:nvPicPr>
          <p:cNvPr id="359" name="Google Shape;359;p38"/>
          <p:cNvPicPr preferRelativeResize="0"/>
          <p:nvPr/>
        </p:nvPicPr>
        <p:blipFill rotWithShape="1">
          <a:blip r:embed="rId5">
            <a:alphaModFix/>
          </a:blip>
          <a:srcRect b="21460" l="15897" r="67886" t="2575"/>
          <a:stretch/>
        </p:blipFill>
        <p:spPr>
          <a:xfrm>
            <a:off x="2245812" y="476297"/>
            <a:ext cx="1002632" cy="1002156"/>
          </a:xfrm>
          <a:prstGeom prst="rect">
            <a:avLst/>
          </a:prstGeom>
          <a:noFill/>
          <a:ln>
            <a:noFill/>
          </a:ln>
        </p:spPr>
      </p:pic>
      <p:pic>
        <p:nvPicPr>
          <p:cNvPr id="360" name="Google Shape;360;p38"/>
          <p:cNvPicPr preferRelativeResize="0"/>
          <p:nvPr/>
        </p:nvPicPr>
        <p:blipFill rotWithShape="1">
          <a:blip r:embed="rId5">
            <a:alphaModFix/>
          </a:blip>
          <a:srcRect b="23086" l="67729" r="16051" t="950"/>
          <a:stretch/>
        </p:blipFill>
        <p:spPr>
          <a:xfrm>
            <a:off x="5874087" y="504933"/>
            <a:ext cx="1002632" cy="1002156"/>
          </a:xfrm>
          <a:prstGeom prst="rect">
            <a:avLst/>
          </a:prstGeom>
          <a:noFill/>
          <a:ln>
            <a:noFill/>
          </a:ln>
        </p:spPr>
      </p:pic>
      <p:pic>
        <p:nvPicPr>
          <p:cNvPr id="361" name="Google Shape;361;p38"/>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362" name="Google Shape;362;p38"/>
          <p:cNvSpPr txBox="1"/>
          <p:nvPr/>
        </p:nvSpPr>
        <p:spPr>
          <a:xfrm>
            <a:off x="597200" y="1910350"/>
            <a:ext cx="81339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Rewards</a:t>
            </a:r>
            <a:endParaRPr b="1" sz="4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900"/>
              <a:buFont typeface="Arial"/>
              <a:buNone/>
            </a:pPr>
            <a:r>
              <a:rPr b="1" lang="en-GB" sz="1200">
                <a:latin typeface="Calibri"/>
                <a:ea typeface="Calibri"/>
                <a:cs typeface="Calibri"/>
                <a:sym typeface="Calibri"/>
              </a:rPr>
              <a:t>We use lots of positive rewards through school. Children can be awarded ‘House Points/Trackits’ for demonstrating positive behaviors such as those listed in green below. These build up to certificates over the school year.</a:t>
            </a:r>
            <a:endParaRPr b="1" sz="1200">
              <a:latin typeface="Calibri"/>
              <a:ea typeface="Calibri"/>
              <a:cs typeface="Calibri"/>
              <a:sym typeface="Calibri"/>
            </a:endParaRPr>
          </a:p>
        </p:txBody>
      </p:sp>
      <p:pic>
        <p:nvPicPr>
          <p:cNvPr id="363" name="Google Shape;363;p38"/>
          <p:cNvPicPr preferRelativeResize="0"/>
          <p:nvPr/>
        </p:nvPicPr>
        <p:blipFill>
          <a:blip r:embed="rId6">
            <a:alphaModFix/>
          </a:blip>
          <a:stretch>
            <a:fillRect/>
          </a:stretch>
        </p:blipFill>
        <p:spPr>
          <a:xfrm>
            <a:off x="3975325" y="3519379"/>
            <a:ext cx="650100" cy="650125"/>
          </a:xfrm>
          <a:prstGeom prst="rect">
            <a:avLst/>
          </a:prstGeom>
          <a:noFill/>
          <a:ln>
            <a:noFill/>
          </a:ln>
        </p:spPr>
      </p:pic>
      <p:sp>
        <p:nvSpPr>
          <p:cNvPr id="364" name="Google Shape;364;p38"/>
          <p:cNvSpPr txBox="1"/>
          <p:nvPr/>
        </p:nvSpPr>
        <p:spPr>
          <a:xfrm>
            <a:off x="3433138" y="4526225"/>
            <a:ext cx="1697700" cy="1337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100" u="sng">
              <a:solidFill>
                <a:srgbClr val="222222"/>
              </a:solidFill>
            </a:endParaRPr>
          </a:p>
          <a:p>
            <a:pPr indent="0" lvl="0" marL="0" rtl="0" algn="ctr">
              <a:lnSpc>
                <a:spcPct val="115000"/>
              </a:lnSpc>
              <a:spcBef>
                <a:spcPts val="0"/>
              </a:spcBef>
              <a:spcAft>
                <a:spcPts val="0"/>
              </a:spcAft>
              <a:buNone/>
            </a:pPr>
            <a:r>
              <a:rPr b="1" lang="en-GB" sz="900" u="sng">
                <a:solidFill>
                  <a:srgbClr val="222222"/>
                </a:solidFill>
              </a:rPr>
              <a:t>Trackit light certificates overview</a:t>
            </a:r>
            <a:endParaRPr sz="900">
              <a:solidFill>
                <a:srgbClr val="222222"/>
              </a:solidFill>
            </a:endParaRPr>
          </a:p>
          <a:p>
            <a:pPr indent="0" lvl="0" marL="0" rtl="0" algn="ctr">
              <a:lnSpc>
                <a:spcPct val="115000"/>
              </a:lnSpc>
              <a:spcBef>
                <a:spcPts val="0"/>
              </a:spcBef>
              <a:spcAft>
                <a:spcPts val="0"/>
              </a:spcAft>
              <a:buNone/>
            </a:pPr>
            <a:r>
              <a:rPr lang="en-GB" sz="900">
                <a:solidFill>
                  <a:srgbClr val="222222"/>
                </a:solidFill>
              </a:rPr>
              <a:t>100 Bronze</a:t>
            </a:r>
            <a:endParaRPr sz="900">
              <a:solidFill>
                <a:srgbClr val="222222"/>
              </a:solidFill>
            </a:endParaRPr>
          </a:p>
          <a:p>
            <a:pPr indent="0" lvl="0" marL="0" rtl="0" algn="ctr">
              <a:lnSpc>
                <a:spcPct val="115000"/>
              </a:lnSpc>
              <a:spcBef>
                <a:spcPts val="0"/>
              </a:spcBef>
              <a:spcAft>
                <a:spcPts val="0"/>
              </a:spcAft>
              <a:buNone/>
            </a:pPr>
            <a:r>
              <a:rPr lang="en-GB" sz="900">
                <a:solidFill>
                  <a:srgbClr val="222222"/>
                </a:solidFill>
              </a:rPr>
              <a:t>200 Silver</a:t>
            </a:r>
            <a:endParaRPr sz="900">
              <a:solidFill>
                <a:srgbClr val="222222"/>
              </a:solidFill>
            </a:endParaRPr>
          </a:p>
          <a:p>
            <a:pPr indent="0" lvl="0" marL="0" rtl="0" algn="ctr">
              <a:lnSpc>
                <a:spcPct val="115000"/>
              </a:lnSpc>
              <a:spcBef>
                <a:spcPts val="0"/>
              </a:spcBef>
              <a:spcAft>
                <a:spcPts val="0"/>
              </a:spcAft>
              <a:buNone/>
            </a:pPr>
            <a:r>
              <a:rPr lang="en-GB" sz="900">
                <a:solidFill>
                  <a:srgbClr val="222222"/>
                </a:solidFill>
              </a:rPr>
              <a:t>300 Gold</a:t>
            </a:r>
            <a:endParaRPr sz="900">
              <a:solidFill>
                <a:srgbClr val="222222"/>
              </a:solidFill>
            </a:endParaRPr>
          </a:p>
          <a:p>
            <a:pPr indent="0" lvl="0" marL="0" rtl="0" algn="ctr">
              <a:lnSpc>
                <a:spcPct val="115000"/>
              </a:lnSpc>
              <a:spcBef>
                <a:spcPts val="0"/>
              </a:spcBef>
              <a:spcAft>
                <a:spcPts val="0"/>
              </a:spcAft>
              <a:buNone/>
            </a:pPr>
            <a:r>
              <a:rPr lang="en-GB" sz="900">
                <a:solidFill>
                  <a:srgbClr val="222222"/>
                </a:solidFill>
              </a:rPr>
              <a:t>400 Platinum</a:t>
            </a:r>
            <a:endParaRPr sz="900">
              <a:solidFill>
                <a:srgbClr val="222222"/>
              </a:solidFill>
            </a:endParaRPr>
          </a:p>
          <a:p>
            <a:pPr indent="0" lvl="0" marL="0" rtl="0" algn="ctr">
              <a:lnSpc>
                <a:spcPct val="115000"/>
              </a:lnSpc>
              <a:spcBef>
                <a:spcPts val="0"/>
              </a:spcBef>
              <a:spcAft>
                <a:spcPts val="0"/>
              </a:spcAft>
              <a:buNone/>
            </a:pPr>
            <a:r>
              <a:rPr lang="en-GB" sz="900">
                <a:solidFill>
                  <a:srgbClr val="222222"/>
                </a:solidFill>
              </a:rPr>
              <a:t>500 Emerald</a:t>
            </a:r>
            <a:endParaRPr sz="900">
              <a:solidFill>
                <a:srgbClr val="222222"/>
              </a:solidFill>
            </a:endParaRPr>
          </a:p>
          <a:p>
            <a:pPr indent="0" lvl="0" marL="0" rtl="0" algn="ctr">
              <a:lnSpc>
                <a:spcPct val="115000"/>
              </a:lnSpc>
              <a:spcBef>
                <a:spcPts val="0"/>
              </a:spcBef>
              <a:spcAft>
                <a:spcPts val="0"/>
              </a:spcAft>
              <a:buNone/>
            </a:pPr>
            <a:r>
              <a:rPr lang="en-GB" sz="900">
                <a:solidFill>
                  <a:srgbClr val="222222"/>
                </a:solidFill>
              </a:rPr>
              <a:t>600 Ruby</a:t>
            </a:r>
            <a:endParaRPr sz="900">
              <a:solidFill>
                <a:srgbClr val="222222"/>
              </a:solidFill>
            </a:endParaRPr>
          </a:p>
          <a:p>
            <a:pPr indent="0" lvl="0" marL="0" rtl="0" algn="ctr">
              <a:lnSpc>
                <a:spcPct val="115000"/>
              </a:lnSpc>
              <a:spcBef>
                <a:spcPts val="0"/>
              </a:spcBef>
              <a:spcAft>
                <a:spcPts val="0"/>
              </a:spcAft>
              <a:buNone/>
            </a:pPr>
            <a:r>
              <a:rPr lang="en-GB" sz="900">
                <a:solidFill>
                  <a:srgbClr val="222222"/>
                </a:solidFill>
              </a:rPr>
              <a:t>700 Opal</a:t>
            </a:r>
            <a:endParaRPr sz="900">
              <a:solidFill>
                <a:srgbClr val="222222"/>
              </a:solidFill>
            </a:endParaRPr>
          </a:p>
          <a:p>
            <a:pPr indent="0" lvl="0" marL="0" rtl="0" algn="ctr">
              <a:lnSpc>
                <a:spcPct val="115000"/>
              </a:lnSpc>
              <a:spcBef>
                <a:spcPts val="0"/>
              </a:spcBef>
              <a:spcAft>
                <a:spcPts val="0"/>
              </a:spcAft>
              <a:buNone/>
            </a:pPr>
            <a:r>
              <a:rPr lang="en-GB" sz="900">
                <a:solidFill>
                  <a:srgbClr val="222222"/>
                </a:solidFill>
              </a:rPr>
              <a:t>800 Sapphire</a:t>
            </a:r>
            <a:endParaRPr sz="900">
              <a:solidFill>
                <a:srgbClr val="222222"/>
              </a:solidFill>
            </a:endParaRPr>
          </a:p>
          <a:p>
            <a:pPr indent="0" lvl="0" marL="0" rtl="0" algn="ctr">
              <a:lnSpc>
                <a:spcPct val="115000"/>
              </a:lnSpc>
              <a:spcBef>
                <a:spcPts val="0"/>
              </a:spcBef>
              <a:spcAft>
                <a:spcPts val="0"/>
              </a:spcAft>
              <a:buNone/>
            </a:pPr>
            <a:r>
              <a:rPr lang="en-GB" sz="900">
                <a:solidFill>
                  <a:srgbClr val="222222"/>
                </a:solidFill>
              </a:rPr>
              <a:t>900 Diamond</a:t>
            </a:r>
            <a:endParaRPr sz="1200"/>
          </a:p>
        </p:txBody>
      </p:sp>
      <p:pic>
        <p:nvPicPr>
          <p:cNvPr id="365" name="Google Shape;365;p38"/>
          <p:cNvPicPr preferRelativeResize="0"/>
          <p:nvPr/>
        </p:nvPicPr>
        <p:blipFill>
          <a:blip r:embed="rId7">
            <a:alphaModFix/>
          </a:blip>
          <a:stretch>
            <a:fillRect/>
          </a:stretch>
        </p:blipFill>
        <p:spPr>
          <a:xfrm>
            <a:off x="5226465" y="3483300"/>
            <a:ext cx="3504634" cy="2619076"/>
          </a:xfrm>
          <a:prstGeom prst="rect">
            <a:avLst/>
          </a:prstGeom>
          <a:noFill/>
          <a:ln>
            <a:noFill/>
          </a:ln>
        </p:spPr>
      </p:pic>
      <p:pic>
        <p:nvPicPr>
          <p:cNvPr id="366" name="Google Shape;366;p38"/>
          <p:cNvPicPr preferRelativeResize="0"/>
          <p:nvPr/>
        </p:nvPicPr>
        <p:blipFill>
          <a:blip r:embed="rId8">
            <a:alphaModFix/>
          </a:blip>
          <a:stretch>
            <a:fillRect/>
          </a:stretch>
        </p:blipFill>
        <p:spPr>
          <a:xfrm>
            <a:off x="753875" y="3439225"/>
            <a:ext cx="2583625" cy="3022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39"/>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372" name="Google Shape;372;p39"/>
          <p:cNvPicPr preferRelativeResize="0"/>
          <p:nvPr/>
        </p:nvPicPr>
        <p:blipFill rotWithShape="1">
          <a:blip r:embed="rId4">
            <a:alphaModFix/>
          </a:blip>
          <a:srcRect b="0" l="0" r="0" t="0"/>
          <a:stretch/>
        </p:blipFill>
        <p:spPr>
          <a:xfrm>
            <a:off x="4000500" y="384325"/>
            <a:ext cx="1186101" cy="1186101"/>
          </a:xfrm>
          <a:prstGeom prst="rect">
            <a:avLst/>
          </a:prstGeom>
          <a:noFill/>
          <a:ln>
            <a:noFill/>
          </a:ln>
        </p:spPr>
      </p:pic>
      <p:pic>
        <p:nvPicPr>
          <p:cNvPr id="373" name="Google Shape;373;p39"/>
          <p:cNvPicPr preferRelativeResize="0"/>
          <p:nvPr/>
        </p:nvPicPr>
        <p:blipFill rotWithShape="1">
          <a:blip r:embed="rId5">
            <a:alphaModFix/>
          </a:blip>
          <a:srcRect b="0" l="0" r="83783" t="24035"/>
          <a:stretch/>
        </p:blipFill>
        <p:spPr>
          <a:xfrm>
            <a:off x="973142" y="321003"/>
            <a:ext cx="1002632" cy="1002156"/>
          </a:xfrm>
          <a:prstGeom prst="rect">
            <a:avLst/>
          </a:prstGeom>
          <a:noFill/>
          <a:ln>
            <a:noFill/>
          </a:ln>
        </p:spPr>
      </p:pic>
      <p:pic>
        <p:nvPicPr>
          <p:cNvPr id="374" name="Google Shape;374;p39"/>
          <p:cNvPicPr preferRelativeResize="0"/>
          <p:nvPr/>
        </p:nvPicPr>
        <p:blipFill rotWithShape="1">
          <a:blip r:embed="rId5">
            <a:alphaModFix/>
          </a:blip>
          <a:srcRect b="21460" l="15897" r="67886" t="2575"/>
          <a:stretch/>
        </p:blipFill>
        <p:spPr>
          <a:xfrm>
            <a:off x="2245812" y="476297"/>
            <a:ext cx="1002632" cy="1002156"/>
          </a:xfrm>
          <a:prstGeom prst="rect">
            <a:avLst/>
          </a:prstGeom>
          <a:noFill/>
          <a:ln>
            <a:noFill/>
          </a:ln>
        </p:spPr>
      </p:pic>
      <p:pic>
        <p:nvPicPr>
          <p:cNvPr id="375" name="Google Shape;375;p39"/>
          <p:cNvPicPr preferRelativeResize="0"/>
          <p:nvPr/>
        </p:nvPicPr>
        <p:blipFill rotWithShape="1">
          <a:blip r:embed="rId5">
            <a:alphaModFix/>
          </a:blip>
          <a:srcRect b="23086" l="67729" r="16051" t="950"/>
          <a:stretch/>
        </p:blipFill>
        <p:spPr>
          <a:xfrm>
            <a:off x="5874087" y="504933"/>
            <a:ext cx="1002632" cy="1002156"/>
          </a:xfrm>
          <a:prstGeom prst="rect">
            <a:avLst/>
          </a:prstGeom>
          <a:noFill/>
          <a:ln>
            <a:noFill/>
          </a:ln>
        </p:spPr>
      </p:pic>
      <p:pic>
        <p:nvPicPr>
          <p:cNvPr id="376" name="Google Shape;376;p39"/>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pic>
        <p:nvPicPr>
          <p:cNvPr id="377" name="Google Shape;377;p39"/>
          <p:cNvPicPr preferRelativeResize="0"/>
          <p:nvPr/>
        </p:nvPicPr>
        <p:blipFill>
          <a:blip r:embed="rId6">
            <a:alphaModFix/>
          </a:blip>
          <a:stretch>
            <a:fillRect/>
          </a:stretch>
        </p:blipFill>
        <p:spPr>
          <a:xfrm>
            <a:off x="1719600" y="1613375"/>
            <a:ext cx="7128074" cy="4937550"/>
          </a:xfrm>
          <a:prstGeom prst="rect">
            <a:avLst/>
          </a:prstGeom>
          <a:noFill/>
          <a:ln>
            <a:noFill/>
          </a:ln>
        </p:spPr>
      </p:pic>
      <p:sp>
        <p:nvSpPr>
          <p:cNvPr id="378" name="Google Shape;378;p39"/>
          <p:cNvSpPr txBox="1"/>
          <p:nvPr/>
        </p:nvSpPr>
        <p:spPr>
          <a:xfrm>
            <a:off x="348025" y="2681800"/>
            <a:ext cx="1713600" cy="290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Here is our Behaviour flow chart for supporting positive behaviour in school. Children start each day on white as a new day.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GB" sz="1200">
                <a:solidFill>
                  <a:schemeClr val="dk1"/>
                </a:solidFill>
                <a:latin typeface="Calibri"/>
                <a:ea typeface="Calibri"/>
                <a:cs typeface="Calibri"/>
                <a:sym typeface="Calibri"/>
              </a:rPr>
              <a:t>If there are circumstances where behaviour needs to be address we will work through this process.</a:t>
            </a:r>
            <a:endParaRPr sz="12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40"/>
          <p:cNvPicPr preferRelativeResize="0"/>
          <p:nvPr/>
        </p:nvPicPr>
        <p:blipFill rotWithShape="1">
          <a:blip r:embed="rId3">
            <a:alphaModFix/>
          </a:blip>
          <a:srcRect b="0" l="0" r="0" t="0"/>
          <a:stretch/>
        </p:blipFill>
        <p:spPr>
          <a:xfrm>
            <a:off x="42032" y="47640"/>
            <a:ext cx="9069404" cy="6797919"/>
          </a:xfrm>
          <a:prstGeom prst="rect">
            <a:avLst/>
          </a:prstGeom>
          <a:noFill/>
          <a:ln>
            <a:noFill/>
          </a:ln>
        </p:spPr>
      </p:pic>
      <p:pic>
        <p:nvPicPr>
          <p:cNvPr id="384" name="Google Shape;384;p40"/>
          <p:cNvPicPr preferRelativeResize="0"/>
          <p:nvPr/>
        </p:nvPicPr>
        <p:blipFill rotWithShape="1">
          <a:blip r:embed="rId4">
            <a:alphaModFix/>
          </a:blip>
          <a:srcRect b="0" l="0" r="83784" t="24038"/>
          <a:stretch/>
        </p:blipFill>
        <p:spPr>
          <a:xfrm>
            <a:off x="973142" y="321003"/>
            <a:ext cx="1002632" cy="1002156"/>
          </a:xfrm>
          <a:prstGeom prst="rect">
            <a:avLst/>
          </a:prstGeom>
          <a:noFill/>
          <a:ln>
            <a:noFill/>
          </a:ln>
        </p:spPr>
      </p:pic>
      <p:pic>
        <p:nvPicPr>
          <p:cNvPr id="385" name="Google Shape;385;p40"/>
          <p:cNvPicPr preferRelativeResize="0"/>
          <p:nvPr/>
        </p:nvPicPr>
        <p:blipFill rotWithShape="1">
          <a:blip r:embed="rId4">
            <a:alphaModFix/>
          </a:blip>
          <a:srcRect b="21462" l="15898" r="67886" t="2576"/>
          <a:stretch/>
        </p:blipFill>
        <p:spPr>
          <a:xfrm>
            <a:off x="2245812" y="476297"/>
            <a:ext cx="1002632" cy="1002156"/>
          </a:xfrm>
          <a:prstGeom prst="rect">
            <a:avLst/>
          </a:prstGeom>
          <a:noFill/>
          <a:ln>
            <a:noFill/>
          </a:ln>
        </p:spPr>
      </p:pic>
      <p:pic>
        <p:nvPicPr>
          <p:cNvPr id="386" name="Google Shape;386;p40"/>
          <p:cNvPicPr preferRelativeResize="0"/>
          <p:nvPr/>
        </p:nvPicPr>
        <p:blipFill rotWithShape="1">
          <a:blip r:embed="rId4">
            <a:alphaModFix/>
          </a:blip>
          <a:srcRect b="23090" l="67731" r="16052" t="945"/>
          <a:stretch/>
        </p:blipFill>
        <p:spPr>
          <a:xfrm>
            <a:off x="5874087" y="504933"/>
            <a:ext cx="1002632" cy="1002156"/>
          </a:xfrm>
          <a:prstGeom prst="rect">
            <a:avLst/>
          </a:prstGeom>
          <a:noFill/>
          <a:ln>
            <a:noFill/>
          </a:ln>
        </p:spPr>
      </p:pic>
      <p:pic>
        <p:nvPicPr>
          <p:cNvPr id="387" name="Google Shape;387;p40"/>
          <p:cNvPicPr preferRelativeResize="0"/>
          <p:nvPr/>
        </p:nvPicPr>
        <p:blipFill rotWithShape="1">
          <a:blip r:embed="rId4">
            <a:alphaModFix/>
          </a:blip>
          <a:srcRect b="1830" l="83784" r="0" t="22208"/>
          <a:stretch/>
        </p:blipFill>
        <p:spPr>
          <a:xfrm>
            <a:off x="7211323" y="382230"/>
            <a:ext cx="1002632" cy="1002156"/>
          </a:xfrm>
          <a:prstGeom prst="rect">
            <a:avLst/>
          </a:prstGeom>
          <a:noFill/>
          <a:ln>
            <a:noFill/>
          </a:ln>
        </p:spPr>
      </p:pic>
      <p:sp>
        <p:nvSpPr>
          <p:cNvPr id="388" name="Google Shape;388;p40"/>
          <p:cNvSpPr txBox="1"/>
          <p:nvPr/>
        </p:nvSpPr>
        <p:spPr>
          <a:xfrm>
            <a:off x="3959408" y="2606900"/>
            <a:ext cx="49194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1800" u="none" cap="none" strike="noStrike">
                <a:solidFill>
                  <a:srgbClr val="C00000"/>
                </a:solidFill>
                <a:latin typeface="Calibri"/>
                <a:ea typeface="Calibri"/>
                <a:cs typeface="Calibri"/>
                <a:sym typeface="Calibri"/>
              </a:rPr>
              <a:t>We have designed a bespoke curriculum specifically for our children.</a:t>
            </a:r>
            <a:endParaRPr b="1" i="0" sz="1800" u="none" cap="none" strike="noStrike">
              <a:solidFill>
                <a:srgbClr val="C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0" lang="en-GB" sz="1800" u="none" cap="none" strike="noStrike">
                <a:solidFill>
                  <a:srgbClr val="C00000"/>
                </a:solidFill>
                <a:latin typeface="Calibri"/>
                <a:ea typeface="Calibri"/>
                <a:cs typeface="Calibri"/>
                <a:sym typeface="Calibri"/>
              </a:rPr>
              <a:t>In order to store information in long term memory children need to revisit the same key skills, concepts  and vocabulary through a range of key experiences.</a:t>
            </a:r>
            <a:endParaRPr b="1" i="0" sz="1800" u="none" cap="none" strike="noStrike">
              <a:solidFill>
                <a:srgbClr val="C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0" lang="en-GB" sz="1800" u="none" cap="none" strike="noStrike">
                <a:solidFill>
                  <a:srgbClr val="C00000"/>
                </a:solidFill>
                <a:latin typeface="Calibri"/>
                <a:ea typeface="Calibri"/>
                <a:cs typeface="Calibri"/>
                <a:sym typeface="Calibri"/>
              </a:rPr>
              <a:t>We have grouped our subjects into three categories - Sciences, Arts and Life skills.</a:t>
            </a:r>
            <a:endParaRPr b="1" i="0" sz="1800" u="none" cap="none" strike="noStrike">
              <a:solidFill>
                <a:srgbClr val="C00000"/>
              </a:solidFill>
              <a:latin typeface="Calibri"/>
              <a:ea typeface="Calibri"/>
              <a:cs typeface="Calibri"/>
              <a:sym typeface="Calibri"/>
            </a:endParaRPr>
          </a:p>
        </p:txBody>
      </p:sp>
      <p:pic>
        <p:nvPicPr>
          <p:cNvPr id="389" name="Google Shape;389;p40"/>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sp>
        <p:nvSpPr>
          <p:cNvPr id="390" name="Google Shape;390;p40"/>
          <p:cNvSpPr txBox="1"/>
          <p:nvPr/>
        </p:nvSpPr>
        <p:spPr>
          <a:xfrm>
            <a:off x="1173675" y="2044041"/>
            <a:ext cx="7334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lang="en-GB" sz="4000">
                <a:solidFill>
                  <a:schemeClr val="dk1"/>
                </a:solidFill>
                <a:latin typeface="Calibri"/>
                <a:ea typeface="Calibri"/>
                <a:cs typeface="Calibri"/>
                <a:sym typeface="Calibri"/>
              </a:rPr>
              <a:t>Our Curriculum</a:t>
            </a:r>
            <a:endParaRPr b="0" i="0" sz="4000" u="none" cap="none" strike="noStrike">
              <a:solidFill>
                <a:schemeClr val="dk1"/>
              </a:solidFill>
              <a:latin typeface="Calibri"/>
              <a:ea typeface="Calibri"/>
              <a:cs typeface="Calibri"/>
              <a:sym typeface="Calibri"/>
            </a:endParaRPr>
          </a:p>
        </p:txBody>
      </p:sp>
      <p:pic>
        <p:nvPicPr>
          <p:cNvPr id="391" name="Google Shape;391;p40"/>
          <p:cNvPicPr preferRelativeResize="0"/>
          <p:nvPr/>
        </p:nvPicPr>
        <p:blipFill rotWithShape="1">
          <a:blip r:embed="rId6">
            <a:alphaModFix/>
          </a:blip>
          <a:srcRect b="0" l="0" r="0" t="0"/>
          <a:stretch/>
        </p:blipFill>
        <p:spPr>
          <a:xfrm>
            <a:off x="545750" y="2994275"/>
            <a:ext cx="3382775" cy="3382800"/>
          </a:xfrm>
          <a:prstGeom prst="rect">
            <a:avLst/>
          </a:prstGeom>
          <a:noFill/>
          <a:ln>
            <a:noFill/>
          </a:ln>
        </p:spPr>
      </p:pic>
      <p:sp>
        <p:nvSpPr>
          <p:cNvPr id="392" name="Google Shape;392;p40"/>
          <p:cNvSpPr txBox="1"/>
          <p:nvPr/>
        </p:nvSpPr>
        <p:spPr>
          <a:xfrm>
            <a:off x="3882750" y="4945475"/>
            <a:ext cx="5072700" cy="143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700">
                <a:solidFill>
                  <a:srgbClr val="C00000"/>
                </a:solidFill>
                <a:latin typeface="Calibri"/>
                <a:ea typeface="Calibri"/>
                <a:cs typeface="Calibri"/>
                <a:sym typeface="Calibri"/>
              </a:rPr>
              <a:t>Our curriculum drivers are </a:t>
            </a:r>
            <a:endParaRPr b="1" sz="100">
              <a:solidFill>
                <a:srgbClr val="C00000"/>
              </a:solidFill>
              <a:latin typeface="Calibri"/>
              <a:ea typeface="Calibri"/>
              <a:cs typeface="Calibri"/>
              <a:sym typeface="Calibri"/>
            </a:endParaRPr>
          </a:p>
          <a:p>
            <a:pPr indent="0" lvl="0" marL="0" rtl="0" algn="ctr">
              <a:spcBef>
                <a:spcPts val="0"/>
              </a:spcBef>
              <a:spcAft>
                <a:spcPts val="0"/>
              </a:spcAft>
              <a:buNone/>
            </a:pPr>
            <a:r>
              <a:rPr b="1" lang="en-GB" sz="2700">
                <a:solidFill>
                  <a:srgbClr val="C00000"/>
                </a:solidFill>
                <a:latin typeface="Calibri"/>
                <a:ea typeface="Calibri"/>
                <a:cs typeface="Calibri"/>
                <a:sym typeface="Calibri"/>
              </a:rPr>
              <a:t>explore/build /create possibilities, resilience and independence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41"/>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398" name="Google Shape;398;p41"/>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399" name="Google Shape;399;p41"/>
          <p:cNvPicPr preferRelativeResize="0"/>
          <p:nvPr/>
        </p:nvPicPr>
        <p:blipFill rotWithShape="1">
          <a:blip r:embed="rId5">
            <a:alphaModFix/>
          </a:blip>
          <a:srcRect b="0" l="0" r="83783" t="24035"/>
          <a:stretch/>
        </p:blipFill>
        <p:spPr>
          <a:xfrm>
            <a:off x="973142" y="321003"/>
            <a:ext cx="1002632" cy="1002156"/>
          </a:xfrm>
          <a:prstGeom prst="rect">
            <a:avLst/>
          </a:prstGeom>
          <a:noFill/>
          <a:ln>
            <a:noFill/>
          </a:ln>
        </p:spPr>
      </p:pic>
      <p:pic>
        <p:nvPicPr>
          <p:cNvPr id="400" name="Google Shape;400;p41"/>
          <p:cNvPicPr preferRelativeResize="0"/>
          <p:nvPr/>
        </p:nvPicPr>
        <p:blipFill rotWithShape="1">
          <a:blip r:embed="rId5">
            <a:alphaModFix/>
          </a:blip>
          <a:srcRect b="21460" l="15897" r="67886" t="2575"/>
          <a:stretch/>
        </p:blipFill>
        <p:spPr>
          <a:xfrm>
            <a:off x="2245812" y="476297"/>
            <a:ext cx="1002632" cy="1002156"/>
          </a:xfrm>
          <a:prstGeom prst="rect">
            <a:avLst/>
          </a:prstGeom>
          <a:noFill/>
          <a:ln>
            <a:noFill/>
          </a:ln>
        </p:spPr>
      </p:pic>
      <p:pic>
        <p:nvPicPr>
          <p:cNvPr id="401" name="Google Shape;401;p41"/>
          <p:cNvPicPr preferRelativeResize="0"/>
          <p:nvPr/>
        </p:nvPicPr>
        <p:blipFill rotWithShape="1">
          <a:blip r:embed="rId5">
            <a:alphaModFix/>
          </a:blip>
          <a:srcRect b="23086" l="67729" r="16051" t="950"/>
          <a:stretch/>
        </p:blipFill>
        <p:spPr>
          <a:xfrm>
            <a:off x="5874087" y="504933"/>
            <a:ext cx="1002632" cy="1002156"/>
          </a:xfrm>
          <a:prstGeom prst="rect">
            <a:avLst/>
          </a:prstGeom>
          <a:noFill/>
          <a:ln>
            <a:noFill/>
          </a:ln>
        </p:spPr>
      </p:pic>
      <p:pic>
        <p:nvPicPr>
          <p:cNvPr id="402" name="Google Shape;402;p41"/>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403" name="Google Shape;403;p41"/>
          <p:cNvSpPr txBox="1"/>
          <p:nvPr/>
        </p:nvSpPr>
        <p:spPr>
          <a:xfrm>
            <a:off x="1111550" y="2341625"/>
            <a:ext cx="6687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p:txBody>
      </p:sp>
      <p:sp>
        <p:nvSpPr>
          <p:cNvPr id="404" name="Google Shape;404;p41"/>
          <p:cNvSpPr txBox="1"/>
          <p:nvPr/>
        </p:nvSpPr>
        <p:spPr>
          <a:xfrm>
            <a:off x="2559325" y="2341625"/>
            <a:ext cx="3782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Termly overview </a:t>
            </a:r>
            <a:endParaRPr b="1" i="0" sz="4000" u="none" cap="none" strike="noStrike">
              <a:solidFill>
                <a:srgbClr val="000000"/>
              </a:solidFill>
              <a:latin typeface="Calibri"/>
              <a:ea typeface="Calibri"/>
              <a:cs typeface="Calibri"/>
              <a:sym typeface="Calibri"/>
            </a:endParaRPr>
          </a:p>
        </p:txBody>
      </p:sp>
      <p:sp>
        <p:nvSpPr>
          <p:cNvPr id="405" name="Google Shape;405;p41"/>
          <p:cNvSpPr txBox="1"/>
          <p:nvPr/>
        </p:nvSpPr>
        <p:spPr>
          <a:xfrm>
            <a:off x="463775" y="3236875"/>
            <a:ext cx="8150700" cy="289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GB" sz="2200" u="none" cap="none" strike="noStrike">
                <a:solidFill>
                  <a:srgbClr val="000000"/>
                </a:solidFill>
                <a:latin typeface="Calibri"/>
                <a:ea typeface="Calibri"/>
                <a:cs typeface="Calibri"/>
                <a:sym typeface="Calibri"/>
              </a:rPr>
              <a:t>Autumn:</a:t>
            </a:r>
            <a:r>
              <a:rPr b="0" i="0" lang="en-GB" sz="2200" u="none" cap="none" strike="noStrike">
                <a:solidFill>
                  <a:srgbClr val="000000"/>
                </a:solidFill>
                <a:latin typeface="Calibri"/>
                <a:ea typeface="Calibri"/>
                <a:cs typeface="Calibri"/>
                <a:sym typeface="Calibri"/>
              </a:rPr>
              <a:t> </a:t>
            </a:r>
            <a:r>
              <a:rPr lang="en-GB" sz="2200">
                <a:solidFill>
                  <a:srgbClr val="800000"/>
                </a:solidFill>
                <a:latin typeface="Calibri"/>
                <a:ea typeface="Calibri"/>
                <a:cs typeface="Calibri"/>
                <a:sym typeface="Calibri"/>
              </a:rPr>
              <a:t>Evolution, Circulatory System, Football, Gymnastics, Crime and Punishment, The Amazon Basin, Illusions, Soup Making</a:t>
            </a:r>
            <a:endParaRPr b="0" i="0" sz="2200" u="none" cap="none" strike="noStrike">
              <a:solidFill>
                <a:srgbClr val="8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2200" u="none" cap="none" strike="noStrike">
              <a:solidFill>
                <a:srgbClr val="000000"/>
              </a:solidFill>
              <a:highlight>
                <a:srgbClr val="FFFF00"/>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GB" sz="2200" u="none" cap="none" strike="noStrike">
                <a:solidFill>
                  <a:srgbClr val="000000"/>
                </a:solidFill>
                <a:latin typeface="Calibri"/>
                <a:ea typeface="Calibri"/>
                <a:cs typeface="Calibri"/>
                <a:sym typeface="Calibri"/>
              </a:rPr>
              <a:t>Spring:</a:t>
            </a:r>
            <a:r>
              <a:rPr b="0" i="0" lang="en-GB" sz="2200" u="none" cap="none" strike="noStrike">
                <a:solidFill>
                  <a:srgbClr val="000000"/>
                </a:solidFill>
                <a:latin typeface="Calibri"/>
                <a:ea typeface="Calibri"/>
                <a:cs typeface="Calibri"/>
                <a:sym typeface="Calibri"/>
              </a:rPr>
              <a:t> </a:t>
            </a:r>
            <a:r>
              <a:rPr b="0" i="0" lang="en-GB" sz="2200" u="none" cap="none" strike="noStrike">
                <a:solidFill>
                  <a:srgbClr val="980000"/>
                </a:solidFill>
                <a:latin typeface="Calibri"/>
                <a:ea typeface="Calibri"/>
                <a:cs typeface="Calibri"/>
                <a:sym typeface="Calibri"/>
              </a:rPr>
              <a:t> </a:t>
            </a:r>
            <a:r>
              <a:rPr b="0" i="0" lang="en-GB" sz="2200" u="none" cap="none" strike="noStrike">
                <a:solidFill>
                  <a:srgbClr val="6C0430"/>
                </a:solidFill>
                <a:latin typeface="Calibri"/>
                <a:ea typeface="Calibri"/>
                <a:cs typeface="Calibri"/>
                <a:sym typeface="Calibri"/>
              </a:rPr>
              <a:t>Electri</a:t>
            </a:r>
            <a:r>
              <a:rPr lang="en-GB" sz="2200">
                <a:solidFill>
                  <a:srgbClr val="6C0430"/>
                </a:solidFill>
                <a:latin typeface="Calibri"/>
                <a:ea typeface="Calibri"/>
                <a:cs typeface="Calibri"/>
                <a:sym typeface="Calibri"/>
              </a:rPr>
              <a:t>city, Light, Dance, Hockey, Music from Around the World, RE - Temptation</a:t>
            </a:r>
            <a:endParaRPr b="0" i="0" sz="2200" u="none" cap="none" strike="noStrike">
              <a:solidFill>
                <a:srgbClr val="6C043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2200" u="none" cap="none" strike="noStrike">
              <a:solidFill>
                <a:srgbClr val="000000"/>
              </a:solidFill>
              <a:highlight>
                <a:srgbClr val="FFFF00"/>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rgbClr val="000000"/>
                </a:solidFill>
                <a:latin typeface="Calibri"/>
                <a:ea typeface="Calibri"/>
                <a:cs typeface="Calibri"/>
                <a:sym typeface="Calibri"/>
              </a:rPr>
              <a:t>Summer:</a:t>
            </a:r>
            <a:r>
              <a:rPr b="0" i="0" lang="en-GB" sz="2200" u="none" cap="none" strike="noStrike">
                <a:solidFill>
                  <a:srgbClr val="000000"/>
                </a:solidFill>
                <a:latin typeface="Calibri"/>
                <a:ea typeface="Calibri"/>
                <a:cs typeface="Calibri"/>
                <a:sym typeface="Calibri"/>
              </a:rPr>
              <a:t> </a:t>
            </a:r>
            <a:r>
              <a:rPr lang="en-GB" sz="2200">
                <a:solidFill>
                  <a:srgbClr val="800000"/>
                </a:solidFill>
                <a:latin typeface="Calibri"/>
                <a:ea typeface="Calibri"/>
                <a:cs typeface="Calibri"/>
                <a:sym typeface="Calibri"/>
              </a:rPr>
              <a:t>Shadows, Living Things, Rounders, Athletics, </a:t>
            </a:r>
            <a:r>
              <a:rPr lang="en-GB" sz="2200">
                <a:solidFill>
                  <a:srgbClr val="800000"/>
                </a:solidFill>
                <a:latin typeface="Calibri"/>
                <a:ea typeface="Calibri"/>
                <a:cs typeface="Calibri"/>
                <a:sym typeface="Calibri"/>
              </a:rPr>
              <a:t>Medical</a:t>
            </a:r>
            <a:r>
              <a:rPr lang="en-GB" sz="2200">
                <a:solidFill>
                  <a:srgbClr val="800000"/>
                </a:solidFill>
                <a:latin typeface="Calibri"/>
                <a:ea typeface="Calibri"/>
                <a:cs typeface="Calibri"/>
                <a:sym typeface="Calibri"/>
              </a:rPr>
              <a:t> Breakthroughs, SAM Labs, Performing</a:t>
            </a:r>
            <a:endParaRPr b="0" i="0" sz="2200" u="none" cap="none" strike="noStrike">
              <a:solidFill>
                <a:srgbClr val="8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42"/>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411" name="Google Shape;411;p42"/>
          <p:cNvPicPr preferRelativeResize="0"/>
          <p:nvPr/>
        </p:nvPicPr>
        <p:blipFill rotWithShape="1">
          <a:blip r:embed="rId4">
            <a:alphaModFix/>
          </a:blip>
          <a:srcRect b="0" l="0" r="83783" t="24034"/>
          <a:stretch/>
        </p:blipFill>
        <p:spPr>
          <a:xfrm>
            <a:off x="973142" y="321003"/>
            <a:ext cx="1002632" cy="1002156"/>
          </a:xfrm>
          <a:prstGeom prst="rect">
            <a:avLst/>
          </a:prstGeom>
          <a:noFill/>
          <a:ln>
            <a:noFill/>
          </a:ln>
        </p:spPr>
      </p:pic>
      <p:pic>
        <p:nvPicPr>
          <p:cNvPr id="412" name="Google Shape;412;p42"/>
          <p:cNvPicPr preferRelativeResize="0"/>
          <p:nvPr/>
        </p:nvPicPr>
        <p:blipFill rotWithShape="1">
          <a:blip r:embed="rId4">
            <a:alphaModFix/>
          </a:blip>
          <a:srcRect b="21460" l="15898" r="67885" t="2575"/>
          <a:stretch/>
        </p:blipFill>
        <p:spPr>
          <a:xfrm>
            <a:off x="2245812" y="476297"/>
            <a:ext cx="1002632" cy="1002156"/>
          </a:xfrm>
          <a:prstGeom prst="rect">
            <a:avLst/>
          </a:prstGeom>
          <a:noFill/>
          <a:ln>
            <a:noFill/>
          </a:ln>
        </p:spPr>
      </p:pic>
      <p:pic>
        <p:nvPicPr>
          <p:cNvPr id="413" name="Google Shape;413;p42"/>
          <p:cNvPicPr preferRelativeResize="0"/>
          <p:nvPr/>
        </p:nvPicPr>
        <p:blipFill rotWithShape="1">
          <a:blip r:embed="rId4">
            <a:alphaModFix/>
          </a:blip>
          <a:srcRect b="23085" l="67729" r="16051" t="949"/>
          <a:stretch/>
        </p:blipFill>
        <p:spPr>
          <a:xfrm>
            <a:off x="5874087" y="504933"/>
            <a:ext cx="1002632" cy="1002156"/>
          </a:xfrm>
          <a:prstGeom prst="rect">
            <a:avLst/>
          </a:prstGeom>
          <a:noFill/>
          <a:ln>
            <a:noFill/>
          </a:ln>
        </p:spPr>
      </p:pic>
      <p:pic>
        <p:nvPicPr>
          <p:cNvPr id="414" name="Google Shape;414;p42"/>
          <p:cNvPicPr preferRelativeResize="0"/>
          <p:nvPr/>
        </p:nvPicPr>
        <p:blipFill rotWithShape="1">
          <a:blip r:embed="rId4">
            <a:alphaModFix/>
          </a:blip>
          <a:srcRect b="1823" l="83783" r="0" t="22212"/>
          <a:stretch/>
        </p:blipFill>
        <p:spPr>
          <a:xfrm>
            <a:off x="7211323" y="382230"/>
            <a:ext cx="1002632" cy="1002156"/>
          </a:xfrm>
          <a:prstGeom prst="rect">
            <a:avLst/>
          </a:prstGeom>
          <a:noFill/>
          <a:ln>
            <a:noFill/>
          </a:ln>
        </p:spPr>
      </p:pic>
      <p:sp>
        <p:nvSpPr>
          <p:cNvPr id="415" name="Google Shape;415;p42"/>
          <p:cNvSpPr txBox="1"/>
          <p:nvPr/>
        </p:nvSpPr>
        <p:spPr>
          <a:xfrm>
            <a:off x="1111550" y="2341625"/>
            <a:ext cx="6687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p:txBody>
      </p:sp>
      <p:sp>
        <p:nvSpPr>
          <p:cNvPr id="416" name="Google Shape;416;p42"/>
          <p:cNvSpPr txBox="1"/>
          <p:nvPr/>
        </p:nvSpPr>
        <p:spPr>
          <a:xfrm>
            <a:off x="356525" y="2722625"/>
            <a:ext cx="8503200" cy="352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50"/>
              <a:buFont typeface="Arial"/>
              <a:buNone/>
            </a:pPr>
            <a:r>
              <a:rPr b="1" i="0" lang="en-GB" sz="1550" u="none" cap="none" strike="noStrike">
                <a:solidFill>
                  <a:schemeClr val="dk1"/>
                </a:solidFill>
                <a:latin typeface="Calibri"/>
                <a:ea typeface="Calibri"/>
                <a:cs typeface="Calibri"/>
                <a:sym typeface="Calibri"/>
              </a:rPr>
              <a:t>The Family promises to</a:t>
            </a:r>
            <a:r>
              <a:rPr i="0" lang="en-GB" sz="1550" u="none" cap="none" strike="noStrike">
                <a:solidFill>
                  <a:schemeClr val="dk1"/>
                </a:solidFill>
                <a:latin typeface="Calibri"/>
                <a:ea typeface="Calibri"/>
                <a:cs typeface="Calibri"/>
                <a:sym typeface="Calibri"/>
              </a:rPr>
              <a:t>:</a:t>
            </a:r>
            <a:endParaRPr i="0" sz="1550" u="none" cap="none" strike="noStrike">
              <a:solidFill>
                <a:schemeClr val="dk1"/>
              </a:solidFill>
              <a:latin typeface="Calibri"/>
              <a:ea typeface="Calibri"/>
              <a:cs typeface="Calibri"/>
              <a:sym typeface="Calibri"/>
            </a:endParaRPr>
          </a:p>
          <a:p>
            <a:pPr indent="-339714" lvl="0" marL="342889" marR="0" rtl="0" algn="l">
              <a:lnSpc>
                <a:spcPct val="100000"/>
              </a:lnSpc>
              <a:spcBef>
                <a:spcPts val="0"/>
              </a:spcBef>
              <a:spcAft>
                <a:spcPts val="0"/>
              </a:spcAft>
              <a:buClr>
                <a:schemeClr val="dk1"/>
              </a:buClr>
              <a:buSzPts val="1550"/>
              <a:buFont typeface="Calibri"/>
              <a:buChar char="•"/>
            </a:pPr>
            <a:r>
              <a:rPr i="0" lang="en-GB" sz="1550" u="none" cap="none" strike="noStrike">
                <a:solidFill>
                  <a:schemeClr val="dk1"/>
                </a:solidFill>
                <a:latin typeface="Calibri"/>
                <a:ea typeface="Calibri"/>
                <a:cs typeface="Calibri"/>
                <a:sym typeface="Calibri"/>
              </a:rPr>
              <a:t>Ensure children come to school ready to learn; providing uniform, PE KIT.</a:t>
            </a:r>
            <a:endParaRPr i="0" sz="1550" u="none" cap="none" strike="noStrike">
              <a:solidFill>
                <a:schemeClr val="dk1"/>
              </a:solidFill>
              <a:latin typeface="Calibri"/>
              <a:ea typeface="Calibri"/>
              <a:cs typeface="Calibri"/>
              <a:sym typeface="Calibri"/>
            </a:endParaRPr>
          </a:p>
          <a:p>
            <a:pPr indent="-339713" lvl="0" marL="342888" marR="0" rtl="0" algn="l">
              <a:lnSpc>
                <a:spcPct val="100000"/>
              </a:lnSpc>
              <a:spcBef>
                <a:spcPts val="0"/>
              </a:spcBef>
              <a:spcAft>
                <a:spcPts val="0"/>
              </a:spcAft>
              <a:buClr>
                <a:schemeClr val="dk1"/>
              </a:buClr>
              <a:buSzPts val="1550"/>
              <a:buFont typeface="Calibri"/>
              <a:buChar char="•"/>
            </a:pPr>
            <a:r>
              <a:rPr i="0" lang="en-GB" sz="1550" u="none" cap="none" strike="noStrike">
                <a:solidFill>
                  <a:schemeClr val="dk1"/>
                </a:solidFill>
                <a:latin typeface="Calibri"/>
                <a:ea typeface="Calibri"/>
                <a:cs typeface="Calibri"/>
                <a:sym typeface="Calibri"/>
              </a:rPr>
              <a:t>Ensure children attend regularly and on time and inform school of absence on the first day.</a:t>
            </a:r>
            <a:endParaRPr i="0" sz="1550" u="none" cap="none" strike="noStrike">
              <a:solidFill>
                <a:schemeClr val="dk1"/>
              </a:solidFill>
              <a:latin typeface="Calibri"/>
              <a:ea typeface="Calibri"/>
              <a:cs typeface="Calibri"/>
              <a:sym typeface="Calibri"/>
            </a:endParaRPr>
          </a:p>
          <a:p>
            <a:pPr indent="-339713" lvl="0" marL="342888" marR="0" rtl="0" algn="l">
              <a:lnSpc>
                <a:spcPct val="100000"/>
              </a:lnSpc>
              <a:spcBef>
                <a:spcPts val="0"/>
              </a:spcBef>
              <a:spcAft>
                <a:spcPts val="0"/>
              </a:spcAft>
              <a:buClr>
                <a:schemeClr val="dk1"/>
              </a:buClr>
              <a:buSzPts val="1550"/>
              <a:buFont typeface="Calibri"/>
              <a:buChar char="•"/>
            </a:pPr>
            <a:r>
              <a:rPr i="0" lang="en-GB" sz="1550" u="none" cap="none" strike="noStrike">
                <a:solidFill>
                  <a:schemeClr val="dk1"/>
                </a:solidFill>
                <a:latin typeface="Calibri"/>
                <a:ea typeface="Calibri"/>
                <a:cs typeface="Calibri"/>
                <a:sym typeface="Calibri"/>
              </a:rPr>
              <a:t>Fully support the School’s Policies, and any sanctions required as part of the Behaviour Policy.</a:t>
            </a:r>
            <a:endParaRPr i="0" sz="1550" u="none" cap="none" strike="noStrike">
              <a:solidFill>
                <a:schemeClr val="dk1"/>
              </a:solidFill>
              <a:latin typeface="Calibri"/>
              <a:ea typeface="Calibri"/>
              <a:cs typeface="Calibri"/>
              <a:sym typeface="Calibri"/>
            </a:endParaRPr>
          </a:p>
          <a:p>
            <a:pPr indent="-339713" lvl="0" marL="342888" marR="0" rtl="0" algn="l">
              <a:lnSpc>
                <a:spcPct val="100000"/>
              </a:lnSpc>
              <a:spcBef>
                <a:spcPts val="0"/>
              </a:spcBef>
              <a:spcAft>
                <a:spcPts val="0"/>
              </a:spcAft>
              <a:buClr>
                <a:schemeClr val="dk1"/>
              </a:buClr>
              <a:buSzPts val="1550"/>
              <a:buFont typeface="Calibri"/>
              <a:buChar char="•"/>
            </a:pPr>
            <a:r>
              <a:rPr i="0" lang="en-GB" sz="1550" u="none" cap="none" strike="noStrike">
                <a:solidFill>
                  <a:schemeClr val="dk1"/>
                </a:solidFill>
                <a:latin typeface="Calibri"/>
                <a:ea typeface="Calibri"/>
                <a:cs typeface="Calibri"/>
                <a:sym typeface="Calibri"/>
              </a:rPr>
              <a:t>Read the Safeguarding Policy on the school website.</a:t>
            </a:r>
            <a:endParaRPr i="0" sz="1550" u="none" cap="none" strike="noStrike">
              <a:solidFill>
                <a:schemeClr val="dk1"/>
              </a:solidFill>
              <a:latin typeface="Calibri"/>
              <a:ea typeface="Calibri"/>
              <a:cs typeface="Calibri"/>
              <a:sym typeface="Calibri"/>
            </a:endParaRPr>
          </a:p>
          <a:p>
            <a:pPr indent="-339713" lvl="0" marL="342888" marR="0" rtl="0" algn="l">
              <a:lnSpc>
                <a:spcPct val="100000"/>
              </a:lnSpc>
              <a:spcBef>
                <a:spcPts val="0"/>
              </a:spcBef>
              <a:spcAft>
                <a:spcPts val="0"/>
              </a:spcAft>
              <a:buClr>
                <a:schemeClr val="dk1"/>
              </a:buClr>
              <a:buSzPts val="1550"/>
              <a:buFont typeface="Calibri"/>
              <a:buChar char="•"/>
            </a:pPr>
            <a:r>
              <a:rPr i="0" lang="en-GB" sz="1550" u="none" cap="none" strike="noStrike">
                <a:solidFill>
                  <a:schemeClr val="dk1"/>
                </a:solidFill>
                <a:latin typeface="Calibri"/>
                <a:ea typeface="Calibri"/>
                <a:cs typeface="Calibri"/>
                <a:sym typeface="Calibri"/>
              </a:rPr>
              <a:t>Support the child with readings, spellings and tables, as well as ensuring that set home-learning is completed and returned on time.</a:t>
            </a:r>
            <a:endParaRPr i="0" sz="1550" u="none" cap="none" strike="noStrike">
              <a:solidFill>
                <a:schemeClr val="dk1"/>
              </a:solidFill>
              <a:latin typeface="Calibri"/>
              <a:ea typeface="Calibri"/>
              <a:cs typeface="Calibri"/>
              <a:sym typeface="Calibri"/>
            </a:endParaRPr>
          </a:p>
          <a:p>
            <a:pPr indent="-339713" lvl="0" marL="342888" marR="0" rtl="0" algn="l">
              <a:lnSpc>
                <a:spcPct val="100000"/>
              </a:lnSpc>
              <a:spcBef>
                <a:spcPts val="0"/>
              </a:spcBef>
              <a:spcAft>
                <a:spcPts val="0"/>
              </a:spcAft>
              <a:buClr>
                <a:schemeClr val="dk1"/>
              </a:buClr>
              <a:buSzPts val="1550"/>
              <a:buFont typeface="Calibri"/>
              <a:buChar char="•"/>
            </a:pPr>
            <a:r>
              <a:rPr i="0" lang="en-GB" sz="1550" u="none" cap="none" strike="noStrike">
                <a:solidFill>
                  <a:schemeClr val="dk1"/>
                </a:solidFill>
                <a:latin typeface="Calibri"/>
                <a:ea typeface="Calibri"/>
                <a:cs typeface="Calibri"/>
                <a:sym typeface="Calibri"/>
              </a:rPr>
              <a:t>Read and respond to school communications, and attend meetings to discuss pupil progress.</a:t>
            </a:r>
            <a:endParaRPr i="0" sz="1550" u="none" cap="none" strike="noStrike">
              <a:solidFill>
                <a:schemeClr val="dk1"/>
              </a:solidFill>
              <a:latin typeface="Calibri"/>
              <a:ea typeface="Calibri"/>
              <a:cs typeface="Calibri"/>
              <a:sym typeface="Calibri"/>
            </a:endParaRPr>
          </a:p>
          <a:p>
            <a:pPr indent="-339713" lvl="0" marL="342888" marR="0" rtl="0" algn="l">
              <a:lnSpc>
                <a:spcPct val="100000"/>
              </a:lnSpc>
              <a:spcBef>
                <a:spcPts val="0"/>
              </a:spcBef>
              <a:spcAft>
                <a:spcPts val="0"/>
              </a:spcAft>
              <a:buClr>
                <a:schemeClr val="dk1"/>
              </a:buClr>
              <a:buSzPts val="1550"/>
              <a:buFont typeface="Calibri"/>
              <a:buChar char="•"/>
            </a:pPr>
            <a:r>
              <a:rPr i="0" lang="en-GB" sz="1550" u="none" cap="none" strike="noStrike">
                <a:solidFill>
                  <a:schemeClr val="dk1"/>
                </a:solidFill>
                <a:latin typeface="Calibri"/>
                <a:ea typeface="Calibri"/>
                <a:cs typeface="Calibri"/>
                <a:sym typeface="Calibri"/>
              </a:rPr>
              <a:t>Support their child’s learning and progress through attendance at every Parents’ Evening and specific year group workshops.</a:t>
            </a:r>
            <a:endParaRPr i="0" sz="1550" u="none" cap="none" strike="noStrike">
              <a:solidFill>
                <a:schemeClr val="dk1"/>
              </a:solidFill>
              <a:latin typeface="Calibri"/>
              <a:ea typeface="Calibri"/>
              <a:cs typeface="Calibri"/>
              <a:sym typeface="Calibri"/>
            </a:endParaRPr>
          </a:p>
          <a:p>
            <a:pPr indent="-339713" lvl="0" marL="342888" marR="0" rtl="0" algn="l">
              <a:lnSpc>
                <a:spcPct val="100000"/>
              </a:lnSpc>
              <a:spcBef>
                <a:spcPts val="0"/>
              </a:spcBef>
              <a:spcAft>
                <a:spcPts val="0"/>
              </a:spcAft>
              <a:buClr>
                <a:schemeClr val="dk1"/>
              </a:buClr>
              <a:buSzPts val="1550"/>
              <a:buFont typeface="Calibri"/>
              <a:buChar char="•"/>
            </a:pPr>
            <a:r>
              <a:rPr i="0" lang="en-GB" sz="1550" u="none" cap="none" strike="noStrike">
                <a:solidFill>
                  <a:schemeClr val="dk1"/>
                </a:solidFill>
                <a:latin typeface="Calibri"/>
                <a:ea typeface="Calibri"/>
                <a:cs typeface="Calibri"/>
                <a:sym typeface="Calibri"/>
              </a:rPr>
              <a:t>Treat staff with respect and refrain from any abusive, threatening or violent behaviour.</a:t>
            </a:r>
            <a:endParaRPr i="0" sz="1550" u="none" cap="none" strike="noStrike">
              <a:solidFill>
                <a:schemeClr val="dk1"/>
              </a:solidFill>
              <a:latin typeface="Calibri"/>
              <a:ea typeface="Calibri"/>
              <a:cs typeface="Calibri"/>
              <a:sym typeface="Calibri"/>
            </a:endParaRPr>
          </a:p>
          <a:p>
            <a:pPr indent="-339713" lvl="0" marL="342888" marR="0" rtl="0" algn="l">
              <a:lnSpc>
                <a:spcPct val="100000"/>
              </a:lnSpc>
              <a:spcBef>
                <a:spcPts val="0"/>
              </a:spcBef>
              <a:spcAft>
                <a:spcPts val="0"/>
              </a:spcAft>
              <a:buClr>
                <a:schemeClr val="dk1"/>
              </a:buClr>
              <a:buSzPts val="1550"/>
              <a:buFont typeface="Calibri"/>
              <a:buChar char="•"/>
            </a:pPr>
            <a:r>
              <a:rPr i="0" lang="en-GB" sz="1550" u="none" cap="none" strike="noStrike">
                <a:solidFill>
                  <a:schemeClr val="dk1"/>
                </a:solidFill>
                <a:latin typeface="Calibri"/>
                <a:ea typeface="Calibri"/>
                <a:cs typeface="Calibri"/>
                <a:sym typeface="Calibri"/>
              </a:rPr>
              <a:t>Refrain from making any reference to school or school staff on social media sites.</a:t>
            </a:r>
            <a:endParaRPr i="0" sz="155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50"/>
              <a:buFont typeface="Arial"/>
              <a:buNone/>
            </a:pPr>
            <a:r>
              <a:t/>
            </a:r>
            <a:endParaRPr i="0" sz="155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50"/>
              <a:buFont typeface="Arial"/>
              <a:buNone/>
            </a:pPr>
            <a:r>
              <a:rPr i="0" lang="en-GB" sz="1550" u="none" cap="none" strike="noStrike">
                <a:solidFill>
                  <a:schemeClr val="dk1"/>
                </a:solidFill>
                <a:latin typeface="Calibri"/>
                <a:ea typeface="Calibri"/>
                <a:cs typeface="Calibri"/>
                <a:sym typeface="Calibri"/>
              </a:rPr>
              <a:t>Signed …………………………………………………………………  (Parent/Carer)</a:t>
            </a:r>
            <a:endParaRPr i="0" sz="1550" u="none" cap="none" strike="noStrike">
              <a:solidFill>
                <a:schemeClr val="dk1"/>
              </a:solidFill>
              <a:latin typeface="Calibri"/>
              <a:ea typeface="Calibri"/>
              <a:cs typeface="Calibri"/>
              <a:sym typeface="Calibri"/>
            </a:endParaRPr>
          </a:p>
        </p:txBody>
      </p:sp>
      <p:sp>
        <p:nvSpPr>
          <p:cNvPr id="417" name="Google Shape;417;p42"/>
          <p:cNvSpPr txBox="1"/>
          <p:nvPr/>
        </p:nvSpPr>
        <p:spPr>
          <a:xfrm>
            <a:off x="375150" y="1910350"/>
            <a:ext cx="52071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Home School Promise</a:t>
            </a:r>
            <a:endParaRPr b="1" i="0" sz="4000" u="none" cap="none" strike="noStrike">
              <a:solidFill>
                <a:srgbClr val="000000"/>
              </a:solidFill>
              <a:latin typeface="Calibri"/>
              <a:ea typeface="Calibri"/>
              <a:cs typeface="Calibri"/>
              <a:sym typeface="Calibri"/>
            </a:endParaRPr>
          </a:p>
        </p:txBody>
      </p:sp>
      <p:pic>
        <p:nvPicPr>
          <p:cNvPr id="418" name="Google Shape;418;p42"/>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43"/>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424" name="Google Shape;424;p43"/>
          <p:cNvPicPr preferRelativeResize="0"/>
          <p:nvPr/>
        </p:nvPicPr>
        <p:blipFill rotWithShape="1">
          <a:blip r:embed="rId4">
            <a:alphaModFix/>
          </a:blip>
          <a:srcRect b="0" l="0" r="83783" t="24035"/>
          <a:stretch/>
        </p:blipFill>
        <p:spPr>
          <a:xfrm>
            <a:off x="973142" y="321003"/>
            <a:ext cx="1002632" cy="1002156"/>
          </a:xfrm>
          <a:prstGeom prst="rect">
            <a:avLst/>
          </a:prstGeom>
          <a:noFill/>
          <a:ln>
            <a:noFill/>
          </a:ln>
        </p:spPr>
      </p:pic>
      <p:pic>
        <p:nvPicPr>
          <p:cNvPr id="425" name="Google Shape;425;p43"/>
          <p:cNvPicPr preferRelativeResize="0"/>
          <p:nvPr/>
        </p:nvPicPr>
        <p:blipFill rotWithShape="1">
          <a:blip r:embed="rId4">
            <a:alphaModFix/>
          </a:blip>
          <a:srcRect b="21460" l="15897" r="67886" t="2575"/>
          <a:stretch/>
        </p:blipFill>
        <p:spPr>
          <a:xfrm>
            <a:off x="2245812" y="476297"/>
            <a:ext cx="1002632" cy="1002156"/>
          </a:xfrm>
          <a:prstGeom prst="rect">
            <a:avLst/>
          </a:prstGeom>
          <a:noFill/>
          <a:ln>
            <a:noFill/>
          </a:ln>
        </p:spPr>
      </p:pic>
      <p:pic>
        <p:nvPicPr>
          <p:cNvPr id="426" name="Google Shape;426;p43"/>
          <p:cNvPicPr preferRelativeResize="0"/>
          <p:nvPr/>
        </p:nvPicPr>
        <p:blipFill rotWithShape="1">
          <a:blip r:embed="rId4">
            <a:alphaModFix/>
          </a:blip>
          <a:srcRect b="23086" l="67729" r="16051" t="950"/>
          <a:stretch/>
        </p:blipFill>
        <p:spPr>
          <a:xfrm>
            <a:off x="5874087" y="504933"/>
            <a:ext cx="1002632" cy="1002156"/>
          </a:xfrm>
          <a:prstGeom prst="rect">
            <a:avLst/>
          </a:prstGeom>
          <a:noFill/>
          <a:ln>
            <a:noFill/>
          </a:ln>
        </p:spPr>
      </p:pic>
      <p:pic>
        <p:nvPicPr>
          <p:cNvPr id="427" name="Google Shape;427;p43"/>
          <p:cNvPicPr preferRelativeResize="0"/>
          <p:nvPr/>
        </p:nvPicPr>
        <p:blipFill rotWithShape="1">
          <a:blip r:embed="rId4">
            <a:alphaModFix/>
          </a:blip>
          <a:srcRect b="1823" l="83783" r="0" t="22212"/>
          <a:stretch/>
        </p:blipFill>
        <p:spPr>
          <a:xfrm>
            <a:off x="7211323" y="382230"/>
            <a:ext cx="1002632" cy="1002156"/>
          </a:xfrm>
          <a:prstGeom prst="rect">
            <a:avLst/>
          </a:prstGeom>
          <a:noFill/>
          <a:ln>
            <a:noFill/>
          </a:ln>
        </p:spPr>
      </p:pic>
      <p:sp>
        <p:nvSpPr>
          <p:cNvPr id="428" name="Google Shape;428;p43"/>
          <p:cNvSpPr txBox="1"/>
          <p:nvPr/>
        </p:nvSpPr>
        <p:spPr>
          <a:xfrm>
            <a:off x="1111550" y="2341625"/>
            <a:ext cx="6687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p:txBody>
      </p:sp>
      <p:sp>
        <p:nvSpPr>
          <p:cNvPr id="429" name="Google Shape;429;p43"/>
          <p:cNvSpPr txBox="1"/>
          <p:nvPr/>
        </p:nvSpPr>
        <p:spPr>
          <a:xfrm>
            <a:off x="375150" y="2103975"/>
            <a:ext cx="75189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Acceptable User Policy (AUP)</a:t>
            </a:r>
            <a:r>
              <a:rPr b="1" lang="en-GB" sz="4000">
                <a:latin typeface="Calibri"/>
                <a:ea typeface="Calibri"/>
                <a:cs typeface="Calibri"/>
                <a:sym typeface="Calibri"/>
              </a:rPr>
              <a:t> </a:t>
            </a:r>
            <a:endParaRPr b="1" i="0" sz="4000" u="none" cap="none" strike="noStrike">
              <a:solidFill>
                <a:srgbClr val="000000"/>
              </a:solidFill>
              <a:latin typeface="Calibri"/>
              <a:ea typeface="Calibri"/>
              <a:cs typeface="Calibri"/>
              <a:sym typeface="Calibri"/>
            </a:endParaRPr>
          </a:p>
        </p:txBody>
      </p:sp>
      <p:pic>
        <p:nvPicPr>
          <p:cNvPr id="430" name="Google Shape;430;p43"/>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sp>
        <p:nvSpPr>
          <p:cNvPr id="431" name="Google Shape;431;p43"/>
          <p:cNvSpPr txBox="1"/>
          <p:nvPr/>
        </p:nvSpPr>
        <p:spPr>
          <a:xfrm>
            <a:off x="356525" y="2646425"/>
            <a:ext cx="8503200" cy="430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900">
                <a:solidFill>
                  <a:schemeClr val="dk1"/>
                </a:solidFill>
                <a:latin typeface="Comic Sans MS"/>
                <a:ea typeface="Comic Sans MS"/>
                <a:cs typeface="Comic Sans MS"/>
                <a:sym typeface="Comic Sans MS"/>
              </a:rPr>
              <a:t>I agree that I will:</a:t>
            </a:r>
            <a:endParaRPr b="1"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Always keep my password a secret.</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Respect the school network security.</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Make sure all messages I send are respectful.</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Show a responsible adult if I receive an unpleasant email or find Internet content nasty or uncomfortable.</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Not bring my mobile phone to school unless I am in Year 5 or Year 6 and walk home. If I do bring a mobile phone, it has to be taken to the office, switched off and collected at the end of the day. My Parent/Guardian will have to give written permission for me to bring my phone into school.</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Always keep my personal details private (my name, school name and address, home address any contact numbers, family information etc).</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Only use an email account that is provided by the school.</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Not upload pictures or digital images of myself or others without my teacher’s permission</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Only create and share content that is legal.</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Never meet an online friend without taking a responsible adult that I know with me.</a:t>
            </a:r>
            <a:endParaRPr sz="900">
              <a:solidFill>
                <a:schemeClr val="dk1"/>
              </a:solidFill>
              <a:latin typeface="Comic Sans MS"/>
              <a:ea typeface="Comic Sans MS"/>
              <a:cs typeface="Comic Sans MS"/>
              <a:sym typeface="Comic Sans MS"/>
            </a:endParaRPr>
          </a:p>
          <a:p>
            <a:pPr indent="-285750" lvl="0" marL="457200" rtl="0" algn="l">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I will only access my own work</a:t>
            </a:r>
            <a:endParaRPr sz="900">
              <a:solidFill>
                <a:schemeClr val="dk1"/>
              </a:solidFill>
              <a:latin typeface="Comic Sans MS"/>
              <a:ea typeface="Comic Sans MS"/>
              <a:cs typeface="Comic Sans MS"/>
              <a:sym typeface="Comic Sans MS"/>
            </a:endParaRPr>
          </a:p>
          <a:p>
            <a:pPr indent="-285750" lvl="0" marL="457200" rtl="0" algn="l">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My use of ICT (Internet, computer files) can be checked and that my parent/ carer contacted if a member of school staff is concerned about my E-Safety.   </a:t>
            </a:r>
            <a:endParaRPr sz="900">
              <a:solidFill>
                <a:schemeClr val="dk1"/>
              </a:solidFill>
              <a:latin typeface="Comic Sans MS"/>
              <a:ea typeface="Comic Sans MS"/>
              <a:cs typeface="Comic Sans MS"/>
              <a:sym typeface="Comic Sans MS"/>
            </a:endParaRPr>
          </a:p>
          <a:p>
            <a:pPr indent="-285750" lvl="0" marL="457200" rtl="0" algn="l">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Only use ICT in school for school purposes.</a:t>
            </a:r>
            <a:endParaRPr sz="900">
              <a:solidFill>
                <a:schemeClr val="dk1"/>
              </a:solidFill>
              <a:latin typeface="Comic Sans MS"/>
              <a:ea typeface="Comic Sans MS"/>
              <a:cs typeface="Comic Sans MS"/>
              <a:sym typeface="Comic Sans MS"/>
            </a:endParaRPr>
          </a:p>
          <a:p>
            <a:pPr indent="0" lvl="0" marL="457200" rtl="0" algn="l">
              <a:spcBef>
                <a:spcPts val="0"/>
              </a:spcBef>
              <a:spcAft>
                <a:spcPts val="0"/>
              </a:spcAft>
              <a:buClr>
                <a:schemeClr val="dk1"/>
              </a:buClr>
              <a:buSzPts val="1100"/>
              <a:buFont typeface="Arial"/>
              <a:buNone/>
            </a:pPr>
            <a:r>
              <a:t/>
            </a:r>
            <a:endParaRPr sz="9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b="1" lang="en-GB" sz="900">
                <a:solidFill>
                  <a:schemeClr val="dk1"/>
                </a:solidFill>
                <a:latin typeface="Comic Sans MS"/>
                <a:ea typeface="Comic Sans MS"/>
                <a:cs typeface="Comic Sans MS"/>
                <a:sym typeface="Comic Sans MS"/>
              </a:rPr>
              <a:t>I know:</a:t>
            </a:r>
            <a:endParaRPr b="1"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Where to find and how to use the CEOP report abuse button.</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That anything I share online may be monitored.</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GB" sz="900">
                <a:solidFill>
                  <a:schemeClr val="dk1"/>
                </a:solidFill>
                <a:latin typeface="Comic Sans MS"/>
                <a:ea typeface="Comic Sans MS"/>
                <a:cs typeface="Comic Sans MS"/>
                <a:sym typeface="Comic Sans MS"/>
              </a:rPr>
              <a:t>I know that once I share anything online it is out of my control and can be used or changed by others.</a:t>
            </a:r>
            <a:endParaRPr sz="900">
              <a:solidFill>
                <a:schemeClr val="dk1"/>
              </a:solidFill>
              <a:latin typeface="Comic Sans MS"/>
              <a:ea typeface="Comic Sans MS"/>
              <a:cs typeface="Comic Sans MS"/>
              <a:sym typeface="Comic Sans MS"/>
            </a:endParaRPr>
          </a:p>
          <a:p>
            <a:pPr indent="0" lvl="0" marL="0" rtl="0" algn="l">
              <a:spcBef>
                <a:spcPts val="1000"/>
              </a:spcBef>
              <a:spcAft>
                <a:spcPts val="0"/>
              </a:spcAft>
              <a:buClr>
                <a:schemeClr val="dk1"/>
              </a:buClr>
              <a:buSzPts val="1100"/>
              <a:buFont typeface="Arial"/>
              <a:buNone/>
            </a:pPr>
            <a:r>
              <a:rPr b="1" lang="en-GB" sz="900">
                <a:solidFill>
                  <a:schemeClr val="dk1"/>
                </a:solidFill>
                <a:latin typeface="Comic Sans MS"/>
                <a:ea typeface="Comic Sans MS"/>
                <a:cs typeface="Comic Sans MS"/>
                <a:sym typeface="Comic Sans MS"/>
              </a:rPr>
              <a:t>Pupils</a:t>
            </a:r>
            <a:r>
              <a:rPr lang="en-GB" sz="900">
                <a:solidFill>
                  <a:schemeClr val="dk1"/>
                </a:solidFill>
                <a:latin typeface="Comic Sans MS"/>
                <a:ea typeface="Comic Sans MS"/>
                <a:cs typeface="Comic Sans MS"/>
                <a:sym typeface="Comic Sans MS"/>
              </a:rPr>
              <a:t> understand these rules are there to help keep me safe, and my friends and family safe. I agree to the above rules.</a:t>
            </a:r>
            <a:endParaRPr sz="900">
              <a:solidFill>
                <a:schemeClr val="dk1"/>
              </a:solidFill>
              <a:latin typeface="Comic Sans MS"/>
              <a:ea typeface="Comic Sans MS"/>
              <a:cs typeface="Comic Sans MS"/>
              <a:sym typeface="Comic Sans MS"/>
            </a:endParaRPr>
          </a:p>
          <a:p>
            <a:pPr indent="0" lvl="0" marL="0" rtl="0" algn="just">
              <a:spcBef>
                <a:spcPts val="0"/>
              </a:spcBef>
              <a:spcAft>
                <a:spcPts val="0"/>
              </a:spcAft>
              <a:buClr>
                <a:schemeClr val="dk1"/>
              </a:buClr>
              <a:buSzPts val="1100"/>
              <a:buFont typeface="Arial"/>
              <a:buNone/>
            </a:pPr>
            <a:r>
              <a:rPr b="1" lang="en-GB" sz="900">
                <a:solidFill>
                  <a:schemeClr val="dk1"/>
                </a:solidFill>
                <a:latin typeface="Comic Sans MS"/>
                <a:ea typeface="Comic Sans MS"/>
                <a:cs typeface="Comic Sans MS"/>
                <a:sym typeface="Comic Sans MS"/>
              </a:rPr>
              <a:t>Parents/Carers</a:t>
            </a:r>
            <a:r>
              <a:rPr lang="en-GB" sz="900">
                <a:solidFill>
                  <a:schemeClr val="dk1"/>
                </a:solidFill>
                <a:latin typeface="Comic Sans MS"/>
                <a:ea typeface="Comic Sans MS"/>
                <a:cs typeface="Comic Sans MS"/>
                <a:sym typeface="Comic Sans MS"/>
              </a:rPr>
              <a:t>: accept that ultimately the school cannot be held responsible for the nature and content of materials accessed through the Internet and other mobile technologies, but the school will take every reasonable precaution to keep pupils safe and prevent pupils from accessing inappropriate materials.</a:t>
            </a:r>
            <a:endParaRPr sz="9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550"/>
              <a:buFont typeface="Arial"/>
              <a:buNone/>
            </a:pPr>
            <a:r>
              <a:t/>
            </a:r>
            <a:endParaRPr sz="155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44"/>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437" name="Google Shape;437;p44"/>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438" name="Google Shape;438;p44"/>
          <p:cNvPicPr preferRelativeResize="0"/>
          <p:nvPr/>
        </p:nvPicPr>
        <p:blipFill rotWithShape="1">
          <a:blip r:embed="rId5">
            <a:alphaModFix/>
          </a:blip>
          <a:srcRect b="0" l="0" r="83783" t="24034"/>
          <a:stretch/>
        </p:blipFill>
        <p:spPr>
          <a:xfrm>
            <a:off x="973142" y="321003"/>
            <a:ext cx="1002632" cy="1002156"/>
          </a:xfrm>
          <a:prstGeom prst="rect">
            <a:avLst/>
          </a:prstGeom>
          <a:noFill/>
          <a:ln>
            <a:noFill/>
          </a:ln>
        </p:spPr>
      </p:pic>
      <p:pic>
        <p:nvPicPr>
          <p:cNvPr id="439" name="Google Shape;439;p44"/>
          <p:cNvPicPr preferRelativeResize="0"/>
          <p:nvPr/>
        </p:nvPicPr>
        <p:blipFill rotWithShape="1">
          <a:blip r:embed="rId5">
            <a:alphaModFix/>
          </a:blip>
          <a:srcRect b="21460" l="15898" r="67885" t="2575"/>
          <a:stretch/>
        </p:blipFill>
        <p:spPr>
          <a:xfrm>
            <a:off x="2245812" y="476297"/>
            <a:ext cx="1002632" cy="1002156"/>
          </a:xfrm>
          <a:prstGeom prst="rect">
            <a:avLst/>
          </a:prstGeom>
          <a:noFill/>
          <a:ln>
            <a:noFill/>
          </a:ln>
        </p:spPr>
      </p:pic>
      <p:pic>
        <p:nvPicPr>
          <p:cNvPr id="440" name="Google Shape;440;p44"/>
          <p:cNvPicPr preferRelativeResize="0"/>
          <p:nvPr/>
        </p:nvPicPr>
        <p:blipFill rotWithShape="1">
          <a:blip r:embed="rId5">
            <a:alphaModFix/>
          </a:blip>
          <a:srcRect b="23085" l="67729" r="16051" t="949"/>
          <a:stretch/>
        </p:blipFill>
        <p:spPr>
          <a:xfrm>
            <a:off x="5874087" y="504933"/>
            <a:ext cx="1002632" cy="1002156"/>
          </a:xfrm>
          <a:prstGeom prst="rect">
            <a:avLst/>
          </a:prstGeom>
          <a:noFill/>
          <a:ln>
            <a:noFill/>
          </a:ln>
        </p:spPr>
      </p:pic>
      <p:pic>
        <p:nvPicPr>
          <p:cNvPr id="441" name="Google Shape;441;p44"/>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442" name="Google Shape;442;p44"/>
          <p:cNvSpPr txBox="1"/>
          <p:nvPr/>
        </p:nvSpPr>
        <p:spPr>
          <a:xfrm>
            <a:off x="433650" y="2862300"/>
            <a:ext cx="82767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000" u="none" cap="none" strike="noStrike">
                <a:solidFill>
                  <a:schemeClr val="dk1"/>
                </a:solidFill>
                <a:latin typeface="Calibri"/>
                <a:ea typeface="Calibri"/>
                <a:cs typeface="Calibri"/>
                <a:sym typeface="Calibri"/>
              </a:rPr>
              <a:t>The children will all be taught about E-Safety throughout the year. This is part of our computing curriculum as well as Me in My World studies.</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GB" sz="2000" u="none" cap="none" strike="noStrike">
                <a:solidFill>
                  <a:schemeClr val="dk1"/>
                </a:solidFill>
                <a:latin typeface="Calibri"/>
                <a:ea typeface="Calibri"/>
                <a:cs typeface="Calibri"/>
                <a:sym typeface="Calibri"/>
              </a:rPr>
              <a:t>At school we always take part in Safer Internet Day, held during February each year. </a:t>
            </a:r>
            <a:endParaRPr b="0" i="0" sz="20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6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6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600"/>
              <a:buFont typeface="Arial"/>
              <a:buNone/>
            </a:pPr>
            <a:r>
              <a:rPr b="0" i="0" lang="en-GB" sz="2000" u="none" cap="none" strike="noStrike">
                <a:solidFill>
                  <a:schemeClr val="dk1"/>
                </a:solidFill>
                <a:latin typeface="Calibri"/>
                <a:ea typeface="Calibri"/>
                <a:cs typeface="Calibri"/>
                <a:sym typeface="Calibri"/>
              </a:rPr>
              <a:t>Parental Concerns: </a:t>
            </a:r>
            <a:endParaRPr b="0" i="0" sz="20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200"/>
              <a:buFont typeface="Arial"/>
              <a:buNone/>
            </a:pPr>
            <a:r>
              <a:rPr b="0" i="0" lang="en-GB" sz="2000" u="none" cap="none" strike="noStrike">
                <a:solidFill>
                  <a:schemeClr val="dk1"/>
                </a:solidFill>
                <a:latin typeface="Calibri"/>
                <a:ea typeface="Calibri"/>
                <a:cs typeface="Calibri"/>
                <a:sym typeface="Calibri"/>
              </a:rPr>
              <a:t>If you have any concerns about E-Safety and your child, particularly </a:t>
            </a:r>
            <a:r>
              <a:rPr b="1" i="0" lang="en-GB" sz="2000" u="sng" cap="none" strike="noStrike">
                <a:solidFill>
                  <a:srgbClr val="FF0000"/>
                </a:solidFill>
                <a:latin typeface="Calibri"/>
                <a:ea typeface="Calibri"/>
                <a:cs typeface="Calibri"/>
                <a:sym typeface="Calibri"/>
              </a:rPr>
              <a:t>cyberbullying </a:t>
            </a:r>
            <a:r>
              <a:rPr b="0" i="0" lang="en-GB" sz="2000" u="none" cap="none" strike="noStrike">
                <a:solidFill>
                  <a:schemeClr val="dk1"/>
                </a:solidFill>
                <a:latin typeface="Calibri"/>
                <a:ea typeface="Calibri"/>
                <a:cs typeface="Calibri"/>
                <a:sym typeface="Calibri"/>
              </a:rPr>
              <a:t>or accessing content they shouldn’t; then please contact school and we can help you.</a:t>
            </a:r>
            <a:endParaRPr b="0" i="0" sz="2000" u="none" cap="none" strike="noStrike">
              <a:solidFill>
                <a:schemeClr val="dk1"/>
              </a:solidFill>
              <a:latin typeface="Arial"/>
              <a:ea typeface="Arial"/>
              <a:cs typeface="Arial"/>
              <a:sym typeface="Arial"/>
            </a:endParaRPr>
          </a:p>
        </p:txBody>
      </p:sp>
      <p:pic>
        <p:nvPicPr>
          <p:cNvPr descr="Image result for e safety" id="443" name="Google Shape;443;p44">
            <a:hlinkClick r:id="rId6"/>
          </p:cNvPr>
          <p:cNvPicPr preferRelativeResize="0"/>
          <p:nvPr/>
        </p:nvPicPr>
        <p:blipFill rotWithShape="1">
          <a:blip r:embed="rId7">
            <a:alphaModFix/>
          </a:blip>
          <a:srcRect b="0" l="0" r="0" t="0"/>
          <a:stretch/>
        </p:blipFill>
        <p:spPr>
          <a:xfrm>
            <a:off x="5646628" y="3854897"/>
            <a:ext cx="2567324" cy="1125505"/>
          </a:xfrm>
          <a:prstGeom prst="rect">
            <a:avLst/>
          </a:prstGeom>
          <a:noFill/>
          <a:ln>
            <a:noFill/>
          </a:ln>
        </p:spPr>
      </p:pic>
      <p:sp>
        <p:nvSpPr>
          <p:cNvPr id="444" name="Google Shape;444;p44"/>
          <p:cNvSpPr txBox="1"/>
          <p:nvPr/>
        </p:nvSpPr>
        <p:spPr>
          <a:xfrm>
            <a:off x="375150" y="1910350"/>
            <a:ext cx="2237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E-Safety</a:t>
            </a:r>
            <a:endParaRPr b="1" i="0" sz="40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7"/>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177" name="Google Shape;177;p27"/>
          <p:cNvPicPr preferRelativeResize="0"/>
          <p:nvPr/>
        </p:nvPicPr>
        <p:blipFill rotWithShape="1">
          <a:blip r:embed="rId4">
            <a:alphaModFix/>
          </a:blip>
          <a:srcRect b="0" l="0" r="83784" t="24038"/>
          <a:stretch/>
        </p:blipFill>
        <p:spPr>
          <a:xfrm>
            <a:off x="973142" y="321003"/>
            <a:ext cx="1002632" cy="1002156"/>
          </a:xfrm>
          <a:prstGeom prst="rect">
            <a:avLst/>
          </a:prstGeom>
          <a:noFill/>
          <a:ln>
            <a:noFill/>
          </a:ln>
        </p:spPr>
      </p:pic>
      <p:pic>
        <p:nvPicPr>
          <p:cNvPr id="178" name="Google Shape;178;p27"/>
          <p:cNvPicPr preferRelativeResize="0"/>
          <p:nvPr/>
        </p:nvPicPr>
        <p:blipFill rotWithShape="1">
          <a:blip r:embed="rId4">
            <a:alphaModFix/>
          </a:blip>
          <a:srcRect b="21462" l="15898" r="67886" t="2576"/>
          <a:stretch/>
        </p:blipFill>
        <p:spPr>
          <a:xfrm>
            <a:off x="2245812" y="476297"/>
            <a:ext cx="1002632" cy="1002156"/>
          </a:xfrm>
          <a:prstGeom prst="rect">
            <a:avLst/>
          </a:prstGeom>
          <a:noFill/>
          <a:ln>
            <a:noFill/>
          </a:ln>
        </p:spPr>
      </p:pic>
      <p:pic>
        <p:nvPicPr>
          <p:cNvPr id="179" name="Google Shape;179;p27"/>
          <p:cNvPicPr preferRelativeResize="0"/>
          <p:nvPr/>
        </p:nvPicPr>
        <p:blipFill rotWithShape="1">
          <a:blip r:embed="rId4">
            <a:alphaModFix/>
          </a:blip>
          <a:srcRect b="23090" l="67731" r="16052" t="945"/>
          <a:stretch/>
        </p:blipFill>
        <p:spPr>
          <a:xfrm>
            <a:off x="5874087" y="581133"/>
            <a:ext cx="1002632" cy="1002156"/>
          </a:xfrm>
          <a:prstGeom prst="rect">
            <a:avLst/>
          </a:prstGeom>
          <a:noFill/>
          <a:ln>
            <a:noFill/>
          </a:ln>
        </p:spPr>
      </p:pic>
      <p:pic>
        <p:nvPicPr>
          <p:cNvPr id="180" name="Google Shape;180;p27"/>
          <p:cNvPicPr preferRelativeResize="0"/>
          <p:nvPr/>
        </p:nvPicPr>
        <p:blipFill rotWithShape="1">
          <a:blip r:embed="rId4">
            <a:alphaModFix/>
          </a:blip>
          <a:srcRect b="1830" l="83784" r="0" t="22208"/>
          <a:stretch/>
        </p:blipFill>
        <p:spPr>
          <a:xfrm>
            <a:off x="7211323" y="382230"/>
            <a:ext cx="1002632" cy="1002156"/>
          </a:xfrm>
          <a:prstGeom prst="rect">
            <a:avLst/>
          </a:prstGeom>
          <a:noFill/>
          <a:ln>
            <a:noFill/>
          </a:ln>
        </p:spPr>
      </p:pic>
      <p:sp>
        <p:nvSpPr>
          <p:cNvPr id="181" name="Google Shape;181;p27"/>
          <p:cNvSpPr txBox="1"/>
          <p:nvPr/>
        </p:nvSpPr>
        <p:spPr>
          <a:xfrm>
            <a:off x="904650" y="2281891"/>
            <a:ext cx="7334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GB" sz="4000" u="none" cap="none" strike="noStrike">
                <a:solidFill>
                  <a:schemeClr val="dk1"/>
                </a:solidFill>
                <a:latin typeface="Calibri"/>
                <a:ea typeface="Calibri"/>
                <a:cs typeface="Calibri"/>
                <a:sym typeface="Calibri"/>
              </a:rPr>
              <a:t>Meet the Year</a:t>
            </a:r>
            <a:r>
              <a:rPr b="1" lang="en-GB" sz="4000">
                <a:solidFill>
                  <a:schemeClr val="dk1"/>
                </a:solidFill>
                <a:latin typeface="Calibri"/>
                <a:ea typeface="Calibri"/>
                <a:cs typeface="Calibri"/>
                <a:sym typeface="Calibri"/>
              </a:rPr>
              <a:t> 6 </a:t>
            </a:r>
            <a:r>
              <a:rPr b="1" i="0" lang="en-GB" sz="4000" u="none" cap="none" strike="noStrike">
                <a:solidFill>
                  <a:schemeClr val="dk1"/>
                </a:solidFill>
                <a:latin typeface="Calibri"/>
                <a:ea typeface="Calibri"/>
                <a:cs typeface="Calibri"/>
                <a:sym typeface="Calibri"/>
              </a:rPr>
              <a:t>Team</a:t>
            </a:r>
            <a:endParaRPr b="0" i="0" sz="4000" u="none" cap="none" strike="noStrike">
              <a:solidFill>
                <a:schemeClr val="dk1"/>
              </a:solidFill>
              <a:latin typeface="Calibri"/>
              <a:ea typeface="Calibri"/>
              <a:cs typeface="Calibri"/>
              <a:sym typeface="Calibri"/>
            </a:endParaRPr>
          </a:p>
        </p:txBody>
      </p:sp>
      <p:sp>
        <p:nvSpPr>
          <p:cNvPr id="182" name="Google Shape;182;p27"/>
          <p:cNvSpPr txBox="1"/>
          <p:nvPr/>
        </p:nvSpPr>
        <p:spPr>
          <a:xfrm>
            <a:off x="2040749" y="2989900"/>
            <a:ext cx="956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GB" sz="2000">
                <a:latin typeface="Calibri"/>
                <a:ea typeface="Calibri"/>
                <a:cs typeface="Calibri"/>
                <a:sym typeface="Calibri"/>
              </a:rPr>
              <a:t>6S</a:t>
            </a:r>
            <a:endParaRPr b="1" i="0" sz="2000" u="none" cap="none" strike="noStrike">
              <a:solidFill>
                <a:srgbClr val="000000"/>
              </a:solidFill>
              <a:latin typeface="Calibri"/>
              <a:ea typeface="Calibri"/>
              <a:cs typeface="Calibri"/>
              <a:sym typeface="Calibri"/>
            </a:endParaRPr>
          </a:p>
        </p:txBody>
      </p:sp>
      <p:sp>
        <p:nvSpPr>
          <p:cNvPr id="183" name="Google Shape;183;p27"/>
          <p:cNvSpPr/>
          <p:nvPr/>
        </p:nvSpPr>
        <p:spPr>
          <a:xfrm>
            <a:off x="407988" y="3320638"/>
            <a:ext cx="1220100" cy="1855500"/>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7"/>
          <p:cNvSpPr/>
          <p:nvPr/>
        </p:nvSpPr>
        <p:spPr>
          <a:xfrm>
            <a:off x="1628112" y="3320650"/>
            <a:ext cx="2391900" cy="1855500"/>
          </a:xfrm>
          <a:prstGeom prst="rect">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 name="Google Shape;185;p27"/>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sp>
        <p:nvSpPr>
          <p:cNvPr id="186" name="Google Shape;186;p27"/>
          <p:cNvSpPr txBox="1"/>
          <p:nvPr/>
        </p:nvSpPr>
        <p:spPr>
          <a:xfrm>
            <a:off x="6187049" y="2989900"/>
            <a:ext cx="956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GB" sz="2000">
                <a:latin typeface="Calibri"/>
                <a:ea typeface="Calibri"/>
                <a:cs typeface="Calibri"/>
                <a:sym typeface="Calibri"/>
              </a:rPr>
              <a:t>6W</a:t>
            </a:r>
            <a:endParaRPr b="1" i="0" sz="2000" u="none" cap="none" strike="noStrike">
              <a:solidFill>
                <a:srgbClr val="000000"/>
              </a:solidFill>
              <a:latin typeface="Calibri"/>
              <a:ea typeface="Calibri"/>
              <a:cs typeface="Calibri"/>
              <a:sym typeface="Calibri"/>
            </a:endParaRPr>
          </a:p>
        </p:txBody>
      </p:sp>
      <p:sp>
        <p:nvSpPr>
          <p:cNvPr id="187" name="Google Shape;187;p27"/>
          <p:cNvSpPr/>
          <p:nvPr/>
        </p:nvSpPr>
        <p:spPr>
          <a:xfrm>
            <a:off x="5240095" y="3320650"/>
            <a:ext cx="3357600" cy="1855500"/>
          </a:xfrm>
          <a:prstGeom prst="rect">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7"/>
          <p:cNvSpPr/>
          <p:nvPr/>
        </p:nvSpPr>
        <p:spPr>
          <a:xfrm>
            <a:off x="4019988" y="3320638"/>
            <a:ext cx="1220100" cy="1855500"/>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7"/>
          <p:cNvSpPr txBox="1"/>
          <p:nvPr/>
        </p:nvSpPr>
        <p:spPr>
          <a:xfrm>
            <a:off x="390950" y="5077200"/>
            <a:ext cx="1584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dk1"/>
                </a:solidFill>
                <a:latin typeface="Calibri"/>
                <a:ea typeface="Calibri"/>
                <a:cs typeface="Calibri"/>
                <a:sym typeface="Calibri"/>
              </a:rPr>
              <a:t>Miss Smith</a:t>
            </a:r>
            <a:endParaRPr b="1" sz="2000">
              <a:solidFill>
                <a:schemeClr val="dk1"/>
              </a:solidFill>
              <a:latin typeface="Calibri"/>
              <a:ea typeface="Calibri"/>
              <a:cs typeface="Calibri"/>
              <a:sym typeface="Calibri"/>
            </a:endParaRPr>
          </a:p>
        </p:txBody>
      </p:sp>
      <p:sp>
        <p:nvSpPr>
          <p:cNvPr id="190" name="Google Shape;190;p27"/>
          <p:cNvSpPr txBox="1"/>
          <p:nvPr/>
        </p:nvSpPr>
        <p:spPr>
          <a:xfrm flipH="1" rot="1062">
            <a:off x="1761487" y="5618620"/>
            <a:ext cx="1941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dk1"/>
                </a:solidFill>
                <a:latin typeface="Calibri"/>
                <a:ea typeface="Calibri"/>
                <a:cs typeface="Calibri"/>
                <a:sym typeface="Calibri"/>
              </a:rPr>
              <a:t>Mrs Nightingale</a:t>
            </a:r>
            <a:endParaRPr b="1" sz="2000">
              <a:solidFill>
                <a:schemeClr val="dk1"/>
              </a:solidFill>
              <a:latin typeface="Calibri"/>
              <a:ea typeface="Calibri"/>
              <a:cs typeface="Calibri"/>
              <a:sym typeface="Calibri"/>
            </a:endParaRPr>
          </a:p>
        </p:txBody>
      </p:sp>
      <p:sp>
        <p:nvSpPr>
          <p:cNvPr id="191" name="Google Shape;191;p27"/>
          <p:cNvSpPr txBox="1"/>
          <p:nvPr/>
        </p:nvSpPr>
        <p:spPr>
          <a:xfrm flipH="1">
            <a:off x="3377813" y="5077200"/>
            <a:ext cx="2391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dk1"/>
                </a:solidFill>
                <a:latin typeface="Calibri"/>
                <a:ea typeface="Calibri"/>
                <a:cs typeface="Calibri"/>
                <a:sym typeface="Calibri"/>
              </a:rPr>
              <a:t>Mrs O’Connor</a:t>
            </a:r>
            <a:endParaRPr b="1" sz="2000">
              <a:solidFill>
                <a:schemeClr val="dk1"/>
              </a:solidFill>
              <a:latin typeface="Calibri"/>
              <a:ea typeface="Calibri"/>
              <a:cs typeface="Calibri"/>
              <a:sym typeface="Calibri"/>
            </a:endParaRPr>
          </a:p>
        </p:txBody>
      </p:sp>
      <p:sp>
        <p:nvSpPr>
          <p:cNvPr id="192" name="Google Shape;192;p27"/>
          <p:cNvSpPr txBox="1"/>
          <p:nvPr/>
        </p:nvSpPr>
        <p:spPr>
          <a:xfrm>
            <a:off x="4800150" y="5703225"/>
            <a:ext cx="1497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dk1"/>
                </a:solidFill>
                <a:latin typeface="Calibri"/>
                <a:ea typeface="Calibri"/>
                <a:cs typeface="Calibri"/>
                <a:sym typeface="Calibri"/>
              </a:rPr>
              <a:t>Miss White</a:t>
            </a:r>
            <a:endParaRPr b="1" sz="2000">
              <a:solidFill>
                <a:schemeClr val="dk1"/>
              </a:solidFill>
              <a:latin typeface="Calibri"/>
              <a:ea typeface="Calibri"/>
              <a:cs typeface="Calibri"/>
              <a:sym typeface="Calibri"/>
            </a:endParaRPr>
          </a:p>
        </p:txBody>
      </p:sp>
      <p:sp>
        <p:nvSpPr>
          <p:cNvPr id="193" name="Google Shape;193;p27"/>
          <p:cNvSpPr txBox="1"/>
          <p:nvPr/>
        </p:nvSpPr>
        <p:spPr>
          <a:xfrm>
            <a:off x="6102525" y="5231100"/>
            <a:ext cx="1497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dk1"/>
                </a:solidFill>
                <a:latin typeface="Calibri"/>
                <a:ea typeface="Calibri"/>
                <a:cs typeface="Calibri"/>
                <a:sym typeface="Calibri"/>
              </a:rPr>
              <a:t>Miss Hems</a:t>
            </a:r>
            <a:endParaRPr b="1" sz="2000">
              <a:solidFill>
                <a:schemeClr val="dk1"/>
              </a:solidFill>
              <a:latin typeface="Calibri"/>
              <a:ea typeface="Calibri"/>
              <a:cs typeface="Calibri"/>
              <a:sym typeface="Calibri"/>
            </a:endParaRPr>
          </a:p>
        </p:txBody>
      </p:sp>
      <p:sp>
        <p:nvSpPr>
          <p:cNvPr id="194" name="Google Shape;194;p27"/>
          <p:cNvSpPr txBox="1"/>
          <p:nvPr/>
        </p:nvSpPr>
        <p:spPr>
          <a:xfrm>
            <a:off x="7489013" y="5569800"/>
            <a:ext cx="1497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dk1"/>
                </a:solidFill>
                <a:latin typeface="Calibri"/>
                <a:ea typeface="Calibri"/>
                <a:cs typeface="Calibri"/>
                <a:sym typeface="Calibri"/>
              </a:rPr>
              <a:t>Mrs Clarke</a:t>
            </a:r>
            <a:endParaRPr b="1" sz="2000">
              <a:solidFill>
                <a:schemeClr val="dk1"/>
              </a:solidFill>
              <a:latin typeface="Calibri"/>
              <a:ea typeface="Calibri"/>
              <a:cs typeface="Calibri"/>
              <a:sym typeface="Calibri"/>
            </a:endParaRPr>
          </a:p>
        </p:txBody>
      </p:sp>
      <p:pic>
        <p:nvPicPr>
          <p:cNvPr id="195" name="Google Shape;195;p27"/>
          <p:cNvPicPr preferRelativeResize="0"/>
          <p:nvPr/>
        </p:nvPicPr>
        <p:blipFill>
          <a:blip r:embed="rId6">
            <a:alphaModFix/>
          </a:blip>
          <a:stretch>
            <a:fillRect/>
          </a:stretch>
        </p:blipFill>
        <p:spPr>
          <a:xfrm>
            <a:off x="516737" y="3525200"/>
            <a:ext cx="1002625" cy="1446363"/>
          </a:xfrm>
          <a:prstGeom prst="rect">
            <a:avLst/>
          </a:prstGeom>
          <a:noFill/>
          <a:ln>
            <a:noFill/>
          </a:ln>
        </p:spPr>
      </p:pic>
      <p:pic>
        <p:nvPicPr>
          <p:cNvPr id="196" name="Google Shape;196;p27"/>
          <p:cNvPicPr preferRelativeResize="0"/>
          <p:nvPr/>
        </p:nvPicPr>
        <p:blipFill>
          <a:blip r:embed="rId7">
            <a:alphaModFix/>
          </a:blip>
          <a:stretch>
            <a:fillRect/>
          </a:stretch>
        </p:blipFill>
        <p:spPr>
          <a:xfrm>
            <a:off x="7489025" y="3427225"/>
            <a:ext cx="1286946" cy="1642326"/>
          </a:xfrm>
          <a:prstGeom prst="rect">
            <a:avLst/>
          </a:prstGeom>
          <a:noFill/>
          <a:ln>
            <a:noFill/>
          </a:ln>
        </p:spPr>
      </p:pic>
      <p:pic>
        <p:nvPicPr>
          <p:cNvPr id="197" name="Google Shape;197;p27"/>
          <p:cNvPicPr preferRelativeResize="0"/>
          <p:nvPr/>
        </p:nvPicPr>
        <p:blipFill>
          <a:blip r:embed="rId8">
            <a:alphaModFix/>
          </a:blip>
          <a:stretch>
            <a:fillRect/>
          </a:stretch>
        </p:blipFill>
        <p:spPr>
          <a:xfrm>
            <a:off x="3500888" y="3471659"/>
            <a:ext cx="1220100" cy="1557017"/>
          </a:xfrm>
          <a:prstGeom prst="rect">
            <a:avLst/>
          </a:prstGeom>
          <a:noFill/>
          <a:ln>
            <a:noFill/>
          </a:ln>
        </p:spPr>
      </p:pic>
      <p:pic>
        <p:nvPicPr>
          <p:cNvPr id="198" name="Google Shape;198;p27"/>
          <p:cNvPicPr preferRelativeResize="0"/>
          <p:nvPr/>
        </p:nvPicPr>
        <p:blipFill>
          <a:blip r:embed="rId9">
            <a:alphaModFix/>
          </a:blip>
          <a:stretch>
            <a:fillRect/>
          </a:stretch>
        </p:blipFill>
        <p:spPr>
          <a:xfrm>
            <a:off x="1954440" y="3455138"/>
            <a:ext cx="1220100" cy="1557035"/>
          </a:xfrm>
          <a:prstGeom prst="rect">
            <a:avLst/>
          </a:prstGeom>
          <a:noFill/>
          <a:ln>
            <a:noFill/>
          </a:ln>
        </p:spPr>
      </p:pic>
      <p:pic>
        <p:nvPicPr>
          <p:cNvPr id="199" name="Google Shape;199;p27"/>
          <p:cNvPicPr preferRelativeResize="0"/>
          <p:nvPr/>
        </p:nvPicPr>
        <p:blipFill>
          <a:blip r:embed="rId10">
            <a:alphaModFix/>
          </a:blip>
          <a:stretch>
            <a:fillRect/>
          </a:stretch>
        </p:blipFill>
        <p:spPr>
          <a:xfrm>
            <a:off x="4870900" y="3368354"/>
            <a:ext cx="1356125" cy="1730618"/>
          </a:xfrm>
          <a:prstGeom prst="rect">
            <a:avLst/>
          </a:prstGeom>
          <a:noFill/>
          <a:ln>
            <a:noFill/>
          </a:ln>
        </p:spPr>
      </p:pic>
      <p:pic>
        <p:nvPicPr>
          <p:cNvPr id="200" name="Google Shape;200;p27"/>
          <p:cNvPicPr preferRelativeResize="0"/>
          <p:nvPr/>
        </p:nvPicPr>
        <p:blipFill>
          <a:blip r:embed="rId11">
            <a:alphaModFix/>
          </a:blip>
          <a:stretch>
            <a:fillRect/>
          </a:stretch>
        </p:blipFill>
        <p:spPr>
          <a:xfrm>
            <a:off x="6247975" y="3415563"/>
            <a:ext cx="1220100" cy="1636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45"/>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sp>
        <p:nvSpPr>
          <p:cNvPr id="450" name="Google Shape;450;p45"/>
          <p:cNvSpPr txBox="1"/>
          <p:nvPr/>
        </p:nvSpPr>
        <p:spPr>
          <a:xfrm>
            <a:off x="1111550" y="2341625"/>
            <a:ext cx="6687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p:txBody>
      </p:sp>
      <p:sp>
        <p:nvSpPr>
          <p:cNvPr id="451" name="Google Shape;451;p45"/>
          <p:cNvSpPr txBox="1"/>
          <p:nvPr/>
        </p:nvSpPr>
        <p:spPr>
          <a:xfrm>
            <a:off x="377850" y="3059875"/>
            <a:ext cx="83883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2000">
                <a:solidFill>
                  <a:schemeClr val="dk1"/>
                </a:solidFill>
                <a:latin typeface="Calibri"/>
                <a:ea typeface="Calibri"/>
                <a:cs typeface="Calibri"/>
                <a:sym typeface="Calibri"/>
              </a:rPr>
              <a:t>Google Classroom: weekly home learning set and class announcements.</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2000">
                <a:solidFill>
                  <a:schemeClr val="dk1"/>
                </a:solidFill>
                <a:latin typeface="Calibri"/>
                <a:ea typeface="Calibri"/>
                <a:cs typeface="Calibri"/>
                <a:sym typeface="Calibri"/>
              </a:rPr>
              <a:t>Reading: daily reading and recording in pupil planner.</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2000">
                <a:solidFill>
                  <a:schemeClr val="dk1"/>
                </a:solidFill>
                <a:latin typeface="Calibri"/>
                <a:ea typeface="Calibri"/>
                <a:cs typeface="Calibri"/>
                <a:sym typeface="Calibri"/>
              </a:rPr>
              <a:t>Maths: practise on TTRS every week.</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2000">
                <a:solidFill>
                  <a:schemeClr val="dk1"/>
                </a:solidFill>
                <a:latin typeface="Calibri"/>
                <a:ea typeface="Calibri"/>
                <a:cs typeface="Calibri"/>
                <a:sym typeface="Calibri"/>
              </a:rPr>
              <a:t>Spellings: practise and weekly test.</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2000">
                <a:solidFill>
                  <a:schemeClr val="dk1"/>
                </a:solidFill>
                <a:latin typeface="Calibri"/>
                <a:ea typeface="Calibri"/>
                <a:cs typeface="Calibri"/>
                <a:sym typeface="Calibri"/>
              </a:rPr>
              <a:t>Pupil planner in school everyday. Use for communication or email.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i="1" lang="en-GB" sz="2000">
                <a:solidFill>
                  <a:schemeClr val="dk1"/>
                </a:solidFill>
                <a:latin typeface="Calibri"/>
                <a:ea typeface="Calibri"/>
                <a:cs typeface="Calibri"/>
                <a:sym typeface="Calibri"/>
              </a:rPr>
              <a:t>*The login and passwords for these are located inside your child’s Pupil Planner.</a:t>
            </a:r>
            <a:endParaRPr sz="2000">
              <a:solidFill>
                <a:schemeClr val="dk1"/>
              </a:solidFill>
              <a:latin typeface="Calibri"/>
              <a:ea typeface="Calibri"/>
              <a:cs typeface="Calibri"/>
              <a:sym typeface="Calibri"/>
            </a:endParaRPr>
          </a:p>
        </p:txBody>
      </p:sp>
      <p:sp>
        <p:nvSpPr>
          <p:cNvPr id="452" name="Google Shape;452;p45"/>
          <p:cNvSpPr txBox="1"/>
          <p:nvPr/>
        </p:nvSpPr>
        <p:spPr>
          <a:xfrm>
            <a:off x="375150" y="1910350"/>
            <a:ext cx="35742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Home Learning</a:t>
            </a:r>
            <a:endParaRPr b="1" i="0" sz="4000" u="none" cap="none" strike="noStrike">
              <a:solidFill>
                <a:srgbClr val="000000"/>
              </a:solidFill>
              <a:latin typeface="Calibri"/>
              <a:ea typeface="Calibri"/>
              <a:cs typeface="Calibri"/>
              <a:sym typeface="Calibri"/>
            </a:endParaRPr>
          </a:p>
        </p:txBody>
      </p:sp>
      <p:pic>
        <p:nvPicPr>
          <p:cNvPr id="453" name="Google Shape;453;p45"/>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454" name="Google Shape;454;p45"/>
          <p:cNvPicPr preferRelativeResize="0"/>
          <p:nvPr/>
        </p:nvPicPr>
        <p:blipFill>
          <a:blip r:embed="rId5">
            <a:alphaModFix/>
          </a:blip>
          <a:stretch>
            <a:fillRect/>
          </a:stretch>
        </p:blipFill>
        <p:spPr>
          <a:xfrm>
            <a:off x="6991270" y="511800"/>
            <a:ext cx="1412150" cy="1096500"/>
          </a:xfrm>
          <a:prstGeom prst="rect">
            <a:avLst/>
          </a:prstGeom>
          <a:noFill/>
          <a:ln>
            <a:noFill/>
          </a:ln>
        </p:spPr>
      </p:pic>
      <p:pic>
        <p:nvPicPr>
          <p:cNvPr id="455" name="Google Shape;455;p45"/>
          <p:cNvPicPr preferRelativeResize="0"/>
          <p:nvPr/>
        </p:nvPicPr>
        <p:blipFill>
          <a:blip r:embed="rId6">
            <a:alphaModFix/>
          </a:blip>
          <a:stretch>
            <a:fillRect/>
          </a:stretch>
        </p:blipFill>
        <p:spPr>
          <a:xfrm>
            <a:off x="830320" y="564061"/>
            <a:ext cx="1412150" cy="10442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46"/>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461" name="Google Shape;461;p46"/>
          <p:cNvPicPr preferRelativeResize="0"/>
          <p:nvPr/>
        </p:nvPicPr>
        <p:blipFill rotWithShape="1">
          <a:blip r:embed="rId4">
            <a:alphaModFix/>
          </a:blip>
          <a:srcRect b="0" l="0" r="83783" t="24035"/>
          <a:stretch/>
        </p:blipFill>
        <p:spPr>
          <a:xfrm>
            <a:off x="973142" y="321003"/>
            <a:ext cx="1002632" cy="1002156"/>
          </a:xfrm>
          <a:prstGeom prst="rect">
            <a:avLst/>
          </a:prstGeom>
          <a:noFill/>
          <a:ln>
            <a:noFill/>
          </a:ln>
        </p:spPr>
      </p:pic>
      <p:pic>
        <p:nvPicPr>
          <p:cNvPr id="462" name="Google Shape;462;p46"/>
          <p:cNvPicPr preferRelativeResize="0"/>
          <p:nvPr/>
        </p:nvPicPr>
        <p:blipFill rotWithShape="1">
          <a:blip r:embed="rId4">
            <a:alphaModFix/>
          </a:blip>
          <a:srcRect b="21460" l="15897" r="67886" t="2575"/>
          <a:stretch/>
        </p:blipFill>
        <p:spPr>
          <a:xfrm>
            <a:off x="2245812" y="476297"/>
            <a:ext cx="1002632" cy="1002156"/>
          </a:xfrm>
          <a:prstGeom prst="rect">
            <a:avLst/>
          </a:prstGeom>
          <a:noFill/>
          <a:ln>
            <a:noFill/>
          </a:ln>
        </p:spPr>
      </p:pic>
      <p:pic>
        <p:nvPicPr>
          <p:cNvPr id="463" name="Google Shape;463;p46"/>
          <p:cNvPicPr preferRelativeResize="0"/>
          <p:nvPr/>
        </p:nvPicPr>
        <p:blipFill rotWithShape="1">
          <a:blip r:embed="rId4">
            <a:alphaModFix/>
          </a:blip>
          <a:srcRect b="23086" l="67729" r="16051" t="950"/>
          <a:stretch/>
        </p:blipFill>
        <p:spPr>
          <a:xfrm>
            <a:off x="5874087" y="504933"/>
            <a:ext cx="1002632" cy="1002156"/>
          </a:xfrm>
          <a:prstGeom prst="rect">
            <a:avLst/>
          </a:prstGeom>
          <a:noFill/>
          <a:ln>
            <a:noFill/>
          </a:ln>
        </p:spPr>
      </p:pic>
      <p:pic>
        <p:nvPicPr>
          <p:cNvPr id="464" name="Google Shape;464;p46"/>
          <p:cNvPicPr preferRelativeResize="0"/>
          <p:nvPr/>
        </p:nvPicPr>
        <p:blipFill rotWithShape="1">
          <a:blip r:embed="rId4">
            <a:alphaModFix/>
          </a:blip>
          <a:srcRect b="1823" l="83783" r="0" t="22212"/>
          <a:stretch/>
        </p:blipFill>
        <p:spPr>
          <a:xfrm>
            <a:off x="7211323" y="382230"/>
            <a:ext cx="1002632" cy="1002156"/>
          </a:xfrm>
          <a:prstGeom prst="rect">
            <a:avLst/>
          </a:prstGeom>
          <a:noFill/>
          <a:ln>
            <a:noFill/>
          </a:ln>
        </p:spPr>
      </p:pic>
      <p:pic>
        <p:nvPicPr>
          <p:cNvPr id="465" name="Google Shape;465;p46"/>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sp>
        <p:nvSpPr>
          <p:cNvPr id="466" name="Google Shape;466;p46"/>
          <p:cNvSpPr txBox="1"/>
          <p:nvPr/>
        </p:nvSpPr>
        <p:spPr>
          <a:xfrm>
            <a:off x="467600" y="1982375"/>
            <a:ext cx="71853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Summer Project</a:t>
            </a:r>
            <a:endParaRPr b="1" i="0" sz="4000" u="none" cap="none" strike="noStrike">
              <a:solidFill>
                <a:srgbClr val="000000"/>
              </a:solidFill>
              <a:latin typeface="Calibri"/>
              <a:ea typeface="Calibri"/>
              <a:cs typeface="Calibri"/>
              <a:sym typeface="Calibri"/>
            </a:endParaRPr>
          </a:p>
        </p:txBody>
      </p:sp>
      <p:sp>
        <p:nvSpPr>
          <p:cNvPr id="467" name="Google Shape;467;p46"/>
          <p:cNvSpPr txBox="1"/>
          <p:nvPr/>
        </p:nvSpPr>
        <p:spPr>
          <a:xfrm>
            <a:off x="467600" y="2939350"/>
            <a:ext cx="8323200" cy="448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rPr>
              <a:t>Hello Year 6!</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rPr>
              <a:t>Put on your ruffs and step back into the 1500s, because for your next home learning challenge, we are traveling to the treacherous world of </a:t>
            </a:r>
            <a:r>
              <a:rPr b="1" lang="en-GB" sz="1100">
                <a:solidFill>
                  <a:schemeClr val="dk1"/>
                </a:solidFill>
              </a:rPr>
              <a:t>Tudor England</a:t>
            </a:r>
            <a:r>
              <a:rPr lang="en-GB" sz="1100">
                <a:solidFill>
                  <a:schemeClr val="dk1"/>
                </a:solidFill>
              </a:rPr>
              <a:t>.</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rPr>
              <a:t>Imagine a time of absolute monarchs like Henry VIII and Elizabeth I. In Tudor times, there was no modern police force. Instead, keeping order relied on fear, public humiliation, and some seriously harsh justice. If you picked a flower from the King’s garden, swore in public, or didn't go to church on a Sunday, you were in big trouble!</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rPr>
              <a:t>Your mission is to become a Tudor investigator and explore how the Tudors dealt with lawbreakers.</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rPr>
              <a:t>You could look at:</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GB" sz="1100">
                <a:solidFill>
                  <a:schemeClr val="dk1"/>
                </a:solidFill>
              </a:rPr>
              <a:t>The Pillory and the Stocks:</a:t>
            </a:r>
            <a:r>
              <a:rPr lang="en-GB" sz="1100">
                <a:solidFill>
                  <a:schemeClr val="dk1"/>
                </a:solidFill>
              </a:rPr>
              <a:t> Used to publicly humiliate local troublemakers, bakers who cheated their customers, or gossips. (And yes, the townspeople would throw rotten food at you!)</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The Brank (The Scold’s Bridle):</a:t>
            </a:r>
            <a:r>
              <a:rPr lang="en-GB" sz="1100">
                <a:solidFill>
                  <a:schemeClr val="dk1"/>
                </a:solidFill>
              </a:rPr>
              <a:t> A heavy iron mask used on people accused of gossiping or arguing.</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Treason and the Tower of London:</a:t>
            </a:r>
            <a:r>
              <a:rPr lang="en-GB" sz="1100">
                <a:solidFill>
                  <a:schemeClr val="dk1"/>
                </a:solidFill>
              </a:rPr>
              <a:t> The ultimate crime against the King or Queen, which carried the most famous—and gruesome—punishments of all.</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500">
              <a:solidFill>
                <a:schemeClr val="dk1"/>
              </a:solidFill>
              <a:highlight>
                <a:srgbClr val="FFFFFF"/>
              </a:highlight>
              <a:latin typeface="Comic Sans MS"/>
              <a:ea typeface="Comic Sans MS"/>
              <a:cs typeface="Comic Sans MS"/>
              <a:sym typeface="Comic Sans MS"/>
            </a:endParaRPr>
          </a:p>
          <a:p>
            <a:pPr indent="0" lvl="0" marL="0" rtl="0" algn="l">
              <a:spcBef>
                <a:spcPts val="120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47"/>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473" name="Google Shape;473;p47"/>
          <p:cNvPicPr preferRelativeResize="0"/>
          <p:nvPr/>
        </p:nvPicPr>
        <p:blipFill rotWithShape="1">
          <a:blip r:embed="rId4">
            <a:alphaModFix/>
          </a:blip>
          <a:srcRect b="0" l="0" r="83783" t="24035"/>
          <a:stretch/>
        </p:blipFill>
        <p:spPr>
          <a:xfrm>
            <a:off x="973142" y="321003"/>
            <a:ext cx="1002632" cy="1002156"/>
          </a:xfrm>
          <a:prstGeom prst="rect">
            <a:avLst/>
          </a:prstGeom>
          <a:noFill/>
          <a:ln>
            <a:noFill/>
          </a:ln>
        </p:spPr>
      </p:pic>
      <p:pic>
        <p:nvPicPr>
          <p:cNvPr id="474" name="Google Shape;474;p47"/>
          <p:cNvPicPr preferRelativeResize="0"/>
          <p:nvPr/>
        </p:nvPicPr>
        <p:blipFill rotWithShape="1">
          <a:blip r:embed="rId4">
            <a:alphaModFix/>
          </a:blip>
          <a:srcRect b="21460" l="15897" r="67886" t="2575"/>
          <a:stretch/>
        </p:blipFill>
        <p:spPr>
          <a:xfrm>
            <a:off x="2245812" y="476297"/>
            <a:ext cx="1002632" cy="1002156"/>
          </a:xfrm>
          <a:prstGeom prst="rect">
            <a:avLst/>
          </a:prstGeom>
          <a:noFill/>
          <a:ln>
            <a:noFill/>
          </a:ln>
        </p:spPr>
      </p:pic>
      <p:pic>
        <p:nvPicPr>
          <p:cNvPr id="475" name="Google Shape;475;p47"/>
          <p:cNvPicPr preferRelativeResize="0"/>
          <p:nvPr/>
        </p:nvPicPr>
        <p:blipFill rotWithShape="1">
          <a:blip r:embed="rId4">
            <a:alphaModFix/>
          </a:blip>
          <a:srcRect b="23086" l="67729" r="16051" t="950"/>
          <a:stretch/>
        </p:blipFill>
        <p:spPr>
          <a:xfrm>
            <a:off x="5874087" y="504933"/>
            <a:ext cx="1002632" cy="1002156"/>
          </a:xfrm>
          <a:prstGeom prst="rect">
            <a:avLst/>
          </a:prstGeom>
          <a:noFill/>
          <a:ln>
            <a:noFill/>
          </a:ln>
        </p:spPr>
      </p:pic>
      <p:pic>
        <p:nvPicPr>
          <p:cNvPr id="476" name="Google Shape;476;p47"/>
          <p:cNvPicPr preferRelativeResize="0"/>
          <p:nvPr/>
        </p:nvPicPr>
        <p:blipFill rotWithShape="1">
          <a:blip r:embed="rId4">
            <a:alphaModFix/>
          </a:blip>
          <a:srcRect b="1823" l="83783" r="0" t="22212"/>
          <a:stretch/>
        </p:blipFill>
        <p:spPr>
          <a:xfrm>
            <a:off x="7211323" y="382230"/>
            <a:ext cx="1002632" cy="1002156"/>
          </a:xfrm>
          <a:prstGeom prst="rect">
            <a:avLst/>
          </a:prstGeom>
          <a:noFill/>
          <a:ln>
            <a:noFill/>
          </a:ln>
        </p:spPr>
      </p:pic>
      <p:pic>
        <p:nvPicPr>
          <p:cNvPr id="477" name="Google Shape;477;p47"/>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sp>
        <p:nvSpPr>
          <p:cNvPr id="478" name="Google Shape;478;p47"/>
          <p:cNvSpPr txBox="1"/>
          <p:nvPr/>
        </p:nvSpPr>
        <p:spPr>
          <a:xfrm>
            <a:off x="375150" y="2008475"/>
            <a:ext cx="71853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Summer Project</a:t>
            </a:r>
            <a:endParaRPr b="1" i="0" sz="4000" u="none" cap="none" strike="noStrike">
              <a:solidFill>
                <a:srgbClr val="000000"/>
              </a:solidFill>
              <a:latin typeface="Calibri"/>
              <a:ea typeface="Calibri"/>
              <a:cs typeface="Calibri"/>
              <a:sym typeface="Calibri"/>
            </a:endParaRPr>
          </a:p>
        </p:txBody>
      </p:sp>
      <p:sp>
        <p:nvSpPr>
          <p:cNvPr id="479" name="Google Shape;479;p47"/>
          <p:cNvSpPr txBox="1"/>
          <p:nvPr/>
        </p:nvSpPr>
        <p:spPr>
          <a:xfrm>
            <a:off x="467600" y="2700925"/>
            <a:ext cx="8323200" cy="513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GB" sz="1100">
                <a:solidFill>
                  <a:schemeClr val="dk1"/>
                </a:solidFill>
              </a:rPr>
              <a:t>We want to turn our classroom walls into a Tudor museum! We need you to create an incredible, eye-catching piece of work that can be displayed for everyone to see.</a:t>
            </a:r>
            <a:endParaRPr sz="1100">
              <a:solidFill>
                <a:schemeClr val="dk1"/>
              </a:solidFill>
            </a:endParaRPr>
          </a:p>
          <a:p>
            <a:pPr indent="0" lvl="0" marL="0" rtl="0" algn="l">
              <a:lnSpc>
                <a:spcPct val="115000"/>
              </a:lnSpc>
              <a:spcBef>
                <a:spcPts val="1200"/>
              </a:spcBef>
              <a:spcAft>
                <a:spcPts val="0"/>
              </a:spcAft>
              <a:buNone/>
            </a:pPr>
            <a:r>
              <a:rPr lang="en-GB" sz="1100">
                <a:solidFill>
                  <a:schemeClr val="dk1"/>
                </a:solidFill>
              </a:rPr>
              <a:t>You can let your creativity run wild. Here are some ideas:</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GB" sz="1100">
                <a:solidFill>
                  <a:schemeClr val="dk1"/>
                </a:solidFill>
              </a:rPr>
              <a:t>A 3D Model:</a:t>
            </a:r>
            <a:r>
              <a:rPr lang="en-GB" sz="1100">
                <a:solidFill>
                  <a:schemeClr val="dk1"/>
                </a:solidFill>
              </a:rPr>
              <a:t> Build a mini set of Tudor wooden stocks out of cardboard, or craft a model of the executioner's block.</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A Tudor 'Wanted' Poster:</a:t>
            </a:r>
            <a:r>
              <a:rPr lang="en-GB" sz="1100">
                <a:solidFill>
                  <a:schemeClr val="dk1"/>
                </a:solidFill>
              </a:rPr>
              <a:t> Design an authentic-looking poster for a notorious Tudor criminal—like Guy Fawkes or a famous highwayman—detailing their crime and the gruesome punishment they face. (Tip: Use a wet tea bag to make your paper look like old Tudor parchment!)</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A 'Horrible Histories' Style Comic Strip:</a:t>
            </a:r>
            <a:r>
              <a:rPr lang="en-GB" sz="1100">
                <a:solidFill>
                  <a:schemeClr val="dk1"/>
                </a:solidFill>
              </a:rPr>
              <a:t> Illustrate the journey of a Tudor thief caught stealing a loaf of bread, from the crime to the court, to the public punishment.</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rPr>
              <a:t>An Informational Artifact:</a:t>
            </a:r>
            <a:r>
              <a:rPr lang="en-GB" sz="1100">
                <a:solidFill>
                  <a:schemeClr val="dk1"/>
                </a:solidFill>
              </a:rPr>
              <a:t> Write a newspaper report from the year 1536, or create an illustrated 'Tudor Survival Guide' booklet.</a:t>
            </a:r>
            <a:endParaRPr sz="1100">
              <a:solidFill>
                <a:schemeClr val="dk1"/>
              </a:solidFill>
            </a:endParaRPr>
          </a:p>
          <a:p>
            <a:pPr indent="0" lvl="0" marL="0" rtl="0" algn="l">
              <a:lnSpc>
                <a:spcPct val="115000"/>
              </a:lnSpc>
              <a:spcBef>
                <a:spcPts val="1400"/>
              </a:spcBef>
              <a:spcAft>
                <a:spcPts val="0"/>
              </a:spcAft>
              <a:buNone/>
            </a:pPr>
            <a:r>
              <a:rPr b="1" lang="en-GB" sz="1300">
                <a:solidFill>
                  <a:schemeClr val="dk1"/>
                </a:solidFill>
              </a:rPr>
              <a:t>🏆 The Golden Rules</a:t>
            </a:r>
            <a:endParaRPr b="1" sz="1300">
              <a:solidFill>
                <a:schemeClr val="dk1"/>
              </a:solidFill>
            </a:endParaRPr>
          </a:p>
          <a:p>
            <a:pPr indent="0" lvl="0" marL="381000" marR="381000" rtl="0" algn="l">
              <a:lnSpc>
                <a:spcPct val="115000"/>
              </a:lnSpc>
              <a:spcBef>
                <a:spcPts val="1200"/>
              </a:spcBef>
              <a:spcAft>
                <a:spcPts val="0"/>
              </a:spcAft>
              <a:buNone/>
            </a:pPr>
            <a:r>
              <a:rPr b="1" lang="en-GB" sz="1100">
                <a:solidFill>
                  <a:schemeClr val="dk1"/>
                </a:solidFill>
              </a:rPr>
              <a:t>Be Historically Accurate:</a:t>
            </a:r>
            <a:r>
              <a:rPr lang="en-GB" sz="1100">
                <a:solidFill>
                  <a:schemeClr val="dk1"/>
                </a:solidFill>
              </a:rPr>
              <a:t> Make sure your facts, names, and punishments belong strictly to the Tudor era. </a:t>
            </a:r>
            <a:r>
              <a:rPr b="1" lang="en-GB" sz="1100">
                <a:solidFill>
                  <a:schemeClr val="dk1"/>
                </a:solidFill>
              </a:rPr>
              <a:t>Be Bold:</a:t>
            </a:r>
            <a:r>
              <a:rPr lang="en-GB" sz="1100">
                <a:solidFill>
                  <a:schemeClr val="dk1"/>
                </a:solidFill>
              </a:rPr>
              <a:t> Use bright colors, clear writing, and strong drawings so your work stands out on our display board. </a:t>
            </a:r>
            <a:r>
              <a:rPr b="1" lang="en-GB" sz="1100">
                <a:solidFill>
                  <a:schemeClr val="dk1"/>
                </a:solidFill>
              </a:rPr>
              <a:t>Be Safe:</a:t>
            </a:r>
            <a:r>
              <a:rPr lang="en-GB" sz="1100">
                <a:solidFill>
                  <a:schemeClr val="dk1"/>
                </a:solidFill>
              </a:rPr>
              <a:t> If you're building models, make sure an adult helps you with any cutting or gluing!</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500">
              <a:solidFill>
                <a:schemeClr val="dk1"/>
              </a:solidFill>
              <a:highlight>
                <a:srgbClr val="FFFFFF"/>
              </a:highlight>
              <a:latin typeface="Comic Sans MS"/>
              <a:ea typeface="Comic Sans MS"/>
              <a:cs typeface="Comic Sans MS"/>
              <a:sym typeface="Comic Sans MS"/>
            </a:endParaRPr>
          </a:p>
          <a:p>
            <a:pPr indent="0" lvl="0" marL="0" rtl="0" algn="l">
              <a:spcBef>
                <a:spcPts val="120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48"/>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485" name="Google Shape;485;p48"/>
          <p:cNvPicPr preferRelativeResize="0"/>
          <p:nvPr/>
        </p:nvPicPr>
        <p:blipFill>
          <a:blip r:embed="rId4">
            <a:alphaModFix/>
          </a:blip>
          <a:stretch>
            <a:fillRect/>
          </a:stretch>
        </p:blipFill>
        <p:spPr>
          <a:xfrm>
            <a:off x="2465391" y="3217083"/>
            <a:ext cx="2106690" cy="3057669"/>
          </a:xfrm>
          <a:prstGeom prst="rect">
            <a:avLst/>
          </a:prstGeom>
          <a:noFill/>
          <a:ln>
            <a:noFill/>
          </a:ln>
        </p:spPr>
      </p:pic>
      <p:pic>
        <p:nvPicPr>
          <p:cNvPr id="486" name="Google Shape;486;p48"/>
          <p:cNvPicPr preferRelativeResize="0"/>
          <p:nvPr/>
        </p:nvPicPr>
        <p:blipFill>
          <a:blip r:embed="rId5">
            <a:alphaModFix/>
          </a:blip>
          <a:stretch>
            <a:fillRect/>
          </a:stretch>
        </p:blipFill>
        <p:spPr>
          <a:xfrm>
            <a:off x="4542585" y="3215950"/>
            <a:ext cx="2106693" cy="3059948"/>
          </a:xfrm>
          <a:prstGeom prst="rect">
            <a:avLst/>
          </a:prstGeom>
          <a:noFill/>
          <a:ln>
            <a:noFill/>
          </a:ln>
        </p:spPr>
      </p:pic>
      <p:pic>
        <p:nvPicPr>
          <p:cNvPr id="487" name="Google Shape;487;p48"/>
          <p:cNvPicPr preferRelativeResize="0"/>
          <p:nvPr/>
        </p:nvPicPr>
        <p:blipFill>
          <a:blip r:embed="rId6">
            <a:alphaModFix/>
          </a:blip>
          <a:stretch>
            <a:fillRect/>
          </a:stretch>
        </p:blipFill>
        <p:spPr>
          <a:xfrm>
            <a:off x="6649277" y="3215959"/>
            <a:ext cx="2134598" cy="3059940"/>
          </a:xfrm>
          <a:prstGeom prst="rect">
            <a:avLst/>
          </a:prstGeom>
          <a:noFill/>
          <a:ln>
            <a:noFill/>
          </a:ln>
        </p:spPr>
      </p:pic>
      <p:pic>
        <p:nvPicPr>
          <p:cNvPr id="488" name="Google Shape;488;p48"/>
          <p:cNvPicPr preferRelativeResize="0"/>
          <p:nvPr/>
        </p:nvPicPr>
        <p:blipFill>
          <a:blip r:embed="rId7">
            <a:alphaModFix/>
          </a:blip>
          <a:stretch>
            <a:fillRect/>
          </a:stretch>
        </p:blipFill>
        <p:spPr>
          <a:xfrm>
            <a:off x="358700" y="3217433"/>
            <a:ext cx="2106692" cy="3056980"/>
          </a:xfrm>
          <a:prstGeom prst="rect">
            <a:avLst/>
          </a:prstGeom>
          <a:noFill/>
          <a:ln>
            <a:noFill/>
          </a:ln>
        </p:spPr>
      </p:pic>
      <p:pic>
        <p:nvPicPr>
          <p:cNvPr id="489" name="Google Shape;489;p48"/>
          <p:cNvPicPr preferRelativeResize="0"/>
          <p:nvPr/>
        </p:nvPicPr>
        <p:blipFill rotWithShape="1">
          <a:blip r:embed="rId8">
            <a:alphaModFix/>
          </a:blip>
          <a:srcRect b="0" l="0" r="83783" t="24035"/>
          <a:stretch/>
        </p:blipFill>
        <p:spPr>
          <a:xfrm>
            <a:off x="973142" y="321003"/>
            <a:ext cx="1002632" cy="1002156"/>
          </a:xfrm>
          <a:prstGeom prst="rect">
            <a:avLst/>
          </a:prstGeom>
          <a:noFill/>
          <a:ln>
            <a:noFill/>
          </a:ln>
        </p:spPr>
      </p:pic>
      <p:pic>
        <p:nvPicPr>
          <p:cNvPr id="490" name="Google Shape;490;p48"/>
          <p:cNvPicPr preferRelativeResize="0"/>
          <p:nvPr/>
        </p:nvPicPr>
        <p:blipFill rotWithShape="1">
          <a:blip r:embed="rId8">
            <a:alphaModFix/>
          </a:blip>
          <a:srcRect b="21460" l="15897" r="67886" t="2575"/>
          <a:stretch/>
        </p:blipFill>
        <p:spPr>
          <a:xfrm>
            <a:off x="2245812" y="476297"/>
            <a:ext cx="1002632" cy="1002156"/>
          </a:xfrm>
          <a:prstGeom prst="rect">
            <a:avLst/>
          </a:prstGeom>
          <a:noFill/>
          <a:ln>
            <a:noFill/>
          </a:ln>
        </p:spPr>
      </p:pic>
      <p:pic>
        <p:nvPicPr>
          <p:cNvPr id="491" name="Google Shape;491;p48"/>
          <p:cNvPicPr preferRelativeResize="0"/>
          <p:nvPr/>
        </p:nvPicPr>
        <p:blipFill rotWithShape="1">
          <a:blip r:embed="rId8">
            <a:alphaModFix/>
          </a:blip>
          <a:srcRect b="23086" l="67729" r="16051" t="950"/>
          <a:stretch/>
        </p:blipFill>
        <p:spPr>
          <a:xfrm>
            <a:off x="5874087" y="504933"/>
            <a:ext cx="1002632" cy="1002156"/>
          </a:xfrm>
          <a:prstGeom prst="rect">
            <a:avLst/>
          </a:prstGeom>
          <a:noFill/>
          <a:ln>
            <a:noFill/>
          </a:ln>
        </p:spPr>
      </p:pic>
      <p:pic>
        <p:nvPicPr>
          <p:cNvPr id="492" name="Google Shape;492;p48"/>
          <p:cNvPicPr preferRelativeResize="0"/>
          <p:nvPr/>
        </p:nvPicPr>
        <p:blipFill rotWithShape="1">
          <a:blip r:embed="rId8">
            <a:alphaModFix/>
          </a:blip>
          <a:srcRect b="1823" l="83783" r="0" t="22212"/>
          <a:stretch/>
        </p:blipFill>
        <p:spPr>
          <a:xfrm>
            <a:off x="7211323" y="382230"/>
            <a:ext cx="1002632" cy="1002156"/>
          </a:xfrm>
          <a:prstGeom prst="rect">
            <a:avLst/>
          </a:prstGeom>
          <a:noFill/>
          <a:ln>
            <a:noFill/>
          </a:ln>
        </p:spPr>
      </p:pic>
      <p:pic>
        <p:nvPicPr>
          <p:cNvPr id="493" name="Google Shape;493;p48"/>
          <p:cNvPicPr preferRelativeResize="0"/>
          <p:nvPr/>
        </p:nvPicPr>
        <p:blipFill rotWithShape="1">
          <a:blip r:embed="rId9">
            <a:alphaModFix/>
          </a:blip>
          <a:srcRect b="0" l="0" r="0" t="0"/>
          <a:stretch/>
        </p:blipFill>
        <p:spPr>
          <a:xfrm>
            <a:off x="3633516" y="321002"/>
            <a:ext cx="1855500" cy="1855500"/>
          </a:xfrm>
          <a:prstGeom prst="rect">
            <a:avLst/>
          </a:prstGeom>
          <a:noFill/>
          <a:ln>
            <a:noFill/>
          </a:ln>
        </p:spPr>
      </p:pic>
      <p:sp>
        <p:nvSpPr>
          <p:cNvPr id="494" name="Google Shape;494;p48"/>
          <p:cNvSpPr txBox="1"/>
          <p:nvPr/>
        </p:nvSpPr>
        <p:spPr>
          <a:xfrm>
            <a:off x="372375" y="1601350"/>
            <a:ext cx="8408700" cy="25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4900"/>
              <a:buFont typeface="Arial"/>
              <a:buNone/>
            </a:pPr>
            <a:r>
              <a:rPr b="1" lang="en-GB" sz="4000">
                <a:latin typeface="Calibri"/>
                <a:ea typeface="Calibri"/>
                <a:cs typeface="Calibri"/>
                <a:sym typeface="Calibri"/>
              </a:rPr>
              <a:t>English</a:t>
            </a:r>
            <a:endParaRPr b="1" sz="4000">
              <a:latin typeface="Calibri"/>
              <a:ea typeface="Calibri"/>
              <a:cs typeface="Calibri"/>
              <a:sym typeface="Calibri"/>
            </a:endParaRPr>
          </a:p>
          <a:p>
            <a:pPr indent="0" lvl="0" marL="0" rtl="0" algn="l">
              <a:spcBef>
                <a:spcPts val="0"/>
              </a:spcBef>
              <a:spcAft>
                <a:spcPts val="0"/>
              </a:spcAft>
              <a:buClr>
                <a:srgbClr val="000000"/>
              </a:buClr>
              <a:buSzPts val="4900"/>
              <a:buFont typeface="Arial"/>
              <a:buNone/>
            </a:pPr>
            <a:r>
              <a:rPr lang="en-GB" sz="1200">
                <a:latin typeface="Calibri"/>
                <a:ea typeface="Calibri"/>
                <a:cs typeface="Calibri"/>
                <a:sym typeface="Calibri"/>
              </a:rPr>
              <a:t>There are the English texts your child will be focusing on across the year. </a:t>
            </a:r>
            <a:endParaRPr sz="1200">
              <a:latin typeface="Calibri"/>
              <a:ea typeface="Calibri"/>
              <a:cs typeface="Calibri"/>
              <a:sym typeface="Calibri"/>
            </a:endParaRPr>
          </a:p>
          <a:p>
            <a:pPr indent="0" lvl="0" marL="0" rtl="0" algn="l">
              <a:spcBef>
                <a:spcPts val="0"/>
              </a:spcBef>
              <a:spcAft>
                <a:spcPts val="0"/>
              </a:spcAft>
              <a:buClr>
                <a:srgbClr val="000000"/>
              </a:buClr>
              <a:buSzPts val="4900"/>
              <a:buFont typeface="Arial"/>
              <a:buNone/>
            </a:pPr>
            <a:r>
              <a:rPr lang="en-GB" sz="1200">
                <a:latin typeface="Calibri"/>
                <a:ea typeface="Calibri"/>
                <a:cs typeface="Calibri"/>
                <a:sym typeface="Calibri"/>
              </a:rPr>
              <a:t>The Half term overview will share which ones will be covered each half term. If children have copies of these at home, or on loan from the library we welcome then to bring these into school to read along in class to support their learning and continue to develop a love of reading.</a:t>
            </a:r>
            <a:endParaRPr sz="1200">
              <a:latin typeface="Calibri"/>
              <a:ea typeface="Calibri"/>
              <a:cs typeface="Calibri"/>
              <a:sym typeface="Calibri"/>
            </a:endParaRPr>
          </a:p>
          <a:p>
            <a:pPr indent="0" lvl="0" marL="0" rtl="0" algn="l">
              <a:spcBef>
                <a:spcPts val="0"/>
              </a:spcBef>
              <a:spcAft>
                <a:spcPts val="0"/>
              </a:spcAft>
              <a:buClr>
                <a:srgbClr val="000000"/>
              </a:buClr>
              <a:buSzPts val="4900"/>
              <a:buFont typeface="Arial"/>
              <a:buNone/>
            </a:pPr>
            <a:r>
              <a:rPr lang="en-GB"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Clr>
                <a:srgbClr val="000000"/>
              </a:buClr>
              <a:buSzPts val="4900"/>
              <a:buFont typeface="Arial"/>
              <a:buNone/>
            </a:pPr>
            <a:r>
              <a:t/>
            </a:r>
            <a:endParaRPr b="1"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900"/>
              <a:buFont typeface="Arial"/>
              <a:buNone/>
            </a:pPr>
            <a:r>
              <a:t/>
            </a:r>
            <a:endParaRPr b="1" sz="40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49"/>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500" name="Google Shape;500;p49"/>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501" name="Google Shape;501;p49"/>
          <p:cNvPicPr preferRelativeResize="0"/>
          <p:nvPr/>
        </p:nvPicPr>
        <p:blipFill rotWithShape="1">
          <a:blip r:embed="rId5">
            <a:alphaModFix/>
          </a:blip>
          <a:srcRect b="0" l="0" r="83783" t="24035"/>
          <a:stretch/>
        </p:blipFill>
        <p:spPr>
          <a:xfrm>
            <a:off x="973142" y="321003"/>
            <a:ext cx="1002632" cy="1002156"/>
          </a:xfrm>
          <a:prstGeom prst="rect">
            <a:avLst/>
          </a:prstGeom>
          <a:noFill/>
          <a:ln>
            <a:noFill/>
          </a:ln>
        </p:spPr>
      </p:pic>
      <p:pic>
        <p:nvPicPr>
          <p:cNvPr id="502" name="Google Shape;502;p49"/>
          <p:cNvPicPr preferRelativeResize="0"/>
          <p:nvPr/>
        </p:nvPicPr>
        <p:blipFill rotWithShape="1">
          <a:blip r:embed="rId5">
            <a:alphaModFix/>
          </a:blip>
          <a:srcRect b="21460" l="15897" r="67886" t="2575"/>
          <a:stretch/>
        </p:blipFill>
        <p:spPr>
          <a:xfrm>
            <a:off x="2245812" y="476297"/>
            <a:ext cx="1002632" cy="1002156"/>
          </a:xfrm>
          <a:prstGeom prst="rect">
            <a:avLst/>
          </a:prstGeom>
          <a:noFill/>
          <a:ln>
            <a:noFill/>
          </a:ln>
        </p:spPr>
      </p:pic>
      <p:pic>
        <p:nvPicPr>
          <p:cNvPr id="503" name="Google Shape;503;p49"/>
          <p:cNvPicPr preferRelativeResize="0"/>
          <p:nvPr/>
        </p:nvPicPr>
        <p:blipFill rotWithShape="1">
          <a:blip r:embed="rId5">
            <a:alphaModFix/>
          </a:blip>
          <a:srcRect b="23086" l="67729" r="16051" t="950"/>
          <a:stretch/>
        </p:blipFill>
        <p:spPr>
          <a:xfrm>
            <a:off x="5874087" y="504933"/>
            <a:ext cx="1002632" cy="1002156"/>
          </a:xfrm>
          <a:prstGeom prst="rect">
            <a:avLst/>
          </a:prstGeom>
          <a:noFill/>
          <a:ln>
            <a:noFill/>
          </a:ln>
        </p:spPr>
      </p:pic>
      <p:pic>
        <p:nvPicPr>
          <p:cNvPr id="504" name="Google Shape;504;p49"/>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pic>
        <p:nvPicPr>
          <p:cNvPr id="505" name="Google Shape;505;p49"/>
          <p:cNvPicPr preferRelativeResize="0"/>
          <p:nvPr/>
        </p:nvPicPr>
        <p:blipFill>
          <a:blip r:embed="rId6">
            <a:alphaModFix/>
          </a:blip>
          <a:stretch>
            <a:fillRect/>
          </a:stretch>
        </p:blipFill>
        <p:spPr>
          <a:xfrm>
            <a:off x="1070198" y="2666199"/>
            <a:ext cx="6514226" cy="3937185"/>
          </a:xfrm>
          <a:prstGeom prst="rect">
            <a:avLst/>
          </a:prstGeom>
          <a:noFill/>
          <a:ln>
            <a:noFill/>
          </a:ln>
        </p:spPr>
      </p:pic>
      <p:sp>
        <p:nvSpPr>
          <p:cNvPr id="506" name="Google Shape;506;p49"/>
          <p:cNvSpPr txBox="1"/>
          <p:nvPr/>
        </p:nvSpPr>
        <p:spPr>
          <a:xfrm>
            <a:off x="1189125" y="1865800"/>
            <a:ext cx="6775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900"/>
              <a:buFont typeface="Arial"/>
              <a:buNone/>
            </a:pPr>
            <a:r>
              <a:rPr b="1" i="0" lang="en-GB" sz="4000" u="none" cap="none" strike="noStrike">
                <a:solidFill>
                  <a:srgbClr val="000000"/>
                </a:solidFill>
                <a:latin typeface="Calibri"/>
                <a:ea typeface="Calibri"/>
                <a:cs typeface="Calibri"/>
                <a:sym typeface="Calibri"/>
              </a:rPr>
              <a:t>MIMW - Me </a:t>
            </a:r>
            <a:r>
              <a:rPr b="1" lang="en-GB" sz="4000">
                <a:latin typeface="Calibri"/>
                <a:ea typeface="Calibri"/>
                <a:cs typeface="Calibri"/>
                <a:sym typeface="Calibri"/>
              </a:rPr>
              <a:t>In</a:t>
            </a:r>
            <a:r>
              <a:rPr b="1" i="0" lang="en-GB" sz="4000" u="none" cap="none" strike="noStrike">
                <a:solidFill>
                  <a:srgbClr val="000000"/>
                </a:solidFill>
                <a:latin typeface="Calibri"/>
                <a:ea typeface="Calibri"/>
                <a:cs typeface="Calibri"/>
                <a:sym typeface="Calibri"/>
              </a:rPr>
              <a:t> My World</a:t>
            </a:r>
            <a:endParaRPr b="1" i="0" sz="40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50"/>
          <p:cNvPicPr preferRelativeResize="0"/>
          <p:nvPr/>
        </p:nvPicPr>
        <p:blipFill rotWithShape="1">
          <a:blip r:embed="rId3">
            <a:alphaModFix/>
          </a:blip>
          <a:srcRect b="0" l="0" r="0" t="0"/>
          <a:stretch/>
        </p:blipFill>
        <p:spPr>
          <a:xfrm>
            <a:off x="-174893" y="91740"/>
            <a:ext cx="9069402" cy="6797920"/>
          </a:xfrm>
          <a:prstGeom prst="rect">
            <a:avLst/>
          </a:prstGeom>
          <a:noFill/>
          <a:ln>
            <a:noFill/>
          </a:ln>
        </p:spPr>
      </p:pic>
      <p:pic>
        <p:nvPicPr>
          <p:cNvPr id="512" name="Google Shape;512;p50"/>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513" name="Google Shape;513;p50"/>
          <p:cNvPicPr preferRelativeResize="0"/>
          <p:nvPr/>
        </p:nvPicPr>
        <p:blipFill rotWithShape="1">
          <a:blip r:embed="rId5">
            <a:alphaModFix/>
          </a:blip>
          <a:srcRect b="0" l="0" r="83783" t="24035"/>
          <a:stretch/>
        </p:blipFill>
        <p:spPr>
          <a:xfrm>
            <a:off x="973142" y="321003"/>
            <a:ext cx="1002632" cy="1002156"/>
          </a:xfrm>
          <a:prstGeom prst="rect">
            <a:avLst/>
          </a:prstGeom>
          <a:noFill/>
          <a:ln>
            <a:noFill/>
          </a:ln>
        </p:spPr>
      </p:pic>
      <p:pic>
        <p:nvPicPr>
          <p:cNvPr id="514" name="Google Shape;514;p50"/>
          <p:cNvPicPr preferRelativeResize="0"/>
          <p:nvPr/>
        </p:nvPicPr>
        <p:blipFill rotWithShape="1">
          <a:blip r:embed="rId5">
            <a:alphaModFix/>
          </a:blip>
          <a:srcRect b="21460" l="15897" r="67885" t="2575"/>
          <a:stretch/>
        </p:blipFill>
        <p:spPr>
          <a:xfrm>
            <a:off x="2245812" y="476297"/>
            <a:ext cx="1002632" cy="1002156"/>
          </a:xfrm>
          <a:prstGeom prst="rect">
            <a:avLst/>
          </a:prstGeom>
          <a:noFill/>
          <a:ln>
            <a:noFill/>
          </a:ln>
        </p:spPr>
      </p:pic>
      <p:pic>
        <p:nvPicPr>
          <p:cNvPr id="515" name="Google Shape;515;p50"/>
          <p:cNvPicPr preferRelativeResize="0"/>
          <p:nvPr/>
        </p:nvPicPr>
        <p:blipFill rotWithShape="1">
          <a:blip r:embed="rId5">
            <a:alphaModFix/>
          </a:blip>
          <a:srcRect b="23086" l="67729" r="16051" t="950"/>
          <a:stretch/>
        </p:blipFill>
        <p:spPr>
          <a:xfrm>
            <a:off x="5874087" y="504933"/>
            <a:ext cx="1002632" cy="1002156"/>
          </a:xfrm>
          <a:prstGeom prst="rect">
            <a:avLst/>
          </a:prstGeom>
          <a:noFill/>
          <a:ln>
            <a:noFill/>
          </a:ln>
        </p:spPr>
      </p:pic>
      <p:pic>
        <p:nvPicPr>
          <p:cNvPr id="516" name="Google Shape;516;p50"/>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517" name="Google Shape;517;p50"/>
          <p:cNvSpPr txBox="1"/>
          <p:nvPr/>
        </p:nvSpPr>
        <p:spPr>
          <a:xfrm>
            <a:off x="4257400" y="3298250"/>
            <a:ext cx="46371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0" i="0" sz="1300" u="none" cap="none" strike="noStrike">
              <a:solidFill>
                <a:schemeClr val="dk1"/>
              </a:solidFill>
              <a:latin typeface="Arial"/>
              <a:ea typeface="Arial"/>
              <a:cs typeface="Arial"/>
              <a:sym typeface="Arial"/>
            </a:endParaRPr>
          </a:p>
        </p:txBody>
      </p:sp>
      <p:sp>
        <p:nvSpPr>
          <p:cNvPr id="518" name="Google Shape;518;p50"/>
          <p:cNvSpPr txBox="1"/>
          <p:nvPr/>
        </p:nvSpPr>
        <p:spPr>
          <a:xfrm>
            <a:off x="218250" y="1869500"/>
            <a:ext cx="82569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Assessments</a:t>
            </a:r>
            <a:endParaRPr b="1" sz="4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900"/>
              <a:buFont typeface="Arial"/>
              <a:buNone/>
            </a:pPr>
            <a:r>
              <a:rPr lang="en-GB" sz="1200">
                <a:latin typeface="Calibri"/>
                <a:ea typeface="Calibri"/>
                <a:cs typeface="Calibri"/>
                <a:sym typeface="Calibri"/>
              </a:rPr>
              <a:t>We use Teacher Assessments to track how children are learning and developing their understanding in class. Alongside Teacher Assessments, we will assess children termly through the academic year. These assessments are age appropriate and help school identify where additional support and consolation is required. Your child’s class Teacher will talk about these assessments at parents evenings with you and help you understand how you can support your child at home.</a:t>
            </a:r>
            <a:endParaRPr sz="1200">
              <a:latin typeface="Calibri"/>
              <a:ea typeface="Calibri"/>
              <a:cs typeface="Calibri"/>
              <a:sym typeface="Calibri"/>
            </a:endParaRPr>
          </a:p>
        </p:txBody>
      </p:sp>
      <p:pic>
        <p:nvPicPr>
          <p:cNvPr id="519" name="Google Shape;519;p50"/>
          <p:cNvPicPr preferRelativeResize="0"/>
          <p:nvPr/>
        </p:nvPicPr>
        <p:blipFill>
          <a:blip r:embed="rId6">
            <a:alphaModFix/>
          </a:blip>
          <a:stretch>
            <a:fillRect/>
          </a:stretch>
        </p:blipFill>
        <p:spPr>
          <a:xfrm>
            <a:off x="6469275" y="3586402"/>
            <a:ext cx="2193951" cy="2896900"/>
          </a:xfrm>
          <a:prstGeom prst="rect">
            <a:avLst/>
          </a:prstGeom>
          <a:noFill/>
          <a:ln>
            <a:noFill/>
          </a:ln>
        </p:spPr>
      </p:pic>
      <p:pic>
        <p:nvPicPr>
          <p:cNvPr id="520" name="Google Shape;520;p50"/>
          <p:cNvPicPr preferRelativeResize="0"/>
          <p:nvPr/>
        </p:nvPicPr>
        <p:blipFill>
          <a:blip r:embed="rId7">
            <a:alphaModFix/>
          </a:blip>
          <a:stretch>
            <a:fillRect/>
          </a:stretch>
        </p:blipFill>
        <p:spPr>
          <a:xfrm>
            <a:off x="4136575" y="3504565"/>
            <a:ext cx="2240575" cy="2668660"/>
          </a:xfrm>
          <a:prstGeom prst="rect">
            <a:avLst/>
          </a:prstGeom>
          <a:noFill/>
          <a:ln>
            <a:noFill/>
          </a:ln>
        </p:spPr>
      </p:pic>
      <p:pic>
        <p:nvPicPr>
          <p:cNvPr id="521" name="Google Shape;521;p50"/>
          <p:cNvPicPr preferRelativeResize="0"/>
          <p:nvPr/>
        </p:nvPicPr>
        <p:blipFill>
          <a:blip r:embed="rId8">
            <a:alphaModFix/>
          </a:blip>
          <a:stretch>
            <a:fillRect/>
          </a:stretch>
        </p:blipFill>
        <p:spPr>
          <a:xfrm>
            <a:off x="218238" y="3390450"/>
            <a:ext cx="2512441" cy="2896900"/>
          </a:xfrm>
          <a:prstGeom prst="rect">
            <a:avLst/>
          </a:prstGeom>
          <a:noFill/>
          <a:ln>
            <a:noFill/>
          </a:ln>
        </p:spPr>
      </p:pic>
      <p:pic>
        <p:nvPicPr>
          <p:cNvPr id="522" name="Google Shape;522;p50"/>
          <p:cNvPicPr preferRelativeResize="0"/>
          <p:nvPr/>
        </p:nvPicPr>
        <p:blipFill>
          <a:blip r:embed="rId9">
            <a:alphaModFix/>
          </a:blip>
          <a:stretch>
            <a:fillRect/>
          </a:stretch>
        </p:blipFill>
        <p:spPr>
          <a:xfrm>
            <a:off x="2328025" y="3939050"/>
            <a:ext cx="1763326" cy="2435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51"/>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528" name="Google Shape;528;p51"/>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529" name="Google Shape;529;p51"/>
          <p:cNvPicPr preferRelativeResize="0"/>
          <p:nvPr/>
        </p:nvPicPr>
        <p:blipFill rotWithShape="1">
          <a:blip r:embed="rId5">
            <a:alphaModFix/>
          </a:blip>
          <a:srcRect b="0" l="0" r="83783" t="24034"/>
          <a:stretch/>
        </p:blipFill>
        <p:spPr>
          <a:xfrm>
            <a:off x="973142" y="321003"/>
            <a:ext cx="1002632" cy="1002156"/>
          </a:xfrm>
          <a:prstGeom prst="rect">
            <a:avLst/>
          </a:prstGeom>
          <a:noFill/>
          <a:ln>
            <a:noFill/>
          </a:ln>
        </p:spPr>
      </p:pic>
      <p:pic>
        <p:nvPicPr>
          <p:cNvPr id="530" name="Google Shape;530;p51"/>
          <p:cNvPicPr preferRelativeResize="0"/>
          <p:nvPr/>
        </p:nvPicPr>
        <p:blipFill rotWithShape="1">
          <a:blip r:embed="rId5">
            <a:alphaModFix/>
          </a:blip>
          <a:srcRect b="21460" l="15898" r="67885" t="2575"/>
          <a:stretch/>
        </p:blipFill>
        <p:spPr>
          <a:xfrm>
            <a:off x="2245812" y="476297"/>
            <a:ext cx="1002632" cy="1002156"/>
          </a:xfrm>
          <a:prstGeom prst="rect">
            <a:avLst/>
          </a:prstGeom>
          <a:noFill/>
          <a:ln>
            <a:noFill/>
          </a:ln>
        </p:spPr>
      </p:pic>
      <p:pic>
        <p:nvPicPr>
          <p:cNvPr id="531" name="Google Shape;531;p51"/>
          <p:cNvPicPr preferRelativeResize="0"/>
          <p:nvPr/>
        </p:nvPicPr>
        <p:blipFill rotWithShape="1">
          <a:blip r:embed="rId5">
            <a:alphaModFix/>
          </a:blip>
          <a:srcRect b="23085" l="67729" r="16051" t="949"/>
          <a:stretch/>
        </p:blipFill>
        <p:spPr>
          <a:xfrm>
            <a:off x="5874087" y="504933"/>
            <a:ext cx="1002632" cy="1002156"/>
          </a:xfrm>
          <a:prstGeom prst="rect">
            <a:avLst/>
          </a:prstGeom>
          <a:noFill/>
          <a:ln>
            <a:noFill/>
          </a:ln>
        </p:spPr>
      </p:pic>
      <p:pic>
        <p:nvPicPr>
          <p:cNvPr id="532" name="Google Shape;532;p51"/>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533" name="Google Shape;533;p51"/>
          <p:cNvSpPr txBox="1"/>
          <p:nvPr/>
        </p:nvSpPr>
        <p:spPr>
          <a:xfrm>
            <a:off x="442350" y="2542875"/>
            <a:ext cx="44358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dk1"/>
                </a:solidFill>
                <a:latin typeface="Calibri"/>
                <a:ea typeface="Calibri"/>
                <a:cs typeface="Calibri"/>
                <a:sym typeface="Calibri"/>
              </a:rPr>
              <a:t>As part of Family Learning at Ryders Hayes during the next school year you will be invited in to work alongside your child in the classroom.</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dk1"/>
                </a:solidFill>
                <a:latin typeface="Calibri"/>
                <a:ea typeface="Calibri"/>
                <a:cs typeface="Calibri"/>
                <a:sym typeface="Calibri"/>
              </a:rPr>
              <a:t>We look forward to this partnership with parents.</a:t>
            </a:r>
            <a:endParaRPr b="0" i="0" sz="1400" u="none" cap="none" strike="noStrike">
              <a:solidFill>
                <a:schemeClr val="dk1"/>
              </a:solidFill>
              <a:latin typeface="Arial"/>
              <a:ea typeface="Arial"/>
              <a:cs typeface="Arial"/>
              <a:sym typeface="Arial"/>
            </a:endParaRPr>
          </a:p>
        </p:txBody>
      </p:sp>
      <p:pic>
        <p:nvPicPr>
          <p:cNvPr id="534" name="Google Shape;534;p51"/>
          <p:cNvPicPr preferRelativeResize="0"/>
          <p:nvPr/>
        </p:nvPicPr>
        <p:blipFill rotWithShape="1">
          <a:blip r:embed="rId6">
            <a:alphaModFix/>
          </a:blip>
          <a:srcRect b="0" l="0" r="0" t="0"/>
          <a:stretch/>
        </p:blipFill>
        <p:spPr>
          <a:xfrm>
            <a:off x="5225675" y="2354416"/>
            <a:ext cx="3030450" cy="2011609"/>
          </a:xfrm>
          <a:prstGeom prst="rect">
            <a:avLst/>
          </a:prstGeom>
          <a:noFill/>
          <a:ln>
            <a:noFill/>
          </a:ln>
        </p:spPr>
      </p:pic>
      <p:pic>
        <p:nvPicPr>
          <p:cNvPr id="535" name="Google Shape;535;p51"/>
          <p:cNvPicPr preferRelativeResize="0"/>
          <p:nvPr/>
        </p:nvPicPr>
        <p:blipFill rotWithShape="1">
          <a:blip r:embed="rId7">
            <a:alphaModFix/>
          </a:blip>
          <a:srcRect b="0" l="0" r="0" t="0"/>
          <a:stretch/>
        </p:blipFill>
        <p:spPr>
          <a:xfrm>
            <a:off x="5225675" y="4430900"/>
            <a:ext cx="3030450" cy="2011600"/>
          </a:xfrm>
          <a:prstGeom prst="rect">
            <a:avLst/>
          </a:prstGeom>
          <a:noFill/>
          <a:ln>
            <a:noFill/>
          </a:ln>
        </p:spPr>
      </p:pic>
      <p:sp>
        <p:nvSpPr>
          <p:cNvPr id="536" name="Google Shape;536;p51"/>
          <p:cNvSpPr txBox="1"/>
          <p:nvPr/>
        </p:nvSpPr>
        <p:spPr>
          <a:xfrm>
            <a:off x="375150" y="1910350"/>
            <a:ext cx="3533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Family Learning</a:t>
            </a:r>
            <a:endParaRPr b="1" i="0" sz="40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52"/>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542" name="Google Shape;542;p52"/>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543" name="Google Shape;543;p52"/>
          <p:cNvPicPr preferRelativeResize="0"/>
          <p:nvPr/>
        </p:nvPicPr>
        <p:blipFill rotWithShape="1">
          <a:blip r:embed="rId5">
            <a:alphaModFix/>
          </a:blip>
          <a:srcRect b="0" l="0" r="83783" t="24034"/>
          <a:stretch/>
        </p:blipFill>
        <p:spPr>
          <a:xfrm>
            <a:off x="973142" y="321003"/>
            <a:ext cx="1002632" cy="1002156"/>
          </a:xfrm>
          <a:prstGeom prst="rect">
            <a:avLst/>
          </a:prstGeom>
          <a:noFill/>
          <a:ln>
            <a:noFill/>
          </a:ln>
        </p:spPr>
      </p:pic>
      <p:pic>
        <p:nvPicPr>
          <p:cNvPr id="544" name="Google Shape;544;p52"/>
          <p:cNvPicPr preferRelativeResize="0"/>
          <p:nvPr/>
        </p:nvPicPr>
        <p:blipFill rotWithShape="1">
          <a:blip r:embed="rId5">
            <a:alphaModFix/>
          </a:blip>
          <a:srcRect b="21460" l="15898" r="67885" t="2575"/>
          <a:stretch/>
        </p:blipFill>
        <p:spPr>
          <a:xfrm>
            <a:off x="2245812" y="476297"/>
            <a:ext cx="1002632" cy="1002156"/>
          </a:xfrm>
          <a:prstGeom prst="rect">
            <a:avLst/>
          </a:prstGeom>
          <a:noFill/>
          <a:ln>
            <a:noFill/>
          </a:ln>
        </p:spPr>
      </p:pic>
      <p:pic>
        <p:nvPicPr>
          <p:cNvPr id="545" name="Google Shape;545;p52"/>
          <p:cNvPicPr preferRelativeResize="0"/>
          <p:nvPr/>
        </p:nvPicPr>
        <p:blipFill rotWithShape="1">
          <a:blip r:embed="rId5">
            <a:alphaModFix/>
          </a:blip>
          <a:srcRect b="23085" l="67729" r="16051" t="949"/>
          <a:stretch/>
        </p:blipFill>
        <p:spPr>
          <a:xfrm>
            <a:off x="5874087" y="504933"/>
            <a:ext cx="1002632" cy="1002156"/>
          </a:xfrm>
          <a:prstGeom prst="rect">
            <a:avLst/>
          </a:prstGeom>
          <a:noFill/>
          <a:ln>
            <a:noFill/>
          </a:ln>
        </p:spPr>
      </p:pic>
      <p:pic>
        <p:nvPicPr>
          <p:cNvPr id="546" name="Google Shape;546;p52"/>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547" name="Google Shape;547;p52"/>
          <p:cNvSpPr txBox="1"/>
          <p:nvPr/>
        </p:nvSpPr>
        <p:spPr>
          <a:xfrm>
            <a:off x="248450" y="2766175"/>
            <a:ext cx="851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48" name="Google Shape;548;p52"/>
          <p:cNvSpPr txBox="1"/>
          <p:nvPr/>
        </p:nvSpPr>
        <p:spPr>
          <a:xfrm>
            <a:off x="459150" y="2919975"/>
            <a:ext cx="4868100" cy="358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1800"/>
              <a:buFont typeface="Arial"/>
              <a:buNone/>
            </a:pPr>
            <a:r>
              <a:rPr i="0" lang="en-GB" sz="1800" u="none" cap="none" strike="noStrike">
                <a:solidFill>
                  <a:srgbClr val="800000"/>
                </a:solidFill>
                <a:latin typeface="Calibri"/>
                <a:ea typeface="Calibri"/>
                <a:cs typeface="Calibri"/>
                <a:sym typeface="Calibri"/>
              </a:rPr>
              <a:t>All children from Reception to Year 6 have a weekly lesson where they learn about music through listening, composing and performing whilst developing skills in singing and playing instruments.</a:t>
            </a:r>
            <a:endParaRPr sz="1800">
              <a:solidFill>
                <a:srgbClr val="800000"/>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1800"/>
              <a:buFont typeface="Arial"/>
              <a:buNone/>
            </a:pPr>
            <a:r>
              <a:rPr i="0" lang="en-GB" sz="1800" u="none" cap="none" strike="noStrike">
                <a:solidFill>
                  <a:srgbClr val="800000"/>
                </a:solidFill>
                <a:latin typeface="Calibri"/>
                <a:ea typeface="Calibri"/>
                <a:cs typeface="Calibri"/>
                <a:sym typeface="Calibri"/>
              </a:rPr>
              <a:t>There is a whole school Singing Assembly each week and school choir that is open to </a:t>
            </a:r>
            <a:r>
              <a:rPr lang="en-GB" sz="1800">
                <a:solidFill>
                  <a:srgbClr val="800000"/>
                </a:solidFill>
                <a:latin typeface="Calibri"/>
                <a:ea typeface="Calibri"/>
                <a:cs typeface="Calibri"/>
                <a:sym typeface="Calibri"/>
              </a:rPr>
              <a:t>KS2</a:t>
            </a:r>
            <a:r>
              <a:rPr i="0" lang="en-GB" sz="1800" u="none" cap="none" strike="noStrike">
                <a:solidFill>
                  <a:srgbClr val="800000"/>
                </a:solidFill>
                <a:latin typeface="Calibri"/>
                <a:ea typeface="Calibri"/>
                <a:cs typeface="Calibri"/>
                <a:sym typeface="Calibri"/>
              </a:rPr>
              <a:t>. </a:t>
            </a:r>
            <a:endParaRPr i="0" sz="1800" u="none" cap="none" strike="noStrike">
              <a:solidFill>
                <a:srgbClr val="800000"/>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1800"/>
              <a:buFont typeface="Arial"/>
              <a:buNone/>
            </a:pPr>
            <a:r>
              <a:t/>
            </a:r>
            <a:endParaRPr sz="1800">
              <a:solidFill>
                <a:srgbClr val="800000"/>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1800"/>
              <a:buFont typeface="Arial"/>
              <a:buNone/>
            </a:pPr>
            <a:r>
              <a:rPr lang="en-GB" sz="1800">
                <a:solidFill>
                  <a:srgbClr val="800000"/>
                </a:solidFill>
                <a:latin typeface="Calibri"/>
                <a:ea typeface="Calibri"/>
                <a:cs typeface="Calibri"/>
                <a:sym typeface="Calibri"/>
              </a:rPr>
              <a:t>Peri group </a:t>
            </a:r>
            <a:r>
              <a:rPr lang="en-GB" sz="1800">
                <a:solidFill>
                  <a:srgbClr val="800000"/>
                </a:solidFill>
                <a:latin typeface="Calibri"/>
                <a:ea typeface="Calibri"/>
                <a:cs typeface="Calibri"/>
                <a:sym typeface="Calibri"/>
              </a:rPr>
              <a:t>lessons</a:t>
            </a:r>
            <a:r>
              <a:rPr lang="en-GB" sz="1800">
                <a:solidFill>
                  <a:srgbClr val="800000"/>
                </a:solidFill>
                <a:latin typeface="Calibri"/>
                <a:ea typeface="Calibri"/>
                <a:cs typeface="Calibri"/>
                <a:sym typeface="Calibri"/>
              </a:rPr>
              <a:t> </a:t>
            </a:r>
            <a:r>
              <a:rPr lang="en-GB" sz="1800">
                <a:solidFill>
                  <a:srgbClr val="800000"/>
                </a:solidFill>
                <a:latin typeface="Calibri"/>
                <a:ea typeface="Calibri"/>
                <a:cs typeface="Calibri"/>
                <a:sym typeface="Calibri"/>
              </a:rPr>
              <a:t>available at an additional charge</a:t>
            </a:r>
            <a:r>
              <a:rPr lang="en-GB" sz="1800">
                <a:solidFill>
                  <a:srgbClr val="800000"/>
                </a:solidFill>
                <a:latin typeface="Calibri"/>
                <a:ea typeface="Calibri"/>
                <a:cs typeface="Calibri"/>
                <a:sym typeface="Calibri"/>
              </a:rPr>
              <a:t> - </a:t>
            </a:r>
            <a:r>
              <a:rPr lang="en-GB" sz="1800">
                <a:solidFill>
                  <a:srgbClr val="800000"/>
                </a:solidFill>
                <a:latin typeface="Calibri"/>
                <a:ea typeface="Calibri"/>
                <a:cs typeface="Calibri"/>
                <a:sym typeface="Calibri"/>
              </a:rPr>
              <a:t>children</a:t>
            </a:r>
            <a:r>
              <a:rPr lang="en-GB" sz="1800">
                <a:solidFill>
                  <a:srgbClr val="800000"/>
                </a:solidFill>
                <a:latin typeface="Calibri"/>
                <a:ea typeface="Calibri"/>
                <a:cs typeface="Calibri"/>
                <a:sym typeface="Calibri"/>
              </a:rPr>
              <a:t> can be signed up to these in the hall  from Y3 upwards.</a:t>
            </a:r>
            <a:endParaRPr sz="1800">
              <a:solidFill>
                <a:srgbClr val="800000"/>
              </a:solidFill>
              <a:latin typeface="Calibri"/>
              <a:ea typeface="Calibri"/>
              <a:cs typeface="Calibri"/>
              <a:sym typeface="Calibri"/>
            </a:endParaRPr>
          </a:p>
          <a:p>
            <a:pPr indent="0" lvl="0" marL="0" marR="0" rtl="0" algn="l">
              <a:lnSpc>
                <a:spcPct val="115000"/>
              </a:lnSpc>
              <a:spcBef>
                <a:spcPts val="1000"/>
              </a:spcBef>
              <a:spcAft>
                <a:spcPts val="1000"/>
              </a:spcAft>
              <a:buClr>
                <a:srgbClr val="000000"/>
              </a:buClr>
              <a:buSzPts val="1800"/>
              <a:buFont typeface="Arial"/>
              <a:buNone/>
            </a:pPr>
            <a:r>
              <a:t/>
            </a:r>
            <a:endParaRPr i="0" sz="1800" u="none" cap="none" strike="noStrike">
              <a:solidFill>
                <a:schemeClr val="lt1"/>
              </a:solidFill>
              <a:latin typeface="Calibri"/>
              <a:ea typeface="Calibri"/>
              <a:cs typeface="Calibri"/>
              <a:sym typeface="Calibri"/>
            </a:endParaRPr>
          </a:p>
        </p:txBody>
      </p:sp>
      <p:pic>
        <p:nvPicPr>
          <p:cNvPr id="549" name="Google Shape;549;p52"/>
          <p:cNvPicPr preferRelativeResize="0"/>
          <p:nvPr/>
        </p:nvPicPr>
        <p:blipFill rotWithShape="1">
          <a:blip r:embed="rId6">
            <a:alphaModFix/>
          </a:blip>
          <a:srcRect b="0" l="0" r="0" t="0"/>
          <a:stretch/>
        </p:blipFill>
        <p:spPr>
          <a:xfrm>
            <a:off x="5466725" y="2373200"/>
            <a:ext cx="2895299" cy="1921900"/>
          </a:xfrm>
          <a:prstGeom prst="rect">
            <a:avLst/>
          </a:prstGeom>
          <a:noFill/>
          <a:ln>
            <a:noFill/>
          </a:ln>
        </p:spPr>
      </p:pic>
      <p:pic>
        <p:nvPicPr>
          <p:cNvPr id="550" name="Google Shape;550;p52"/>
          <p:cNvPicPr preferRelativeResize="0"/>
          <p:nvPr/>
        </p:nvPicPr>
        <p:blipFill rotWithShape="1">
          <a:blip r:embed="rId7">
            <a:alphaModFix/>
          </a:blip>
          <a:srcRect b="0" l="0" r="0" t="0"/>
          <a:stretch/>
        </p:blipFill>
        <p:spPr>
          <a:xfrm>
            <a:off x="5466725" y="4386950"/>
            <a:ext cx="2895300" cy="1921902"/>
          </a:xfrm>
          <a:prstGeom prst="rect">
            <a:avLst/>
          </a:prstGeom>
          <a:noFill/>
          <a:ln>
            <a:noFill/>
          </a:ln>
        </p:spPr>
      </p:pic>
      <p:sp>
        <p:nvSpPr>
          <p:cNvPr id="551" name="Google Shape;551;p52"/>
          <p:cNvSpPr txBox="1"/>
          <p:nvPr/>
        </p:nvSpPr>
        <p:spPr>
          <a:xfrm>
            <a:off x="375150" y="1910350"/>
            <a:ext cx="1855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Music</a:t>
            </a:r>
            <a:endParaRPr b="1" i="0" sz="40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53" title="Señora Holmes"/>
          <p:cNvPicPr preferRelativeResize="0"/>
          <p:nvPr/>
        </p:nvPicPr>
        <p:blipFill>
          <a:blip r:embed="rId3">
            <a:alphaModFix/>
          </a:blip>
          <a:stretch>
            <a:fillRect/>
          </a:stretch>
        </p:blipFill>
        <p:spPr>
          <a:xfrm>
            <a:off x="541725" y="1470667"/>
            <a:ext cx="2483725" cy="2483725"/>
          </a:xfrm>
          <a:prstGeom prst="rect">
            <a:avLst/>
          </a:prstGeom>
          <a:noFill/>
          <a:ln>
            <a:noFill/>
          </a:ln>
        </p:spPr>
      </p:pic>
      <p:sp>
        <p:nvSpPr>
          <p:cNvPr id="557" name="Google Shape;557;p53"/>
          <p:cNvSpPr txBox="1"/>
          <p:nvPr/>
        </p:nvSpPr>
        <p:spPr>
          <a:xfrm>
            <a:off x="412050" y="322067"/>
            <a:ext cx="5058300" cy="13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200">
                <a:solidFill>
                  <a:schemeClr val="dk2"/>
                </a:solidFill>
              </a:rPr>
              <a:t>Señora Holmes</a:t>
            </a:r>
            <a:endParaRPr sz="3200">
              <a:solidFill>
                <a:schemeClr val="dk2"/>
              </a:solidFill>
            </a:endParaRPr>
          </a:p>
        </p:txBody>
      </p:sp>
      <p:pic>
        <p:nvPicPr>
          <p:cNvPr descr="a spanish flag is waving in the wind on a pole (Provided by Tenor)" id="558" name="Google Shape;558;p53"/>
          <p:cNvPicPr preferRelativeResize="0"/>
          <p:nvPr/>
        </p:nvPicPr>
        <p:blipFill>
          <a:blip r:embed="rId4">
            <a:alphaModFix/>
          </a:blip>
          <a:stretch>
            <a:fillRect/>
          </a:stretch>
        </p:blipFill>
        <p:spPr>
          <a:xfrm>
            <a:off x="6139900" y="322067"/>
            <a:ext cx="2746150" cy="1979650"/>
          </a:xfrm>
          <a:prstGeom prst="rect">
            <a:avLst/>
          </a:prstGeom>
          <a:noFill/>
          <a:ln>
            <a:noFill/>
          </a:ln>
        </p:spPr>
      </p:pic>
      <p:sp>
        <p:nvSpPr>
          <p:cNvPr id="559" name="Google Shape;559;p53"/>
          <p:cNvSpPr txBox="1"/>
          <p:nvPr/>
        </p:nvSpPr>
        <p:spPr>
          <a:xfrm>
            <a:off x="3410050" y="3220600"/>
            <a:ext cx="5413500" cy="33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dk2"/>
                </a:solidFill>
              </a:rPr>
              <a:t>“This year, your child will bring together all of their Spanish learning to create stories, describe themsleves and where they live and plan and run their own Spanish day!”</a:t>
            </a:r>
            <a:endParaRPr sz="2400">
              <a:solidFill>
                <a:schemeClr val="dk2"/>
              </a:solidFill>
            </a:endParaRPr>
          </a:p>
        </p:txBody>
      </p:sp>
      <p:sp>
        <p:nvSpPr>
          <p:cNvPr id="560" name="Google Shape;560;p53"/>
          <p:cNvSpPr txBox="1"/>
          <p:nvPr/>
        </p:nvSpPr>
        <p:spPr>
          <a:xfrm>
            <a:off x="3339000" y="1420867"/>
            <a:ext cx="2529600" cy="13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500" u="sng">
                <a:solidFill>
                  <a:schemeClr val="dk2"/>
                </a:solidFill>
              </a:rPr>
              <a:t>Year 6</a:t>
            </a:r>
            <a:endParaRPr sz="4500" u="sng">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54"/>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566" name="Google Shape;566;p54"/>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567" name="Google Shape;567;p54"/>
          <p:cNvPicPr preferRelativeResize="0"/>
          <p:nvPr/>
        </p:nvPicPr>
        <p:blipFill rotWithShape="1">
          <a:blip r:embed="rId5">
            <a:alphaModFix/>
          </a:blip>
          <a:srcRect b="0" l="0" r="83783" t="24034"/>
          <a:stretch/>
        </p:blipFill>
        <p:spPr>
          <a:xfrm>
            <a:off x="973142" y="321003"/>
            <a:ext cx="1002632" cy="1002156"/>
          </a:xfrm>
          <a:prstGeom prst="rect">
            <a:avLst/>
          </a:prstGeom>
          <a:noFill/>
          <a:ln>
            <a:noFill/>
          </a:ln>
        </p:spPr>
      </p:pic>
      <p:pic>
        <p:nvPicPr>
          <p:cNvPr id="568" name="Google Shape;568;p54"/>
          <p:cNvPicPr preferRelativeResize="0"/>
          <p:nvPr/>
        </p:nvPicPr>
        <p:blipFill rotWithShape="1">
          <a:blip r:embed="rId5">
            <a:alphaModFix/>
          </a:blip>
          <a:srcRect b="21460" l="15898" r="67885" t="2575"/>
          <a:stretch/>
        </p:blipFill>
        <p:spPr>
          <a:xfrm>
            <a:off x="2245812" y="476297"/>
            <a:ext cx="1002632" cy="1002156"/>
          </a:xfrm>
          <a:prstGeom prst="rect">
            <a:avLst/>
          </a:prstGeom>
          <a:noFill/>
          <a:ln>
            <a:noFill/>
          </a:ln>
        </p:spPr>
      </p:pic>
      <p:pic>
        <p:nvPicPr>
          <p:cNvPr id="569" name="Google Shape;569;p54"/>
          <p:cNvPicPr preferRelativeResize="0"/>
          <p:nvPr/>
        </p:nvPicPr>
        <p:blipFill rotWithShape="1">
          <a:blip r:embed="rId5">
            <a:alphaModFix/>
          </a:blip>
          <a:srcRect b="23085" l="67729" r="16051" t="949"/>
          <a:stretch/>
        </p:blipFill>
        <p:spPr>
          <a:xfrm>
            <a:off x="5874087" y="504933"/>
            <a:ext cx="1002632" cy="1002156"/>
          </a:xfrm>
          <a:prstGeom prst="rect">
            <a:avLst/>
          </a:prstGeom>
          <a:noFill/>
          <a:ln>
            <a:noFill/>
          </a:ln>
        </p:spPr>
      </p:pic>
      <p:pic>
        <p:nvPicPr>
          <p:cNvPr id="570" name="Google Shape;570;p54"/>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571" name="Google Shape;571;p54"/>
          <p:cNvSpPr txBox="1"/>
          <p:nvPr/>
        </p:nvSpPr>
        <p:spPr>
          <a:xfrm>
            <a:off x="1111550" y="2341625"/>
            <a:ext cx="6687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p:txBody>
      </p:sp>
      <p:sp>
        <p:nvSpPr>
          <p:cNvPr id="572" name="Google Shape;572;p54"/>
          <p:cNvSpPr txBox="1"/>
          <p:nvPr/>
        </p:nvSpPr>
        <p:spPr>
          <a:xfrm>
            <a:off x="527550" y="2062750"/>
            <a:ext cx="1855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Trips</a:t>
            </a:r>
            <a:endParaRPr b="1" i="0" sz="4000" u="none" cap="none" strike="noStrike">
              <a:solidFill>
                <a:srgbClr val="000000"/>
              </a:solidFill>
              <a:latin typeface="Calibri"/>
              <a:ea typeface="Calibri"/>
              <a:cs typeface="Calibri"/>
              <a:sym typeface="Calibri"/>
            </a:endParaRPr>
          </a:p>
        </p:txBody>
      </p:sp>
      <p:sp>
        <p:nvSpPr>
          <p:cNvPr id="573" name="Google Shape;573;p54"/>
          <p:cNvSpPr txBox="1"/>
          <p:nvPr/>
        </p:nvSpPr>
        <p:spPr>
          <a:xfrm>
            <a:off x="1916150" y="2287625"/>
            <a:ext cx="6340500" cy="409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000">
                <a:solidFill>
                  <a:schemeClr val="dk1"/>
                </a:solidFill>
                <a:latin typeface="Calibri"/>
                <a:ea typeface="Calibri"/>
                <a:cs typeface="Calibri"/>
                <a:sym typeface="Calibri"/>
              </a:rPr>
              <a:t>Laches Wood Residential</a:t>
            </a:r>
            <a:r>
              <a:rPr b="1" lang="en-GB" sz="4000">
                <a:solidFill>
                  <a:schemeClr val="dk1"/>
                </a:solidFill>
                <a:latin typeface="Calibri"/>
                <a:ea typeface="Calibri"/>
                <a:cs typeface="Calibri"/>
                <a:sym typeface="Calibri"/>
              </a:rPr>
              <a:t> - 16th-18th June 2027</a:t>
            </a:r>
            <a:endParaRPr b="1" sz="4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GB" sz="4000">
                <a:solidFill>
                  <a:schemeClr val="dk1"/>
                </a:solidFill>
                <a:latin typeface="Calibri"/>
                <a:ea typeface="Calibri"/>
                <a:cs typeface="Calibri"/>
                <a:sym typeface="Calibri"/>
              </a:rPr>
              <a:t>London - Parliament - 2nd December</a:t>
            </a:r>
            <a:r>
              <a:rPr b="1" lang="en-GB" sz="4000">
                <a:solidFill>
                  <a:schemeClr val="dk1"/>
                </a:solidFill>
                <a:latin typeface="Calibri"/>
                <a:ea typeface="Calibri"/>
                <a:cs typeface="Calibri"/>
                <a:sym typeface="Calibri"/>
              </a:rPr>
              <a:t> 2026</a:t>
            </a:r>
            <a:endParaRPr b="1" sz="4000">
              <a:solidFill>
                <a:schemeClr val="dk1"/>
              </a:solidFill>
              <a:latin typeface="Calibri"/>
              <a:ea typeface="Calibri"/>
              <a:cs typeface="Calibri"/>
              <a:sym typeface="Calibri"/>
            </a:endParaRPr>
          </a:p>
          <a:p>
            <a:pPr indent="0" lvl="0" marL="0" rtl="0" algn="l">
              <a:spcBef>
                <a:spcPts val="0"/>
              </a:spcBef>
              <a:spcAft>
                <a:spcPts val="0"/>
              </a:spcAft>
              <a:buNone/>
            </a:pPr>
            <a:r>
              <a:t/>
            </a:r>
            <a:endParaRPr b="1" sz="4000">
              <a:latin typeface="Calibri"/>
              <a:ea typeface="Calibri"/>
              <a:cs typeface="Calibri"/>
              <a:sym typeface="Calibri"/>
            </a:endParaRPr>
          </a:p>
          <a:p>
            <a:pPr indent="0" lvl="0" marL="0" rtl="0" algn="l">
              <a:spcBef>
                <a:spcPts val="0"/>
              </a:spcBef>
              <a:spcAft>
                <a:spcPts val="0"/>
              </a:spcAft>
              <a:buNone/>
            </a:pPr>
            <a:r>
              <a:t/>
            </a:r>
            <a:endParaRPr b="1" sz="4000">
              <a:latin typeface="Calibri"/>
              <a:ea typeface="Calibri"/>
              <a:cs typeface="Calibri"/>
              <a:sym typeface="Calibri"/>
            </a:endParaRPr>
          </a:p>
          <a:p>
            <a:pPr indent="0" lvl="0" marL="0" rtl="0" algn="l">
              <a:spcBef>
                <a:spcPts val="0"/>
              </a:spcBef>
              <a:spcAft>
                <a:spcPts val="0"/>
              </a:spcAft>
              <a:buNone/>
            </a:pPr>
            <a:r>
              <a:rPr b="1" lang="en-GB">
                <a:latin typeface="Calibri"/>
                <a:ea typeface="Calibri"/>
                <a:cs typeface="Calibri"/>
                <a:sym typeface="Calibri"/>
              </a:rPr>
              <a:t>Contact - </a:t>
            </a:r>
            <a:r>
              <a:rPr lang="en-GB" sz="1100" u="sng">
                <a:solidFill>
                  <a:schemeClr val="hlink"/>
                </a:solidFill>
                <a:highlight>
                  <a:srgbClr val="FFFFFF"/>
                </a:highlight>
                <a:hlinkClick r:id="rId6"/>
              </a:rPr>
              <a:t>finance@ryders-hayes.co.uk</a:t>
            </a:r>
            <a:r>
              <a:rPr lang="en-GB" sz="1100">
                <a:solidFill>
                  <a:srgbClr val="1155CC"/>
                </a:solidFill>
                <a:highlight>
                  <a:srgbClr val="FFFFFF"/>
                </a:highlight>
              </a:rPr>
              <a:t> - </a:t>
            </a:r>
            <a:r>
              <a:rPr b="1" lang="en-GB" sz="1100">
                <a:solidFill>
                  <a:schemeClr val="dk1"/>
                </a:solidFill>
                <a:highlight>
                  <a:srgbClr val="FFFFFF"/>
                </a:highlight>
              </a:rPr>
              <a:t>Mrs Khan (Director of Finance and Operations)</a:t>
            </a:r>
            <a:endParaRPr b="1">
              <a:solidFill>
                <a:schemeClr val="dk1"/>
              </a:solidFill>
              <a:latin typeface="Calibri"/>
              <a:ea typeface="Calibri"/>
              <a:cs typeface="Calibri"/>
              <a:sym typeface="Calibri"/>
            </a:endParaRPr>
          </a:p>
        </p:txBody>
      </p:sp>
      <p:pic>
        <p:nvPicPr>
          <p:cNvPr id="574" name="Google Shape;574;p54"/>
          <p:cNvPicPr preferRelativeResize="0"/>
          <p:nvPr/>
        </p:nvPicPr>
        <p:blipFill>
          <a:blip r:embed="rId7">
            <a:alphaModFix/>
          </a:blip>
          <a:stretch>
            <a:fillRect/>
          </a:stretch>
        </p:blipFill>
        <p:spPr>
          <a:xfrm>
            <a:off x="642700" y="4645099"/>
            <a:ext cx="816252" cy="1002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28"/>
          <p:cNvPicPr preferRelativeResize="0"/>
          <p:nvPr/>
        </p:nvPicPr>
        <p:blipFill rotWithShape="1">
          <a:blip r:embed="rId3">
            <a:alphaModFix/>
          </a:blip>
          <a:srcRect b="0" l="0" r="0" t="0"/>
          <a:stretch/>
        </p:blipFill>
        <p:spPr>
          <a:xfrm>
            <a:off x="26582" y="30040"/>
            <a:ext cx="9069402" cy="6797920"/>
          </a:xfrm>
          <a:prstGeom prst="rect">
            <a:avLst/>
          </a:prstGeom>
          <a:noFill/>
          <a:ln>
            <a:noFill/>
          </a:ln>
        </p:spPr>
      </p:pic>
      <p:pic>
        <p:nvPicPr>
          <p:cNvPr id="206" name="Google Shape;206;p28"/>
          <p:cNvPicPr preferRelativeResize="0"/>
          <p:nvPr/>
        </p:nvPicPr>
        <p:blipFill rotWithShape="1">
          <a:blip r:embed="rId4">
            <a:alphaModFix/>
          </a:blip>
          <a:srcRect b="0" l="0" r="0" t="0"/>
          <a:stretch/>
        </p:blipFill>
        <p:spPr>
          <a:xfrm>
            <a:off x="1975778" y="4497964"/>
            <a:ext cx="4837847" cy="935542"/>
          </a:xfrm>
          <a:prstGeom prst="rect">
            <a:avLst/>
          </a:prstGeom>
          <a:noFill/>
          <a:ln>
            <a:noFill/>
          </a:ln>
        </p:spPr>
      </p:pic>
      <p:pic>
        <p:nvPicPr>
          <p:cNvPr id="207" name="Google Shape;207;p28"/>
          <p:cNvPicPr preferRelativeResize="0"/>
          <p:nvPr/>
        </p:nvPicPr>
        <p:blipFill rotWithShape="1">
          <a:blip r:embed="rId5">
            <a:alphaModFix/>
          </a:blip>
          <a:srcRect b="0" l="0" r="83784" t="24038"/>
          <a:stretch/>
        </p:blipFill>
        <p:spPr>
          <a:xfrm>
            <a:off x="973142" y="321003"/>
            <a:ext cx="1002632" cy="1002156"/>
          </a:xfrm>
          <a:prstGeom prst="rect">
            <a:avLst/>
          </a:prstGeom>
          <a:noFill/>
          <a:ln>
            <a:noFill/>
          </a:ln>
        </p:spPr>
      </p:pic>
      <p:pic>
        <p:nvPicPr>
          <p:cNvPr id="208" name="Google Shape;208;p28"/>
          <p:cNvPicPr preferRelativeResize="0"/>
          <p:nvPr/>
        </p:nvPicPr>
        <p:blipFill rotWithShape="1">
          <a:blip r:embed="rId5">
            <a:alphaModFix/>
          </a:blip>
          <a:srcRect b="21462" l="15898" r="67886" t="2576"/>
          <a:stretch/>
        </p:blipFill>
        <p:spPr>
          <a:xfrm>
            <a:off x="2245812" y="476297"/>
            <a:ext cx="1002632" cy="1002156"/>
          </a:xfrm>
          <a:prstGeom prst="rect">
            <a:avLst/>
          </a:prstGeom>
          <a:noFill/>
          <a:ln>
            <a:noFill/>
          </a:ln>
        </p:spPr>
      </p:pic>
      <p:pic>
        <p:nvPicPr>
          <p:cNvPr id="209" name="Google Shape;209;p28"/>
          <p:cNvPicPr preferRelativeResize="0"/>
          <p:nvPr/>
        </p:nvPicPr>
        <p:blipFill rotWithShape="1">
          <a:blip r:embed="rId5">
            <a:alphaModFix/>
          </a:blip>
          <a:srcRect b="23090" l="67731" r="16052" t="945"/>
          <a:stretch/>
        </p:blipFill>
        <p:spPr>
          <a:xfrm>
            <a:off x="5874087" y="504933"/>
            <a:ext cx="1002632" cy="1002156"/>
          </a:xfrm>
          <a:prstGeom prst="rect">
            <a:avLst/>
          </a:prstGeom>
          <a:noFill/>
          <a:ln>
            <a:noFill/>
          </a:ln>
        </p:spPr>
      </p:pic>
      <p:pic>
        <p:nvPicPr>
          <p:cNvPr id="210" name="Google Shape;210;p28"/>
          <p:cNvPicPr preferRelativeResize="0"/>
          <p:nvPr/>
        </p:nvPicPr>
        <p:blipFill rotWithShape="1">
          <a:blip r:embed="rId5">
            <a:alphaModFix/>
          </a:blip>
          <a:srcRect b="1830" l="83784" r="0" t="22208"/>
          <a:stretch/>
        </p:blipFill>
        <p:spPr>
          <a:xfrm>
            <a:off x="7211323" y="382230"/>
            <a:ext cx="1002632" cy="1002156"/>
          </a:xfrm>
          <a:prstGeom prst="rect">
            <a:avLst/>
          </a:prstGeom>
          <a:noFill/>
          <a:ln>
            <a:noFill/>
          </a:ln>
        </p:spPr>
      </p:pic>
      <p:sp>
        <p:nvSpPr>
          <p:cNvPr id="211" name="Google Shape;211;p28"/>
          <p:cNvSpPr txBox="1"/>
          <p:nvPr/>
        </p:nvSpPr>
        <p:spPr>
          <a:xfrm>
            <a:off x="640550" y="3051238"/>
            <a:ext cx="80661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100" u="none" cap="none" strike="noStrike">
                <a:solidFill>
                  <a:srgbClr val="C00000"/>
                </a:solidFill>
                <a:latin typeface="Calibri"/>
                <a:ea typeface="Calibri"/>
                <a:cs typeface="Calibri"/>
                <a:sym typeface="Calibri"/>
              </a:rPr>
              <a:t>Learning begins with the first steps onto the playground in a morning and is a seamless, stimulating, deep and challenging experience for everyone, driven through continuous provision; thirst for knowledge, and children’s curiosity throughout the day, continuing long after. </a:t>
            </a:r>
            <a:endParaRPr b="0" i="0" sz="1100" u="none" cap="none" strike="noStrike">
              <a:solidFill>
                <a:srgbClr val="000000"/>
              </a:solidFill>
              <a:latin typeface="Arial"/>
              <a:ea typeface="Arial"/>
              <a:cs typeface="Arial"/>
              <a:sym typeface="Arial"/>
            </a:endParaRPr>
          </a:p>
        </p:txBody>
      </p:sp>
      <p:pic>
        <p:nvPicPr>
          <p:cNvPr id="212" name="Google Shape;212;p28"/>
          <p:cNvPicPr preferRelativeResize="0"/>
          <p:nvPr/>
        </p:nvPicPr>
        <p:blipFill rotWithShape="1">
          <a:blip r:embed="rId6">
            <a:alphaModFix/>
          </a:blip>
          <a:srcRect b="0" l="0" r="0" t="0"/>
          <a:stretch/>
        </p:blipFill>
        <p:spPr>
          <a:xfrm>
            <a:off x="3633516" y="321002"/>
            <a:ext cx="1855500" cy="1855500"/>
          </a:xfrm>
          <a:prstGeom prst="rect">
            <a:avLst/>
          </a:prstGeom>
          <a:noFill/>
          <a:ln>
            <a:noFill/>
          </a:ln>
        </p:spPr>
      </p:pic>
      <p:sp>
        <p:nvSpPr>
          <p:cNvPr id="213" name="Google Shape;213;p28"/>
          <p:cNvSpPr txBox="1"/>
          <p:nvPr/>
        </p:nvSpPr>
        <p:spPr>
          <a:xfrm>
            <a:off x="904650" y="2281891"/>
            <a:ext cx="7334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lang="en-GB" sz="4000">
                <a:solidFill>
                  <a:schemeClr val="dk1"/>
                </a:solidFill>
                <a:latin typeface="Calibri"/>
                <a:ea typeface="Calibri"/>
                <a:cs typeface="Calibri"/>
                <a:sym typeface="Calibri"/>
              </a:rPr>
              <a:t>Learning at Ryders Hayes</a:t>
            </a:r>
            <a:endParaRPr b="0" i="0" sz="4000" u="none" cap="none" strike="noStrike">
              <a:solidFill>
                <a:schemeClr val="dk1"/>
              </a:solidFill>
              <a:latin typeface="Calibri"/>
              <a:ea typeface="Calibri"/>
              <a:cs typeface="Calibri"/>
              <a:sym typeface="Calibri"/>
            </a:endParaRPr>
          </a:p>
        </p:txBody>
      </p:sp>
      <p:pic>
        <p:nvPicPr>
          <p:cNvPr id="214" name="Google Shape;214;p28"/>
          <p:cNvPicPr preferRelativeResize="0"/>
          <p:nvPr/>
        </p:nvPicPr>
        <p:blipFill rotWithShape="1">
          <a:blip r:embed="rId7">
            <a:alphaModFix/>
          </a:blip>
          <a:srcRect b="0" l="0" r="0" t="0"/>
          <a:stretch/>
        </p:blipFill>
        <p:spPr>
          <a:xfrm>
            <a:off x="344000" y="5121850"/>
            <a:ext cx="8451924" cy="12677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55"/>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580" name="Google Shape;580;p55"/>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581" name="Google Shape;581;p55"/>
          <p:cNvPicPr preferRelativeResize="0"/>
          <p:nvPr/>
        </p:nvPicPr>
        <p:blipFill rotWithShape="1">
          <a:blip r:embed="rId5">
            <a:alphaModFix/>
          </a:blip>
          <a:srcRect b="0" l="0" r="83783" t="24034"/>
          <a:stretch/>
        </p:blipFill>
        <p:spPr>
          <a:xfrm>
            <a:off x="973142" y="321003"/>
            <a:ext cx="1002632" cy="1002156"/>
          </a:xfrm>
          <a:prstGeom prst="rect">
            <a:avLst/>
          </a:prstGeom>
          <a:noFill/>
          <a:ln>
            <a:noFill/>
          </a:ln>
        </p:spPr>
      </p:pic>
      <p:pic>
        <p:nvPicPr>
          <p:cNvPr id="582" name="Google Shape;582;p55"/>
          <p:cNvPicPr preferRelativeResize="0"/>
          <p:nvPr/>
        </p:nvPicPr>
        <p:blipFill rotWithShape="1">
          <a:blip r:embed="rId5">
            <a:alphaModFix/>
          </a:blip>
          <a:srcRect b="21460" l="15898" r="67885" t="2575"/>
          <a:stretch/>
        </p:blipFill>
        <p:spPr>
          <a:xfrm>
            <a:off x="2245812" y="476297"/>
            <a:ext cx="1002632" cy="1002156"/>
          </a:xfrm>
          <a:prstGeom prst="rect">
            <a:avLst/>
          </a:prstGeom>
          <a:noFill/>
          <a:ln>
            <a:noFill/>
          </a:ln>
        </p:spPr>
      </p:pic>
      <p:pic>
        <p:nvPicPr>
          <p:cNvPr id="583" name="Google Shape;583;p55"/>
          <p:cNvPicPr preferRelativeResize="0"/>
          <p:nvPr/>
        </p:nvPicPr>
        <p:blipFill rotWithShape="1">
          <a:blip r:embed="rId5">
            <a:alphaModFix/>
          </a:blip>
          <a:srcRect b="23085" l="67729" r="16051" t="949"/>
          <a:stretch/>
        </p:blipFill>
        <p:spPr>
          <a:xfrm>
            <a:off x="5874087" y="504933"/>
            <a:ext cx="1002632" cy="1002156"/>
          </a:xfrm>
          <a:prstGeom prst="rect">
            <a:avLst/>
          </a:prstGeom>
          <a:noFill/>
          <a:ln>
            <a:noFill/>
          </a:ln>
        </p:spPr>
      </p:pic>
      <p:pic>
        <p:nvPicPr>
          <p:cNvPr id="584" name="Google Shape;584;p55"/>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585" name="Google Shape;585;p55"/>
          <p:cNvSpPr txBox="1"/>
          <p:nvPr/>
        </p:nvSpPr>
        <p:spPr>
          <a:xfrm>
            <a:off x="554550" y="2873225"/>
            <a:ext cx="80349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800" u="none" cap="none" strike="noStrike">
                <a:solidFill>
                  <a:schemeClr val="dk1"/>
                </a:solidFill>
                <a:latin typeface="Calibri"/>
                <a:ea typeface="Calibri"/>
                <a:cs typeface="Calibri"/>
                <a:sym typeface="Calibri"/>
              </a:rPr>
              <a:t>A child is entitled to this if they are eligible to free school dinners</a:t>
            </a:r>
            <a:r>
              <a:rPr lang="en-GB" sz="1800">
                <a:solidFill>
                  <a:schemeClr val="dk1"/>
                </a:solidFill>
                <a:latin typeface="Calibri"/>
                <a:ea typeface="Calibri"/>
                <a:cs typeface="Calibri"/>
                <a:sym typeface="Calibri"/>
              </a:rPr>
              <a:t>, children of a parent in the</a:t>
            </a:r>
            <a:r>
              <a:rPr b="0" i="0" lang="en-GB" sz="1800" u="none" cap="none" strike="noStrike">
                <a:solidFill>
                  <a:schemeClr val="dk1"/>
                </a:solidFill>
                <a:latin typeface="Calibri"/>
                <a:ea typeface="Calibri"/>
                <a:cs typeface="Calibri"/>
                <a:sym typeface="Calibri"/>
              </a:rPr>
              <a:t> </a:t>
            </a:r>
            <a:r>
              <a:rPr lang="en-GB" sz="1800">
                <a:solidFill>
                  <a:schemeClr val="dk1"/>
                </a:solidFill>
                <a:latin typeface="Calibri"/>
                <a:ea typeface="Calibri"/>
                <a:cs typeface="Calibri"/>
                <a:sym typeface="Calibri"/>
              </a:rPr>
              <a:t>f</a:t>
            </a:r>
            <a:r>
              <a:rPr b="0" i="0" lang="en-GB" sz="1800" u="none" cap="none" strike="noStrike">
                <a:solidFill>
                  <a:schemeClr val="dk1"/>
                </a:solidFill>
                <a:latin typeface="Calibri"/>
                <a:ea typeface="Calibri"/>
                <a:cs typeface="Calibri"/>
                <a:sym typeface="Calibri"/>
              </a:rPr>
              <a:t>orces and ‘children who are looked after’ (CLA)</a:t>
            </a:r>
            <a:r>
              <a:rPr lang="en-GB"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GB" sz="1800" u="none" cap="none" strike="noStrike">
                <a:solidFill>
                  <a:schemeClr val="dk1"/>
                </a:solidFill>
                <a:latin typeface="Calibri"/>
                <a:ea typeface="Calibri"/>
                <a:cs typeface="Calibri"/>
                <a:sym typeface="Calibri"/>
              </a:rPr>
              <a:t>If you think you may be entitled to this, please ask the office for advice on applying.</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GB" sz="1800" u="none" cap="none" strike="noStrike">
                <a:solidFill>
                  <a:schemeClr val="dk1"/>
                </a:solidFill>
                <a:latin typeface="Calibri"/>
                <a:ea typeface="Calibri"/>
                <a:cs typeface="Calibri"/>
                <a:sym typeface="Calibri"/>
              </a:rPr>
              <a:t>Your child will get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Calibri"/>
              <a:buChar char="➔"/>
            </a:pPr>
            <a:r>
              <a:rPr b="0" i="0" lang="en-GB" sz="1800" u="none" cap="none" strike="noStrike">
                <a:solidFill>
                  <a:schemeClr val="dk1"/>
                </a:solidFill>
                <a:latin typeface="Calibri"/>
                <a:ea typeface="Calibri"/>
                <a:cs typeface="Calibri"/>
                <a:sym typeface="Calibri"/>
              </a:rPr>
              <a:t>One free trip a year (or contribution to a residential)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Calibri"/>
              <a:buChar char="➔"/>
            </a:pPr>
            <a:r>
              <a:rPr b="0" i="0" lang="en-GB" sz="1800" u="none" cap="none" strike="noStrike">
                <a:solidFill>
                  <a:schemeClr val="dk1"/>
                </a:solidFill>
                <a:latin typeface="Calibri"/>
                <a:ea typeface="Calibri"/>
                <a:cs typeface="Calibri"/>
                <a:sym typeface="Calibri"/>
              </a:rPr>
              <a:t>One after school club or musical tuition free</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GB" sz="1800" u="none" cap="none" strike="noStrike">
                <a:solidFill>
                  <a:schemeClr val="dk1"/>
                </a:solidFill>
                <a:latin typeface="Calibri"/>
                <a:ea typeface="Calibri"/>
                <a:cs typeface="Calibri"/>
                <a:sym typeface="Calibri"/>
              </a:rPr>
              <a:t>Other extra support according to their needs within school </a:t>
            </a:r>
            <a:endParaRPr b="0" i="0" sz="1800" u="none" cap="none" strike="noStrike">
              <a:solidFill>
                <a:srgbClr val="000000"/>
              </a:solidFill>
              <a:latin typeface="Arial"/>
              <a:ea typeface="Arial"/>
              <a:cs typeface="Arial"/>
              <a:sym typeface="Arial"/>
            </a:endParaRPr>
          </a:p>
        </p:txBody>
      </p:sp>
      <p:pic>
        <p:nvPicPr>
          <p:cNvPr descr="Image result for pupil premium" id="586" name="Google Shape;586;p55">
            <a:hlinkClick r:id="rId6"/>
          </p:cNvPr>
          <p:cNvPicPr preferRelativeResize="0"/>
          <p:nvPr/>
        </p:nvPicPr>
        <p:blipFill rotWithShape="1">
          <a:blip r:embed="rId7">
            <a:alphaModFix/>
          </a:blip>
          <a:srcRect b="0" l="0" r="0" t="0"/>
          <a:stretch/>
        </p:blipFill>
        <p:spPr>
          <a:xfrm>
            <a:off x="6325474" y="4132899"/>
            <a:ext cx="2127976" cy="1262626"/>
          </a:xfrm>
          <a:prstGeom prst="rect">
            <a:avLst/>
          </a:prstGeom>
          <a:noFill/>
          <a:ln>
            <a:noFill/>
          </a:ln>
        </p:spPr>
      </p:pic>
      <p:sp>
        <p:nvSpPr>
          <p:cNvPr id="587" name="Google Shape;587;p55"/>
          <p:cNvSpPr txBox="1"/>
          <p:nvPr/>
        </p:nvSpPr>
        <p:spPr>
          <a:xfrm>
            <a:off x="375150" y="1910350"/>
            <a:ext cx="37581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Pupil Premium</a:t>
            </a:r>
            <a:endParaRPr b="1" i="0" sz="4000" u="none" cap="none" strike="noStrik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p56"/>
          <p:cNvPicPr preferRelativeResize="0"/>
          <p:nvPr/>
        </p:nvPicPr>
        <p:blipFill rotWithShape="1">
          <a:blip r:embed="rId3">
            <a:alphaModFix/>
          </a:blip>
          <a:srcRect b="0" l="0" r="0" t="0"/>
          <a:stretch/>
        </p:blipFill>
        <p:spPr>
          <a:xfrm>
            <a:off x="37307" y="30040"/>
            <a:ext cx="9069402" cy="6797920"/>
          </a:xfrm>
          <a:prstGeom prst="rect">
            <a:avLst/>
          </a:prstGeom>
          <a:noFill/>
          <a:ln>
            <a:noFill/>
          </a:ln>
        </p:spPr>
      </p:pic>
      <p:pic>
        <p:nvPicPr>
          <p:cNvPr id="593" name="Google Shape;593;p56"/>
          <p:cNvPicPr preferRelativeResize="0"/>
          <p:nvPr/>
        </p:nvPicPr>
        <p:blipFill rotWithShape="1">
          <a:blip r:embed="rId4">
            <a:alphaModFix/>
          </a:blip>
          <a:srcRect b="0" l="0" r="0" t="0"/>
          <a:stretch/>
        </p:blipFill>
        <p:spPr>
          <a:xfrm>
            <a:off x="3642228" y="486127"/>
            <a:ext cx="1855500" cy="1855500"/>
          </a:xfrm>
          <a:prstGeom prst="rect">
            <a:avLst/>
          </a:prstGeom>
          <a:noFill/>
          <a:ln>
            <a:noFill/>
          </a:ln>
        </p:spPr>
      </p:pic>
      <p:pic>
        <p:nvPicPr>
          <p:cNvPr id="594" name="Google Shape;594;p56"/>
          <p:cNvPicPr preferRelativeResize="0"/>
          <p:nvPr/>
        </p:nvPicPr>
        <p:blipFill rotWithShape="1">
          <a:blip r:embed="rId5">
            <a:alphaModFix/>
          </a:blip>
          <a:srcRect b="0" l="0" r="83784" t="24035"/>
          <a:stretch/>
        </p:blipFill>
        <p:spPr>
          <a:xfrm>
            <a:off x="973142" y="321003"/>
            <a:ext cx="1002632" cy="1002156"/>
          </a:xfrm>
          <a:prstGeom prst="rect">
            <a:avLst/>
          </a:prstGeom>
          <a:noFill/>
          <a:ln>
            <a:noFill/>
          </a:ln>
        </p:spPr>
      </p:pic>
      <p:pic>
        <p:nvPicPr>
          <p:cNvPr id="595" name="Google Shape;595;p56"/>
          <p:cNvPicPr preferRelativeResize="0"/>
          <p:nvPr/>
        </p:nvPicPr>
        <p:blipFill rotWithShape="1">
          <a:blip r:embed="rId5">
            <a:alphaModFix/>
          </a:blip>
          <a:srcRect b="21460" l="15898" r="67886" t="2575"/>
          <a:stretch/>
        </p:blipFill>
        <p:spPr>
          <a:xfrm>
            <a:off x="2245812" y="476297"/>
            <a:ext cx="1002632" cy="1002156"/>
          </a:xfrm>
          <a:prstGeom prst="rect">
            <a:avLst/>
          </a:prstGeom>
          <a:noFill/>
          <a:ln>
            <a:noFill/>
          </a:ln>
        </p:spPr>
      </p:pic>
      <p:pic>
        <p:nvPicPr>
          <p:cNvPr id="596" name="Google Shape;596;p56"/>
          <p:cNvPicPr preferRelativeResize="0"/>
          <p:nvPr/>
        </p:nvPicPr>
        <p:blipFill rotWithShape="1">
          <a:blip r:embed="rId5">
            <a:alphaModFix/>
          </a:blip>
          <a:srcRect b="23086" l="67730" r="16053" t="950"/>
          <a:stretch/>
        </p:blipFill>
        <p:spPr>
          <a:xfrm>
            <a:off x="5874087" y="504933"/>
            <a:ext cx="1002632" cy="1002156"/>
          </a:xfrm>
          <a:prstGeom prst="rect">
            <a:avLst/>
          </a:prstGeom>
          <a:noFill/>
          <a:ln>
            <a:noFill/>
          </a:ln>
        </p:spPr>
      </p:pic>
      <p:pic>
        <p:nvPicPr>
          <p:cNvPr id="597" name="Google Shape;597;p56"/>
          <p:cNvPicPr preferRelativeResize="0"/>
          <p:nvPr/>
        </p:nvPicPr>
        <p:blipFill rotWithShape="1">
          <a:blip r:embed="rId5">
            <a:alphaModFix/>
          </a:blip>
          <a:srcRect b="1823" l="83784" r="0" t="22212"/>
          <a:stretch/>
        </p:blipFill>
        <p:spPr>
          <a:xfrm>
            <a:off x="7211323" y="382230"/>
            <a:ext cx="1002632" cy="1002156"/>
          </a:xfrm>
          <a:prstGeom prst="rect">
            <a:avLst/>
          </a:prstGeom>
          <a:noFill/>
          <a:ln>
            <a:noFill/>
          </a:ln>
        </p:spPr>
      </p:pic>
      <p:sp>
        <p:nvSpPr>
          <p:cNvPr id="598" name="Google Shape;598;p56"/>
          <p:cNvSpPr txBox="1"/>
          <p:nvPr/>
        </p:nvSpPr>
        <p:spPr>
          <a:xfrm>
            <a:off x="1111550" y="2341625"/>
            <a:ext cx="6687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cap="none" strike="noStrike">
              <a:solidFill>
                <a:schemeClr val="dk1"/>
              </a:solidFill>
              <a:latin typeface="Calibri"/>
              <a:ea typeface="Calibri"/>
              <a:cs typeface="Calibri"/>
              <a:sym typeface="Calibri"/>
            </a:endParaRPr>
          </a:p>
        </p:txBody>
      </p:sp>
      <p:sp>
        <p:nvSpPr>
          <p:cNvPr id="599" name="Google Shape;599;p56"/>
          <p:cNvSpPr txBox="1"/>
          <p:nvPr/>
        </p:nvSpPr>
        <p:spPr>
          <a:xfrm>
            <a:off x="2245800" y="2148600"/>
            <a:ext cx="47295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4000">
                <a:solidFill>
                  <a:schemeClr val="dk1"/>
                </a:solidFill>
                <a:latin typeface="Calibri"/>
                <a:ea typeface="Calibri"/>
                <a:cs typeface="Calibri"/>
                <a:sym typeface="Calibri"/>
              </a:rPr>
              <a:t>SATs</a:t>
            </a:r>
            <a:endParaRPr/>
          </a:p>
        </p:txBody>
      </p:sp>
      <p:sp>
        <p:nvSpPr>
          <p:cNvPr id="600" name="Google Shape;600;p56"/>
          <p:cNvSpPr txBox="1"/>
          <p:nvPr/>
        </p:nvSpPr>
        <p:spPr>
          <a:xfrm>
            <a:off x="251100" y="2831275"/>
            <a:ext cx="8718900" cy="3532500"/>
          </a:xfrm>
          <a:prstGeom prst="rect">
            <a:avLst/>
          </a:prstGeom>
          <a:noFill/>
          <a:ln>
            <a:noFill/>
          </a:ln>
        </p:spPr>
        <p:txBody>
          <a:bodyPr anchorCtr="0" anchor="t" bIns="91425" lIns="91425" spcFirstLastPara="1" rIns="91425" wrap="square" tIns="91425">
            <a:spAutoFit/>
          </a:bodyPr>
          <a:lstStyle/>
          <a:p>
            <a:pPr indent="-385445" lvl="0" marL="457200" rtl="0" algn="l">
              <a:spcBef>
                <a:spcPts val="0"/>
              </a:spcBef>
              <a:spcAft>
                <a:spcPts val="0"/>
              </a:spcAft>
              <a:buClr>
                <a:srgbClr val="990000"/>
              </a:buClr>
              <a:buSzPts val="2470"/>
              <a:buFont typeface="Noto Sans Symbols"/>
              <a:buChar char="•"/>
            </a:pPr>
            <a:r>
              <a:rPr lang="en-GB" sz="2600">
                <a:solidFill>
                  <a:schemeClr val="dk1"/>
                </a:solidFill>
                <a:latin typeface="Constantia"/>
                <a:ea typeface="Constantia"/>
                <a:cs typeface="Constantia"/>
                <a:sym typeface="Constantia"/>
              </a:rPr>
              <a:t>W</a:t>
            </a:r>
            <a:r>
              <a:rPr lang="en-GB" sz="2600">
                <a:solidFill>
                  <a:schemeClr val="dk1"/>
                </a:solidFill>
                <a:latin typeface="Constantia"/>
                <a:ea typeface="Constantia"/>
                <a:cs typeface="Constantia"/>
                <a:sym typeface="Constantia"/>
              </a:rPr>
              <a:t>hen : </a:t>
            </a:r>
            <a:r>
              <a:rPr b="1" lang="en-GB" sz="2600">
                <a:solidFill>
                  <a:srgbClr val="040C28"/>
                </a:solidFill>
                <a:latin typeface="Constantia"/>
                <a:ea typeface="Constantia"/>
                <a:cs typeface="Constantia"/>
                <a:sym typeface="Constantia"/>
              </a:rPr>
              <a:t>Monday 10th May - Thursday 13th May 2027</a:t>
            </a:r>
            <a:endParaRPr sz="2600">
              <a:solidFill>
                <a:srgbClr val="0B0C0C"/>
              </a:solidFill>
              <a:latin typeface="Constantia"/>
              <a:ea typeface="Constantia"/>
              <a:cs typeface="Constantia"/>
              <a:sym typeface="Constantia"/>
            </a:endParaRPr>
          </a:p>
          <a:p>
            <a:pPr indent="0" lvl="0" marL="457200" rtl="0" algn="l">
              <a:spcBef>
                <a:spcPts val="0"/>
              </a:spcBef>
              <a:spcAft>
                <a:spcPts val="0"/>
              </a:spcAft>
              <a:buNone/>
            </a:pPr>
            <a:r>
              <a:t/>
            </a:r>
            <a:endParaRPr sz="2250">
              <a:solidFill>
                <a:srgbClr val="0B0C0C"/>
              </a:solidFill>
              <a:highlight>
                <a:schemeClr val="lt1"/>
              </a:highlight>
            </a:endParaRPr>
          </a:p>
          <a:p>
            <a:pPr indent="-385445" lvl="0" marL="457200" rtl="0" algn="l">
              <a:spcBef>
                <a:spcPts val="520"/>
              </a:spcBef>
              <a:spcAft>
                <a:spcPts val="0"/>
              </a:spcAft>
              <a:buClr>
                <a:srgbClr val="990000"/>
              </a:buClr>
              <a:buSzPts val="2470"/>
              <a:buFont typeface="Noto Sans Symbols"/>
              <a:buChar char="•"/>
            </a:pPr>
            <a:r>
              <a:rPr lang="en-GB" sz="2600">
                <a:solidFill>
                  <a:schemeClr val="dk1"/>
                </a:solidFill>
                <a:latin typeface="Constantia"/>
                <a:ea typeface="Constantia"/>
                <a:cs typeface="Constantia"/>
                <a:sym typeface="Constantia"/>
              </a:rPr>
              <a:t>What : Reading test , Maths Arithmetic test, 2 Reasoning Maths papers and a Spelling, Punctuation and Grammar paper</a:t>
            </a:r>
            <a:endParaRPr sz="2600">
              <a:solidFill>
                <a:schemeClr val="lt1"/>
              </a:solidFill>
              <a:latin typeface="Constantia"/>
              <a:ea typeface="Constantia"/>
              <a:cs typeface="Constantia"/>
              <a:sym typeface="Constantia"/>
            </a:endParaRPr>
          </a:p>
          <a:p>
            <a:pPr indent="-117475" lvl="0" marL="274320" rtl="0" algn="l">
              <a:spcBef>
                <a:spcPts val="520"/>
              </a:spcBef>
              <a:spcAft>
                <a:spcPts val="0"/>
              </a:spcAft>
              <a:buNone/>
            </a:pPr>
            <a:r>
              <a:t/>
            </a:r>
            <a:endParaRPr sz="2600">
              <a:solidFill>
                <a:schemeClr val="dk1"/>
              </a:solidFill>
              <a:latin typeface="Constantia"/>
              <a:ea typeface="Constantia"/>
              <a:cs typeface="Constantia"/>
              <a:sym typeface="Constantia"/>
            </a:endParaRPr>
          </a:p>
          <a:p>
            <a:pPr indent="-385445" lvl="0" marL="457200" rtl="0" algn="l">
              <a:spcBef>
                <a:spcPts val="520"/>
              </a:spcBef>
              <a:spcAft>
                <a:spcPts val="0"/>
              </a:spcAft>
              <a:buClr>
                <a:srgbClr val="990000"/>
              </a:buClr>
              <a:buSzPts val="2470"/>
              <a:buFont typeface="Noto Sans Symbols"/>
              <a:buChar char="•"/>
            </a:pPr>
            <a:r>
              <a:rPr lang="en-GB" sz="2600">
                <a:solidFill>
                  <a:schemeClr val="dk1"/>
                </a:solidFill>
                <a:latin typeface="Constantia"/>
                <a:ea typeface="Constantia"/>
                <a:cs typeface="Constantia"/>
                <a:sym typeface="Constantia"/>
              </a:rPr>
              <a:t>How : However best meets the children’s needs – small groups if necessary</a:t>
            </a:r>
            <a:endParaRPr sz="2600">
              <a:solidFill>
                <a:schemeClr val="dk1"/>
              </a:solidFill>
              <a:latin typeface="Constantia"/>
              <a:ea typeface="Constantia"/>
              <a:cs typeface="Constantia"/>
              <a:sym typeface="Constant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57"/>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606" name="Google Shape;606;p57"/>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607" name="Google Shape;607;p57"/>
          <p:cNvPicPr preferRelativeResize="0"/>
          <p:nvPr/>
        </p:nvPicPr>
        <p:blipFill rotWithShape="1">
          <a:blip r:embed="rId5">
            <a:alphaModFix/>
          </a:blip>
          <a:srcRect b="0" l="0" r="83783" t="24035"/>
          <a:stretch/>
        </p:blipFill>
        <p:spPr>
          <a:xfrm>
            <a:off x="973142" y="321003"/>
            <a:ext cx="1002632" cy="1002156"/>
          </a:xfrm>
          <a:prstGeom prst="rect">
            <a:avLst/>
          </a:prstGeom>
          <a:noFill/>
          <a:ln>
            <a:noFill/>
          </a:ln>
        </p:spPr>
      </p:pic>
      <p:pic>
        <p:nvPicPr>
          <p:cNvPr id="608" name="Google Shape;608;p57"/>
          <p:cNvPicPr preferRelativeResize="0"/>
          <p:nvPr/>
        </p:nvPicPr>
        <p:blipFill rotWithShape="1">
          <a:blip r:embed="rId5">
            <a:alphaModFix/>
          </a:blip>
          <a:srcRect b="21460" l="15897" r="67886" t="2575"/>
          <a:stretch/>
        </p:blipFill>
        <p:spPr>
          <a:xfrm>
            <a:off x="2245812" y="476297"/>
            <a:ext cx="1002632" cy="1002156"/>
          </a:xfrm>
          <a:prstGeom prst="rect">
            <a:avLst/>
          </a:prstGeom>
          <a:noFill/>
          <a:ln>
            <a:noFill/>
          </a:ln>
        </p:spPr>
      </p:pic>
      <p:pic>
        <p:nvPicPr>
          <p:cNvPr id="609" name="Google Shape;609;p57"/>
          <p:cNvPicPr preferRelativeResize="0"/>
          <p:nvPr/>
        </p:nvPicPr>
        <p:blipFill rotWithShape="1">
          <a:blip r:embed="rId5">
            <a:alphaModFix/>
          </a:blip>
          <a:srcRect b="23086" l="67729" r="16051" t="950"/>
          <a:stretch/>
        </p:blipFill>
        <p:spPr>
          <a:xfrm>
            <a:off x="5874087" y="504933"/>
            <a:ext cx="1002632" cy="1002156"/>
          </a:xfrm>
          <a:prstGeom prst="rect">
            <a:avLst/>
          </a:prstGeom>
          <a:noFill/>
          <a:ln>
            <a:noFill/>
          </a:ln>
        </p:spPr>
      </p:pic>
      <p:pic>
        <p:nvPicPr>
          <p:cNvPr id="610" name="Google Shape;610;p57"/>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611" name="Google Shape;611;p57"/>
          <p:cNvSpPr txBox="1"/>
          <p:nvPr/>
        </p:nvSpPr>
        <p:spPr>
          <a:xfrm>
            <a:off x="445125" y="2710750"/>
            <a:ext cx="8263200" cy="3509400"/>
          </a:xfrm>
          <a:prstGeom prst="rect">
            <a:avLst/>
          </a:prstGeom>
          <a:noFill/>
          <a:ln>
            <a:noFill/>
          </a:ln>
        </p:spPr>
        <p:txBody>
          <a:bodyPr anchorCtr="0" anchor="t" bIns="91425" lIns="91425" spcFirstLastPara="1" rIns="91425" wrap="square" tIns="91425">
            <a:spAutoFit/>
          </a:bodyPr>
          <a:lstStyle/>
          <a:p>
            <a:pPr indent="-400050" lvl="0" marL="457200" marR="0" rtl="0" algn="l">
              <a:lnSpc>
                <a:spcPct val="100000"/>
              </a:lnSpc>
              <a:spcBef>
                <a:spcPts val="0"/>
              </a:spcBef>
              <a:spcAft>
                <a:spcPts val="0"/>
              </a:spcAft>
              <a:buClr>
                <a:schemeClr val="dk1"/>
              </a:buClr>
              <a:buSzPts val="2700"/>
              <a:buFont typeface="Calibri"/>
              <a:buChar char="●"/>
            </a:pPr>
            <a:r>
              <a:rPr i="0" lang="en-GB" sz="2700" u="none" cap="none" strike="noStrike">
                <a:solidFill>
                  <a:schemeClr val="dk1"/>
                </a:solidFill>
                <a:latin typeface="Calibri"/>
                <a:ea typeface="Calibri"/>
                <a:cs typeface="Calibri"/>
                <a:sym typeface="Calibri"/>
              </a:rPr>
              <a:t>Parents</a:t>
            </a:r>
            <a:r>
              <a:rPr lang="en-GB" sz="2700">
                <a:solidFill>
                  <a:schemeClr val="dk1"/>
                </a:solidFill>
                <a:latin typeface="Calibri"/>
                <a:ea typeface="Calibri"/>
                <a:cs typeface="Calibri"/>
                <a:sym typeface="Calibri"/>
              </a:rPr>
              <a:t>’</a:t>
            </a:r>
            <a:r>
              <a:rPr i="0" lang="en-GB" sz="2700" u="none" cap="none" strike="noStrike">
                <a:solidFill>
                  <a:schemeClr val="dk1"/>
                </a:solidFill>
                <a:latin typeface="Calibri"/>
                <a:ea typeface="Calibri"/>
                <a:cs typeface="Calibri"/>
                <a:sym typeface="Calibri"/>
              </a:rPr>
              <a:t> Evenings will be face to face with some online appointments </a:t>
            </a:r>
            <a:r>
              <a:rPr lang="en-GB" sz="2700">
                <a:solidFill>
                  <a:schemeClr val="dk1"/>
                </a:solidFill>
                <a:latin typeface="Calibri"/>
                <a:ea typeface="Calibri"/>
                <a:cs typeface="Calibri"/>
                <a:sym typeface="Calibri"/>
              </a:rPr>
              <a:t>available </a:t>
            </a:r>
            <a:r>
              <a:rPr i="0" lang="en-GB" sz="2700" u="none" cap="none" strike="noStrike">
                <a:solidFill>
                  <a:schemeClr val="dk1"/>
                </a:solidFill>
                <a:latin typeface="Calibri"/>
                <a:ea typeface="Calibri"/>
                <a:cs typeface="Calibri"/>
                <a:sym typeface="Calibri"/>
              </a:rPr>
              <a:t>this coming year. </a:t>
            </a:r>
            <a:endParaRPr i="0" sz="2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700">
              <a:solidFill>
                <a:schemeClr val="dk1"/>
              </a:solidFill>
              <a:latin typeface="Calibri"/>
              <a:ea typeface="Calibri"/>
              <a:cs typeface="Calibri"/>
              <a:sym typeface="Calibri"/>
            </a:endParaRPr>
          </a:p>
          <a:p>
            <a:pPr indent="-400050" lvl="0" marL="457200" marR="0" rtl="0" algn="l">
              <a:lnSpc>
                <a:spcPct val="100000"/>
              </a:lnSpc>
              <a:spcBef>
                <a:spcPts val="0"/>
              </a:spcBef>
              <a:spcAft>
                <a:spcPts val="0"/>
              </a:spcAft>
              <a:buClr>
                <a:schemeClr val="dk1"/>
              </a:buClr>
              <a:buSzPts val="2700"/>
              <a:buFont typeface="Calibri"/>
              <a:buChar char="●"/>
            </a:pPr>
            <a:r>
              <a:rPr i="0" lang="en-GB" sz="2700" u="none" cap="none" strike="noStrike">
                <a:solidFill>
                  <a:schemeClr val="dk1"/>
                </a:solidFill>
                <a:latin typeface="Calibri"/>
                <a:ea typeface="Calibri"/>
                <a:cs typeface="Calibri"/>
                <a:sym typeface="Calibri"/>
              </a:rPr>
              <a:t>October 202</a:t>
            </a:r>
            <a:r>
              <a:rPr lang="en-GB" sz="2700">
                <a:solidFill>
                  <a:schemeClr val="dk1"/>
                </a:solidFill>
                <a:latin typeface="Calibri"/>
                <a:ea typeface="Calibri"/>
                <a:cs typeface="Calibri"/>
                <a:sym typeface="Calibri"/>
              </a:rPr>
              <a:t>6,</a:t>
            </a:r>
            <a:r>
              <a:rPr i="0" lang="en-GB" sz="2700" u="none" cap="none" strike="noStrike">
                <a:solidFill>
                  <a:schemeClr val="dk1"/>
                </a:solidFill>
                <a:latin typeface="Calibri"/>
                <a:ea typeface="Calibri"/>
                <a:cs typeface="Calibri"/>
                <a:sym typeface="Calibri"/>
              </a:rPr>
              <a:t> February 202</a:t>
            </a:r>
            <a:r>
              <a:rPr lang="en-GB" sz="2700">
                <a:solidFill>
                  <a:schemeClr val="dk1"/>
                </a:solidFill>
                <a:latin typeface="Calibri"/>
                <a:ea typeface="Calibri"/>
                <a:cs typeface="Calibri"/>
                <a:sym typeface="Calibri"/>
              </a:rPr>
              <a:t>7</a:t>
            </a:r>
            <a:r>
              <a:rPr i="0" lang="en-GB" sz="2700" u="none" cap="none" strike="noStrike">
                <a:solidFill>
                  <a:schemeClr val="dk1"/>
                </a:solidFill>
                <a:latin typeface="Calibri"/>
                <a:ea typeface="Calibri"/>
                <a:cs typeface="Calibri"/>
                <a:sym typeface="Calibri"/>
              </a:rPr>
              <a:t> dates</a:t>
            </a:r>
            <a:r>
              <a:rPr lang="en-GB" sz="2700">
                <a:solidFill>
                  <a:schemeClr val="dk1"/>
                </a:solidFill>
                <a:latin typeface="Calibri"/>
                <a:ea typeface="Calibri"/>
                <a:cs typeface="Calibri"/>
                <a:sym typeface="Calibri"/>
              </a:rPr>
              <a:t> and summer transition meetings.</a:t>
            </a:r>
            <a:endParaRPr i="0" sz="2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100"/>
              <a:buFont typeface="Arial"/>
              <a:buNone/>
            </a:pPr>
            <a:r>
              <a:t/>
            </a:r>
            <a:endParaRPr i="0" sz="2700" u="none" cap="none" strike="noStrike">
              <a:solidFill>
                <a:schemeClr val="dk1"/>
              </a:solidFill>
              <a:latin typeface="Calibri"/>
              <a:ea typeface="Calibri"/>
              <a:cs typeface="Calibri"/>
              <a:sym typeface="Calibri"/>
            </a:endParaRPr>
          </a:p>
          <a:p>
            <a:pPr indent="-400050" lvl="0" marL="457200" marR="0" rtl="0" algn="l">
              <a:lnSpc>
                <a:spcPct val="100000"/>
              </a:lnSpc>
              <a:spcBef>
                <a:spcPts val="0"/>
              </a:spcBef>
              <a:spcAft>
                <a:spcPts val="0"/>
              </a:spcAft>
              <a:buClr>
                <a:schemeClr val="dk1"/>
              </a:buClr>
              <a:buSzPts val="2700"/>
              <a:buFont typeface="Calibri"/>
              <a:buChar char="●"/>
            </a:pPr>
            <a:r>
              <a:rPr i="0" lang="en-GB" sz="2700" u="none" cap="none" strike="noStrike">
                <a:solidFill>
                  <a:schemeClr val="dk1"/>
                </a:solidFill>
                <a:latin typeface="Calibri"/>
                <a:ea typeface="Calibri"/>
                <a:cs typeface="Calibri"/>
                <a:sym typeface="Calibri"/>
              </a:rPr>
              <a:t>We will be inviting parents in to school to work with children during a learning </a:t>
            </a:r>
            <a:r>
              <a:rPr lang="en-GB" sz="2700">
                <a:solidFill>
                  <a:schemeClr val="dk1"/>
                </a:solidFill>
                <a:latin typeface="Calibri"/>
                <a:ea typeface="Calibri"/>
                <a:cs typeface="Calibri"/>
                <a:sym typeface="Calibri"/>
              </a:rPr>
              <a:t>s</a:t>
            </a:r>
            <a:r>
              <a:rPr i="0" lang="en-GB" sz="2700" u="none" cap="none" strike="noStrike">
                <a:solidFill>
                  <a:schemeClr val="dk1"/>
                </a:solidFill>
                <a:latin typeface="Calibri"/>
                <a:ea typeface="Calibri"/>
                <a:cs typeface="Calibri"/>
                <a:sym typeface="Calibri"/>
              </a:rPr>
              <a:t>howcase afternoon.</a:t>
            </a:r>
            <a:endParaRPr i="0" sz="1500" u="none" cap="none" strike="noStrike">
              <a:solidFill>
                <a:srgbClr val="000000"/>
              </a:solidFill>
              <a:latin typeface="Calibri"/>
              <a:ea typeface="Calibri"/>
              <a:cs typeface="Calibri"/>
              <a:sym typeface="Calibri"/>
            </a:endParaRPr>
          </a:p>
        </p:txBody>
      </p:sp>
      <p:sp>
        <p:nvSpPr>
          <p:cNvPr id="612" name="Google Shape;612;p57"/>
          <p:cNvSpPr txBox="1"/>
          <p:nvPr/>
        </p:nvSpPr>
        <p:spPr>
          <a:xfrm>
            <a:off x="375150" y="1910350"/>
            <a:ext cx="4676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Parent Meetings</a:t>
            </a:r>
            <a:endParaRPr b="1" i="0" sz="40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58"/>
          <p:cNvPicPr preferRelativeResize="0"/>
          <p:nvPr/>
        </p:nvPicPr>
        <p:blipFill>
          <a:blip r:embed="rId3">
            <a:alphaModFix/>
          </a:blip>
          <a:stretch>
            <a:fillRect/>
          </a:stretch>
        </p:blipFill>
        <p:spPr>
          <a:xfrm>
            <a:off x="5980925" y="1974575"/>
            <a:ext cx="2636275" cy="4231725"/>
          </a:xfrm>
          <a:prstGeom prst="rect">
            <a:avLst/>
          </a:prstGeom>
          <a:noFill/>
          <a:ln>
            <a:noFill/>
          </a:ln>
        </p:spPr>
      </p:pic>
      <p:pic>
        <p:nvPicPr>
          <p:cNvPr id="618" name="Google Shape;618;p58"/>
          <p:cNvPicPr preferRelativeResize="0"/>
          <p:nvPr/>
        </p:nvPicPr>
        <p:blipFill rotWithShape="1">
          <a:blip r:embed="rId4">
            <a:alphaModFix/>
          </a:blip>
          <a:srcRect b="0" l="0" r="0" t="0"/>
          <a:stretch/>
        </p:blipFill>
        <p:spPr>
          <a:xfrm>
            <a:off x="42032" y="47640"/>
            <a:ext cx="9069402" cy="6797920"/>
          </a:xfrm>
          <a:prstGeom prst="rect">
            <a:avLst/>
          </a:prstGeom>
          <a:noFill/>
          <a:ln>
            <a:noFill/>
          </a:ln>
        </p:spPr>
      </p:pic>
      <p:pic>
        <p:nvPicPr>
          <p:cNvPr id="619" name="Google Shape;619;p58"/>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pic>
        <p:nvPicPr>
          <p:cNvPr id="620" name="Google Shape;620;p58"/>
          <p:cNvPicPr preferRelativeResize="0"/>
          <p:nvPr/>
        </p:nvPicPr>
        <p:blipFill rotWithShape="1">
          <a:blip r:embed="rId6">
            <a:alphaModFix/>
          </a:blip>
          <a:srcRect b="0" l="0" r="83783" t="24035"/>
          <a:stretch/>
        </p:blipFill>
        <p:spPr>
          <a:xfrm>
            <a:off x="973142" y="321003"/>
            <a:ext cx="1002632" cy="1002156"/>
          </a:xfrm>
          <a:prstGeom prst="rect">
            <a:avLst/>
          </a:prstGeom>
          <a:noFill/>
          <a:ln>
            <a:noFill/>
          </a:ln>
        </p:spPr>
      </p:pic>
      <p:pic>
        <p:nvPicPr>
          <p:cNvPr id="621" name="Google Shape;621;p58"/>
          <p:cNvPicPr preferRelativeResize="0"/>
          <p:nvPr/>
        </p:nvPicPr>
        <p:blipFill rotWithShape="1">
          <a:blip r:embed="rId6">
            <a:alphaModFix/>
          </a:blip>
          <a:srcRect b="21460" l="15897" r="67886" t="2575"/>
          <a:stretch/>
        </p:blipFill>
        <p:spPr>
          <a:xfrm>
            <a:off x="2245812" y="476297"/>
            <a:ext cx="1002632" cy="1002156"/>
          </a:xfrm>
          <a:prstGeom prst="rect">
            <a:avLst/>
          </a:prstGeom>
          <a:noFill/>
          <a:ln>
            <a:noFill/>
          </a:ln>
        </p:spPr>
      </p:pic>
      <p:pic>
        <p:nvPicPr>
          <p:cNvPr id="622" name="Google Shape;622;p58"/>
          <p:cNvPicPr preferRelativeResize="0"/>
          <p:nvPr/>
        </p:nvPicPr>
        <p:blipFill rotWithShape="1">
          <a:blip r:embed="rId6">
            <a:alphaModFix/>
          </a:blip>
          <a:srcRect b="23086" l="67729" r="16051" t="950"/>
          <a:stretch/>
        </p:blipFill>
        <p:spPr>
          <a:xfrm>
            <a:off x="5874087" y="504933"/>
            <a:ext cx="1002632" cy="1002156"/>
          </a:xfrm>
          <a:prstGeom prst="rect">
            <a:avLst/>
          </a:prstGeom>
          <a:noFill/>
          <a:ln>
            <a:noFill/>
          </a:ln>
        </p:spPr>
      </p:pic>
      <p:pic>
        <p:nvPicPr>
          <p:cNvPr id="623" name="Google Shape;623;p58"/>
          <p:cNvPicPr preferRelativeResize="0"/>
          <p:nvPr/>
        </p:nvPicPr>
        <p:blipFill rotWithShape="1">
          <a:blip r:embed="rId6">
            <a:alphaModFix/>
          </a:blip>
          <a:srcRect b="1823" l="83783" r="0" t="22212"/>
          <a:stretch/>
        </p:blipFill>
        <p:spPr>
          <a:xfrm>
            <a:off x="7211323" y="382230"/>
            <a:ext cx="1002632" cy="1002156"/>
          </a:xfrm>
          <a:prstGeom prst="rect">
            <a:avLst/>
          </a:prstGeom>
          <a:noFill/>
          <a:ln>
            <a:noFill/>
          </a:ln>
        </p:spPr>
      </p:pic>
      <p:sp>
        <p:nvSpPr>
          <p:cNvPr id="624" name="Google Shape;624;p58"/>
          <p:cNvSpPr txBox="1"/>
          <p:nvPr/>
        </p:nvSpPr>
        <p:spPr>
          <a:xfrm>
            <a:off x="248450" y="2766175"/>
            <a:ext cx="851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5" name="Google Shape;625;p58"/>
          <p:cNvSpPr txBox="1"/>
          <p:nvPr/>
        </p:nvSpPr>
        <p:spPr>
          <a:xfrm>
            <a:off x="540900" y="2611775"/>
            <a:ext cx="806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200"/>
              <a:buFont typeface="Arial"/>
              <a:buNone/>
            </a:pPr>
            <a:r>
              <a:t/>
            </a:r>
            <a:endParaRPr sz="2400">
              <a:solidFill>
                <a:schemeClr val="dk1"/>
              </a:solidFill>
              <a:latin typeface="Calibri"/>
              <a:ea typeface="Calibri"/>
              <a:cs typeface="Calibri"/>
              <a:sym typeface="Calibri"/>
            </a:endParaRPr>
          </a:p>
        </p:txBody>
      </p:sp>
      <p:sp>
        <p:nvSpPr>
          <p:cNvPr id="626" name="Google Shape;626;p58"/>
          <p:cNvSpPr txBox="1"/>
          <p:nvPr/>
        </p:nvSpPr>
        <p:spPr>
          <a:xfrm>
            <a:off x="375150" y="1910350"/>
            <a:ext cx="7179000" cy="211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Arbor Parent App</a:t>
            </a:r>
            <a:endParaRPr b="1" sz="4000">
              <a:latin typeface="Calibri"/>
              <a:ea typeface="Calibri"/>
              <a:cs typeface="Calibri"/>
              <a:sym typeface="Calibri"/>
            </a:endParaRPr>
          </a:p>
          <a:p>
            <a:pPr indent="0" lvl="0" marL="0" marR="0" rtl="0" algn="l">
              <a:lnSpc>
                <a:spcPct val="100000"/>
              </a:lnSpc>
              <a:spcBef>
                <a:spcPts val="100"/>
              </a:spcBef>
              <a:spcAft>
                <a:spcPts val="0"/>
              </a:spcAft>
              <a:buClr>
                <a:srgbClr val="000000"/>
              </a:buClr>
              <a:buSzPts val="4900"/>
              <a:buFont typeface="Arial"/>
              <a:buNone/>
            </a:pPr>
            <a:r>
              <a:rPr lang="en-GB" sz="1200">
                <a:latin typeface="Calibri"/>
                <a:ea typeface="Calibri"/>
                <a:cs typeface="Calibri"/>
                <a:sym typeface="Calibri"/>
              </a:rPr>
              <a:t>We are paperless at Ryders Hayes School. All of our communication from school is through the online Arbor App and email. Please ensure you have an account set up for Arbor to access:</a:t>
            </a:r>
            <a:endParaRPr sz="1200">
              <a:latin typeface="Calibri"/>
              <a:ea typeface="Calibri"/>
              <a:cs typeface="Calibri"/>
              <a:sym typeface="Calibri"/>
            </a:endParaRPr>
          </a:p>
          <a:p>
            <a:pPr indent="-304800" lvl="0" marL="457200" marR="0" rtl="0" algn="l">
              <a:lnSpc>
                <a:spcPct val="100000"/>
              </a:lnSpc>
              <a:spcBef>
                <a:spcPts val="100"/>
              </a:spcBef>
              <a:spcAft>
                <a:spcPts val="0"/>
              </a:spcAft>
              <a:buSzPts val="1200"/>
              <a:buFont typeface="Calibri"/>
              <a:buChar char="-"/>
            </a:pPr>
            <a:r>
              <a:rPr lang="en-GB" sz="1200">
                <a:latin typeface="Calibri"/>
                <a:ea typeface="Calibri"/>
                <a:cs typeface="Calibri"/>
                <a:sym typeface="Calibri"/>
              </a:rPr>
              <a:t>Information and contact details for your child</a:t>
            </a:r>
            <a:endParaRPr sz="1200">
              <a:latin typeface="Calibri"/>
              <a:ea typeface="Calibri"/>
              <a:cs typeface="Calibri"/>
              <a:sym typeface="Calibri"/>
            </a:endParaRPr>
          </a:p>
          <a:p>
            <a:pPr indent="-304800" lvl="0" marL="457200" marR="0" rtl="0" algn="l">
              <a:lnSpc>
                <a:spcPct val="100000"/>
              </a:lnSpc>
              <a:spcBef>
                <a:spcPts val="0"/>
              </a:spcBef>
              <a:spcAft>
                <a:spcPts val="0"/>
              </a:spcAft>
              <a:buSzPts val="1200"/>
              <a:buFont typeface="Calibri"/>
              <a:buChar char="-"/>
            </a:pPr>
            <a:r>
              <a:rPr lang="en-GB" sz="1200">
                <a:latin typeface="Calibri"/>
                <a:ea typeface="Calibri"/>
                <a:cs typeface="Calibri"/>
                <a:sym typeface="Calibri"/>
              </a:rPr>
              <a:t>Breakfast club and AfterSchool Club bookings (Early and Knight Ryders)</a:t>
            </a:r>
            <a:endParaRPr sz="1200">
              <a:latin typeface="Calibri"/>
              <a:ea typeface="Calibri"/>
              <a:cs typeface="Calibri"/>
              <a:sym typeface="Calibri"/>
            </a:endParaRPr>
          </a:p>
          <a:p>
            <a:pPr indent="-304800" lvl="0" marL="457200" marR="0" rtl="0" algn="l">
              <a:lnSpc>
                <a:spcPct val="100000"/>
              </a:lnSpc>
              <a:spcBef>
                <a:spcPts val="0"/>
              </a:spcBef>
              <a:spcAft>
                <a:spcPts val="0"/>
              </a:spcAft>
              <a:buSzPts val="1200"/>
              <a:buFont typeface="Calibri"/>
              <a:buChar char="-"/>
            </a:pPr>
            <a:r>
              <a:rPr lang="en-GB" sz="1200">
                <a:latin typeface="Calibri"/>
                <a:ea typeface="Calibri"/>
                <a:cs typeface="Calibri"/>
                <a:sym typeface="Calibri"/>
              </a:rPr>
              <a:t>Manage Trip permissions and payments</a:t>
            </a:r>
            <a:endParaRPr sz="1200">
              <a:latin typeface="Calibri"/>
              <a:ea typeface="Calibri"/>
              <a:cs typeface="Calibri"/>
              <a:sym typeface="Calibri"/>
            </a:endParaRPr>
          </a:p>
          <a:p>
            <a:pPr indent="-304800" lvl="0" marL="457200" marR="0" rtl="0" algn="l">
              <a:lnSpc>
                <a:spcPct val="100000"/>
              </a:lnSpc>
              <a:spcBef>
                <a:spcPts val="0"/>
              </a:spcBef>
              <a:spcAft>
                <a:spcPts val="0"/>
              </a:spcAft>
              <a:buSzPts val="1200"/>
              <a:buFont typeface="Calibri"/>
              <a:buChar char="-"/>
            </a:pPr>
            <a:r>
              <a:rPr lang="en-GB" sz="1200">
                <a:latin typeface="Calibri"/>
                <a:ea typeface="Calibri"/>
                <a:cs typeface="Calibri"/>
                <a:sym typeface="Calibri"/>
              </a:rPr>
              <a:t>View pupil reports</a:t>
            </a:r>
            <a:endParaRPr sz="1200">
              <a:latin typeface="Calibri"/>
              <a:ea typeface="Calibri"/>
              <a:cs typeface="Calibri"/>
              <a:sym typeface="Calibri"/>
            </a:endParaRPr>
          </a:p>
          <a:p>
            <a:pPr indent="-304800" lvl="0" marL="457200" marR="0" rtl="0" algn="l">
              <a:lnSpc>
                <a:spcPct val="100000"/>
              </a:lnSpc>
              <a:spcBef>
                <a:spcPts val="0"/>
              </a:spcBef>
              <a:spcAft>
                <a:spcPts val="0"/>
              </a:spcAft>
              <a:buSzPts val="1200"/>
              <a:buFont typeface="Calibri"/>
              <a:buChar char="-"/>
            </a:pPr>
            <a:r>
              <a:rPr lang="en-GB" sz="1200">
                <a:latin typeface="Calibri"/>
                <a:ea typeface="Calibri"/>
                <a:cs typeface="Calibri"/>
                <a:sym typeface="Calibri"/>
              </a:rPr>
              <a:t>Book parents evenings meetings</a:t>
            </a:r>
            <a:endParaRPr sz="1200">
              <a:latin typeface="Calibri"/>
              <a:ea typeface="Calibri"/>
              <a:cs typeface="Calibri"/>
              <a:sym typeface="Calibri"/>
            </a:endParaRPr>
          </a:p>
        </p:txBody>
      </p:sp>
      <p:pic>
        <p:nvPicPr>
          <p:cNvPr id="627" name="Google Shape;627;p58"/>
          <p:cNvPicPr preferRelativeResize="0"/>
          <p:nvPr/>
        </p:nvPicPr>
        <p:blipFill rotWithShape="1">
          <a:blip r:embed="rId7">
            <a:alphaModFix/>
          </a:blip>
          <a:srcRect b="0" l="0" r="53693" t="0"/>
          <a:stretch/>
        </p:blipFill>
        <p:spPr>
          <a:xfrm>
            <a:off x="1975773" y="4299200"/>
            <a:ext cx="2231951" cy="16074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59"/>
          <p:cNvPicPr preferRelativeResize="0"/>
          <p:nvPr/>
        </p:nvPicPr>
        <p:blipFill rotWithShape="1">
          <a:blip r:embed="rId3">
            <a:alphaModFix/>
          </a:blip>
          <a:srcRect b="0" l="0" r="0" t="0"/>
          <a:stretch/>
        </p:blipFill>
        <p:spPr>
          <a:xfrm>
            <a:off x="26582" y="135690"/>
            <a:ext cx="9069402" cy="6797920"/>
          </a:xfrm>
          <a:prstGeom prst="rect">
            <a:avLst/>
          </a:prstGeom>
          <a:noFill/>
          <a:ln>
            <a:noFill/>
          </a:ln>
        </p:spPr>
      </p:pic>
      <p:pic>
        <p:nvPicPr>
          <p:cNvPr id="633" name="Google Shape;633;p59"/>
          <p:cNvPicPr preferRelativeResize="0"/>
          <p:nvPr/>
        </p:nvPicPr>
        <p:blipFill rotWithShape="1">
          <a:blip r:embed="rId4">
            <a:alphaModFix/>
          </a:blip>
          <a:srcRect b="0" l="0" r="0" t="0"/>
          <a:stretch/>
        </p:blipFill>
        <p:spPr>
          <a:xfrm>
            <a:off x="467246" y="5623401"/>
            <a:ext cx="985200" cy="985200"/>
          </a:xfrm>
          <a:prstGeom prst="rect">
            <a:avLst/>
          </a:prstGeom>
          <a:noFill/>
          <a:ln>
            <a:noFill/>
          </a:ln>
        </p:spPr>
      </p:pic>
      <p:sp>
        <p:nvSpPr>
          <p:cNvPr id="634" name="Google Shape;634;p59"/>
          <p:cNvSpPr txBox="1"/>
          <p:nvPr/>
        </p:nvSpPr>
        <p:spPr>
          <a:xfrm>
            <a:off x="341150" y="2526250"/>
            <a:ext cx="6411900" cy="378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751"/>
              <a:buFont typeface="Arial"/>
              <a:buNone/>
            </a:pPr>
            <a:r>
              <a:t/>
            </a:r>
            <a:endParaRPr i="0" u="none" cap="none" strike="noStrike">
              <a:solidFill>
                <a:srgbClr val="000000"/>
              </a:solidFill>
              <a:latin typeface="Calibri"/>
              <a:ea typeface="Calibri"/>
              <a:cs typeface="Calibri"/>
              <a:sym typeface="Calibri"/>
            </a:endParaRPr>
          </a:p>
        </p:txBody>
      </p:sp>
      <p:sp>
        <p:nvSpPr>
          <p:cNvPr id="635" name="Google Shape;635;p59"/>
          <p:cNvSpPr txBox="1"/>
          <p:nvPr/>
        </p:nvSpPr>
        <p:spPr>
          <a:xfrm>
            <a:off x="26575" y="93150"/>
            <a:ext cx="5080500" cy="160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t/>
            </a:r>
            <a:endParaRPr b="1" sz="40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Lunchtime</a:t>
            </a:r>
            <a:endParaRPr b="1" sz="40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900"/>
              <a:buFont typeface="Arial"/>
              <a:buNone/>
            </a:pPr>
            <a:r>
              <a:t/>
            </a:r>
            <a:endParaRPr b="1" sz="1200">
              <a:latin typeface="Calibri"/>
              <a:ea typeface="Calibri"/>
              <a:cs typeface="Calibri"/>
              <a:sym typeface="Calibri"/>
            </a:endParaRPr>
          </a:p>
        </p:txBody>
      </p:sp>
      <p:sp>
        <p:nvSpPr>
          <p:cNvPr id="636" name="Google Shape;636;p59"/>
          <p:cNvSpPr txBox="1"/>
          <p:nvPr/>
        </p:nvSpPr>
        <p:spPr>
          <a:xfrm>
            <a:off x="467250" y="2272350"/>
            <a:ext cx="8263800" cy="58386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00"/>
              </a:spcBef>
              <a:spcAft>
                <a:spcPts val="0"/>
              </a:spcAft>
              <a:buNone/>
            </a:pPr>
            <a:r>
              <a:rPr lang="en-GB">
                <a:solidFill>
                  <a:schemeClr val="dk1"/>
                </a:solidFill>
                <a:latin typeface="Calibri"/>
                <a:ea typeface="Calibri"/>
                <a:cs typeface="Calibri"/>
                <a:sym typeface="Calibri"/>
              </a:rPr>
              <a:t>Our school Hall and Art Centre convert into Ryders Diner at Lunchtime. </a:t>
            </a:r>
            <a:endParaRPr>
              <a:solidFill>
                <a:schemeClr val="dk1"/>
              </a:solidFill>
              <a:latin typeface="Calibri"/>
              <a:ea typeface="Calibri"/>
              <a:cs typeface="Calibri"/>
              <a:sym typeface="Calibri"/>
            </a:endParaRPr>
          </a:p>
          <a:p>
            <a:pPr indent="0" lvl="0" marL="0" rtl="0" algn="just">
              <a:lnSpc>
                <a:spcPct val="100000"/>
              </a:lnSpc>
              <a:spcBef>
                <a:spcPts val="100"/>
              </a:spcBef>
              <a:spcAft>
                <a:spcPts val="0"/>
              </a:spcAft>
              <a:buNone/>
            </a:pPr>
            <a:r>
              <a:t/>
            </a:r>
            <a:endParaRPr>
              <a:solidFill>
                <a:schemeClr val="dk1"/>
              </a:solidFill>
              <a:latin typeface="Calibri"/>
              <a:ea typeface="Calibri"/>
              <a:cs typeface="Calibri"/>
              <a:sym typeface="Calibri"/>
            </a:endParaRPr>
          </a:p>
          <a:p>
            <a:pPr indent="0" lvl="0" marL="0" rtl="0" algn="just">
              <a:lnSpc>
                <a:spcPct val="100000"/>
              </a:lnSpc>
              <a:spcBef>
                <a:spcPts val="100"/>
              </a:spcBef>
              <a:spcAft>
                <a:spcPts val="0"/>
              </a:spcAft>
              <a:buNone/>
            </a:pPr>
            <a:r>
              <a:rPr lang="en-GB">
                <a:solidFill>
                  <a:schemeClr val="dk1"/>
                </a:solidFill>
                <a:latin typeface="Calibri"/>
                <a:ea typeface="Calibri"/>
                <a:cs typeface="Calibri"/>
                <a:sym typeface="Calibri"/>
              </a:rPr>
              <a:t>Year group eat in the hall in varying sitting to enjoy their lunch either brought from home or purchased from school. Children have time to eat their lunch and then also time to play and socialise at lunchtime.</a:t>
            </a:r>
            <a:endParaRPr>
              <a:solidFill>
                <a:schemeClr val="dk1"/>
              </a:solidFill>
              <a:latin typeface="Calibri"/>
              <a:ea typeface="Calibri"/>
              <a:cs typeface="Calibri"/>
              <a:sym typeface="Calibri"/>
            </a:endParaRPr>
          </a:p>
          <a:p>
            <a:pPr indent="0" lvl="0" marL="0" rtl="0" algn="just">
              <a:lnSpc>
                <a:spcPct val="100000"/>
              </a:lnSpc>
              <a:spcBef>
                <a:spcPts val="100"/>
              </a:spcBef>
              <a:spcAft>
                <a:spcPts val="0"/>
              </a:spcAft>
              <a:buNone/>
            </a:pPr>
            <a:r>
              <a:t/>
            </a:r>
            <a:endParaRPr>
              <a:solidFill>
                <a:schemeClr val="dk1"/>
              </a:solidFill>
              <a:latin typeface="Calibri"/>
              <a:ea typeface="Calibri"/>
              <a:cs typeface="Calibri"/>
              <a:sym typeface="Calibri"/>
            </a:endParaRPr>
          </a:p>
          <a:p>
            <a:pPr indent="0" lvl="0" marL="0" rtl="0" algn="just">
              <a:lnSpc>
                <a:spcPct val="100000"/>
              </a:lnSpc>
              <a:spcBef>
                <a:spcPts val="100"/>
              </a:spcBef>
              <a:spcAft>
                <a:spcPts val="0"/>
              </a:spcAft>
              <a:buNone/>
            </a:pPr>
            <a:r>
              <a:rPr b="1" lang="en-GB">
                <a:solidFill>
                  <a:schemeClr val="dk1"/>
                </a:solidFill>
                <a:latin typeface="Calibri"/>
                <a:ea typeface="Calibri"/>
                <a:cs typeface="Calibri"/>
                <a:sym typeface="Calibri"/>
              </a:rPr>
              <a:t>Lunches from home :</a:t>
            </a:r>
            <a:endParaRPr b="1">
              <a:solidFill>
                <a:schemeClr val="dk1"/>
              </a:solidFill>
              <a:latin typeface="Calibri"/>
              <a:ea typeface="Calibri"/>
              <a:cs typeface="Calibri"/>
              <a:sym typeface="Calibri"/>
            </a:endParaRPr>
          </a:p>
          <a:p>
            <a:pPr indent="0" lvl="0" marL="0" rtl="0" algn="just">
              <a:lnSpc>
                <a:spcPct val="100000"/>
              </a:lnSpc>
              <a:spcBef>
                <a:spcPts val="100"/>
              </a:spcBef>
              <a:spcAft>
                <a:spcPts val="0"/>
              </a:spcAft>
              <a:buNone/>
            </a:pPr>
            <a:r>
              <a:rPr lang="en-GB">
                <a:solidFill>
                  <a:schemeClr val="dk1"/>
                </a:solidFill>
                <a:latin typeface="Calibri"/>
                <a:ea typeface="Calibri"/>
                <a:cs typeface="Calibri"/>
                <a:sym typeface="Calibri"/>
              </a:rPr>
              <a:t>For lunchtime some families and children may choose to bring food from home at enjoy a lunchtime. We encourage a varied and balanced diet for your children and ask for any items sent into school to not contain nuts. Inline in this due to possible allergens we do not permit any chocolate spread in school and items containing food items hazelnut spread.</a:t>
            </a:r>
            <a:endParaRPr>
              <a:solidFill>
                <a:schemeClr val="dk1"/>
              </a:solidFill>
              <a:latin typeface="Calibri"/>
              <a:ea typeface="Calibri"/>
              <a:cs typeface="Calibri"/>
              <a:sym typeface="Calibri"/>
            </a:endParaRPr>
          </a:p>
          <a:p>
            <a:pPr indent="0" lvl="0" marL="0" rtl="0" algn="just">
              <a:lnSpc>
                <a:spcPct val="100000"/>
              </a:lnSpc>
              <a:spcBef>
                <a:spcPts val="100"/>
              </a:spcBef>
              <a:spcAft>
                <a:spcPts val="0"/>
              </a:spcAft>
              <a:buNone/>
            </a:pPr>
            <a:r>
              <a:t/>
            </a:r>
            <a:endParaRPr>
              <a:solidFill>
                <a:schemeClr val="dk1"/>
              </a:solidFill>
              <a:latin typeface="Calibri"/>
              <a:ea typeface="Calibri"/>
              <a:cs typeface="Calibri"/>
              <a:sym typeface="Calibri"/>
            </a:endParaRPr>
          </a:p>
          <a:p>
            <a:pPr indent="0" lvl="0" marL="0" rtl="0" algn="just">
              <a:lnSpc>
                <a:spcPct val="100000"/>
              </a:lnSpc>
              <a:spcBef>
                <a:spcPts val="100"/>
              </a:spcBef>
              <a:spcAft>
                <a:spcPts val="0"/>
              </a:spcAft>
              <a:buNone/>
            </a:pPr>
            <a:r>
              <a:rPr lang="en-GB">
                <a:solidFill>
                  <a:schemeClr val="dk1"/>
                </a:solidFill>
                <a:latin typeface="Calibri"/>
                <a:ea typeface="Calibri"/>
                <a:cs typeface="Calibri"/>
                <a:sym typeface="Calibri"/>
              </a:rPr>
              <a:t>We ask children not to share their food and bring their rubbish and uneaten food home so you can see what has been eaten through the day.</a:t>
            </a:r>
            <a:endParaRPr>
              <a:solidFill>
                <a:schemeClr val="dk1"/>
              </a:solidFill>
              <a:latin typeface="Calibri"/>
              <a:ea typeface="Calibri"/>
              <a:cs typeface="Calibri"/>
              <a:sym typeface="Calibri"/>
            </a:endParaRPr>
          </a:p>
          <a:p>
            <a:pPr indent="0" lvl="0" marL="0" rtl="0" algn="just">
              <a:lnSpc>
                <a:spcPct val="100000"/>
              </a:lnSpc>
              <a:spcBef>
                <a:spcPts val="100"/>
              </a:spcBef>
              <a:spcAft>
                <a:spcPts val="0"/>
              </a:spcAft>
              <a:buNone/>
            </a:pPr>
            <a:r>
              <a:t/>
            </a:r>
            <a:endParaRPr>
              <a:solidFill>
                <a:schemeClr val="dk1"/>
              </a:solidFill>
              <a:latin typeface="Calibri"/>
              <a:ea typeface="Calibri"/>
              <a:cs typeface="Calibri"/>
              <a:sym typeface="Calibri"/>
            </a:endParaRPr>
          </a:p>
          <a:p>
            <a:pPr indent="0" lvl="0" marL="0" rtl="0" algn="just">
              <a:lnSpc>
                <a:spcPct val="100000"/>
              </a:lnSpc>
              <a:spcBef>
                <a:spcPts val="100"/>
              </a:spcBef>
              <a:spcAft>
                <a:spcPts val="100"/>
              </a:spcAft>
              <a:buNone/>
            </a:pPr>
            <a:r>
              <a:t/>
            </a:r>
            <a:endParaRPr>
              <a:solidFill>
                <a:schemeClr val="dk1"/>
              </a:solidFill>
              <a:latin typeface="Calibri"/>
              <a:ea typeface="Calibri"/>
              <a:cs typeface="Calibri"/>
              <a:sym typeface="Calibri"/>
            </a:endParaRPr>
          </a:p>
        </p:txBody>
      </p:sp>
      <p:pic>
        <p:nvPicPr>
          <p:cNvPr id="637" name="Google Shape;637;p59"/>
          <p:cNvPicPr preferRelativeResize="0"/>
          <p:nvPr/>
        </p:nvPicPr>
        <p:blipFill>
          <a:blip r:embed="rId5">
            <a:alphaModFix/>
          </a:blip>
          <a:stretch>
            <a:fillRect/>
          </a:stretch>
        </p:blipFill>
        <p:spPr>
          <a:xfrm>
            <a:off x="4292576" y="592276"/>
            <a:ext cx="4233900" cy="136675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60"/>
          <p:cNvPicPr preferRelativeResize="0"/>
          <p:nvPr/>
        </p:nvPicPr>
        <p:blipFill rotWithShape="1">
          <a:blip r:embed="rId3">
            <a:alphaModFix/>
          </a:blip>
          <a:srcRect b="0" l="0" r="0" t="0"/>
          <a:stretch/>
        </p:blipFill>
        <p:spPr>
          <a:xfrm>
            <a:off x="26582" y="135690"/>
            <a:ext cx="9069402" cy="6797920"/>
          </a:xfrm>
          <a:prstGeom prst="rect">
            <a:avLst/>
          </a:prstGeom>
          <a:noFill/>
          <a:ln>
            <a:noFill/>
          </a:ln>
        </p:spPr>
      </p:pic>
      <p:pic>
        <p:nvPicPr>
          <p:cNvPr id="643" name="Google Shape;643;p60"/>
          <p:cNvPicPr preferRelativeResize="0"/>
          <p:nvPr/>
        </p:nvPicPr>
        <p:blipFill rotWithShape="1">
          <a:blip r:embed="rId4">
            <a:alphaModFix/>
          </a:blip>
          <a:srcRect b="0" l="0" r="0" t="0"/>
          <a:stretch/>
        </p:blipFill>
        <p:spPr>
          <a:xfrm>
            <a:off x="467246" y="5623401"/>
            <a:ext cx="985200" cy="985200"/>
          </a:xfrm>
          <a:prstGeom prst="rect">
            <a:avLst/>
          </a:prstGeom>
          <a:noFill/>
          <a:ln>
            <a:noFill/>
          </a:ln>
        </p:spPr>
      </p:pic>
      <p:sp>
        <p:nvSpPr>
          <p:cNvPr id="644" name="Google Shape;644;p60"/>
          <p:cNvSpPr txBox="1"/>
          <p:nvPr/>
        </p:nvSpPr>
        <p:spPr>
          <a:xfrm>
            <a:off x="341150" y="2526250"/>
            <a:ext cx="6411900" cy="378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751"/>
              <a:buFont typeface="Arial"/>
              <a:buNone/>
            </a:pPr>
            <a:r>
              <a:t/>
            </a:r>
            <a:endParaRPr i="0" u="none" cap="none" strike="noStrike">
              <a:solidFill>
                <a:srgbClr val="000000"/>
              </a:solidFill>
              <a:latin typeface="Calibri"/>
              <a:ea typeface="Calibri"/>
              <a:cs typeface="Calibri"/>
              <a:sym typeface="Calibri"/>
            </a:endParaRPr>
          </a:p>
        </p:txBody>
      </p:sp>
      <p:sp>
        <p:nvSpPr>
          <p:cNvPr id="645" name="Google Shape;645;p60"/>
          <p:cNvSpPr txBox="1"/>
          <p:nvPr/>
        </p:nvSpPr>
        <p:spPr>
          <a:xfrm>
            <a:off x="343975" y="1915150"/>
            <a:ext cx="2122500" cy="1600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Hot Lunches</a:t>
            </a:r>
            <a:endParaRPr b="1" sz="40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900"/>
              <a:buFont typeface="Arial"/>
              <a:buNone/>
            </a:pPr>
            <a:r>
              <a:t/>
            </a:r>
            <a:endParaRPr b="1" sz="1200">
              <a:latin typeface="Calibri"/>
              <a:ea typeface="Calibri"/>
              <a:cs typeface="Calibri"/>
              <a:sym typeface="Calibri"/>
            </a:endParaRPr>
          </a:p>
        </p:txBody>
      </p:sp>
      <p:sp>
        <p:nvSpPr>
          <p:cNvPr id="646" name="Google Shape;646;p60"/>
          <p:cNvSpPr txBox="1"/>
          <p:nvPr/>
        </p:nvSpPr>
        <p:spPr>
          <a:xfrm>
            <a:off x="2344000" y="603900"/>
            <a:ext cx="6325800" cy="558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00"/>
              </a:spcBef>
              <a:spcAft>
                <a:spcPts val="0"/>
              </a:spcAft>
              <a:buNone/>
            </a:pPr>
            <a:r>
              <a:rPr lang="en-GB" sz="1100">
                <a:solidFill>
                  <a:srgbClr val="3F3F3F"/>
                </a:solidFill>
              </a:rPr>
              <a:t>Innovate Catering part of Impact Food Group (IFG) are delighted to be able to provide the meal service to Ryders Hayes Primary School. We have a fresh, personalised and personable approach with delicious and nutritious meals in schools. The food children eat at school plays an important role in their wellbeing, and eating a well-balanced diet will not only maintain and improve their health, but will also set them on the right track for later life. We understand this and that’s why we are passionate about serving fresh, high quality and locally sourced food.</a:t>
            </a:r>
            <a:endParaRPr sz="1100">
              <a:solidFill>
                <a:srgbClr val="3F3F3F"/>
              </a:solidFill>
            </a:endParaRPr>
          </a:p>
          <a:p>
            <a:pPr indent="0" lvl="0" marL="0" rtl="0" algn="just">
              <a:lnSpc>
                <a:spcPct val="100000"/>
              </a:lnSpc>
              <a:spcBef>
                <a:spcPts val="100"/>
              </a:spcBef>
              <a:spcAft>
                <a:spcPts val="0"/>
              </a:spcAft>
              <a:buNone/>
            </a:pPr>
            <a:r>
              <a:t/>
            </a:r>
            <a:endParaRPr sz="1100">
              <a:solidFill>
                <a:srgbClr val="3F3F3F"/>
              </a:solidFill>
            </a:endParaRPr>
          </a:p>
          <a:p>
            <a:pPr indent="0" lvl="0" marL="0" rtl="0" algn="l">
              <a:lnSpc>
                <a:spcPct val="100000"/>
              </a:lnSpc>
              <a:spcBef>
                <a:spcPts val="100"/>
              </a:spcBef>
              <a:spcAft>
                <a:spcPts val="0"/>
              </a:spcAft>
              <a:buNone/>
            </a:pPr>
            <a:r>
              <a:rPr b="1" lang="en-GB" sz="1100">
                <a:solidFill>
                  <a:srgbClr val="3F3F3F"/>
                </a:solidFill>
              </a:rPr>
              <a:t>Special Diets and Food Allergens</a:t>
            </a:r>
            <a:br>
              <a:rPr b="1" lang="en-GB" sz="1100">
                <a:solidFill>
                  <a:srgbClr val="3F3F3F"/>
                </a:solidFill>
              </a:rPr>
            </a:br>
            <a:r>
              <a:rPr lang="en-GB" sz="1100">
                <a:solidFill>
                  <a:srgbClr val="3F3F3F"/>
                </a:solidFill>
              </a:rPr>
              <a:t>Please do not think that your child cannot enjoy our great food if they require a special diet. We can provide meal choices for those pupils who have an intolerance, allergy, or require an alternative choice due to religious beliefs.</a:t>
            </a:r>
            <a:br>
              <a:rPr lang="en-GB" sz="1100">
                <a:solidFill>
                  <a:srgbClr val="3F3F3F"/>
                </a:solidFill>
              </a:rPr>
            </a:br>
            <a:r>
              <a:rPr lang="en-GB" sz="1100">
                <a:solidFill>
                  <a:srgbClr val="3F3F3F"/>
                </a:solidFill>
              </a:rPr>
              <a:t>​</a:t>
            </a:r>
            <a:br>
              <a:rPr lang="en-GB" sz="1100">
                <a:solidFill>
                  <a:srgbClr val="3F3F3F"/>
                </a:solidFill>
              </a:rPr>
            </a:br>
            <a:r>
              <a:rPr b="1" lang="en-GB" sz="1100">
                <a:solidFill>
                  <a:srgbClr val="3F3F3F"/>
                </a:solidFill>
              </a:rPr>
              <a:t>Free School Meals </a:t>
            </a:r>
            <a:br>
              <a:rPr b="1" lang="en-GB" sz="1100">
                <a:solidFill>
                  <a:srgbClr val="3F3F3F"/>
                </a:solidFill>
              </a:rPr>
            </a:br>
            <a:r>
              <a:rPr lang="en-GB" sz="1100">
                <a:solidFill>
                  <a:srgbClr val="3F3F3F"/>
                </a:solidFill>
              </a:rPr>
              <a:t>All children who are in Reception, Year 1 and Year 2 are entitled to receive FREE SCHOOL MEALS! This is a fantastic way to support families. Not only will you be saving money, but you will also be giving your child a nutritionally balanced meal to fuel their bodies for the rest of their learning day.</a:t>
            </a:r>
            <a:br>
              <a:rPr lang="en-GB" sz="1100">
                <a:solidFill>
                  <a:srgbClr val="3F3F3F"/>
                </a:solidFill>
              </a:rPr>
            </a:br>
            <a:r>
              <a:rPr lang="en-GB" sz="1100">
                <a:solidFill>
                  <a:srgbClr val="3F3F3F"/>
                </a:solidFill>
              </a:rPr>
              <a:t>​</a:t>
            </a:r>
            <a:br>
              <a:rPr lang="en-GB" sz="1100">
                <a:solidFill>
                  <a:srgbClr val="3F3F3F"/>
                </a:solidFill>
              </a:rPr>
            </a:br>
            <a:r>
              <a:rPr lang="en-GB" sz="1100">
                <a:solidFill>
                  <a:srgbClr val="3F3F3F"/>
                </a:solidFill>
              </a:rPr>
              <a:t>We are passionate about food and using fresh and sustainable ingredients. We create healthy, fantastic-tasting, homemade meals that children are keen to eat. The menus are selected to comply with the Government’s legislation for healthy eating and provide the right balance of nutrition to give children what they need. Every day we offer a fresh salad bar, a carbohydrate option and a choice of fresh seasonal vegetables to ensure children are getting the right balance of food.</a:t>
            </a:r>
            <a:br>
              <a:rPr lang="en-GB" sz="1100">
                <a:solidFill>
                  <a:srgbClr val="3F3F3F"/>
                </a:solidFill>
              </a:rPr>
            </a:br>
            <a:endParaRPr sz="1100">
              <a:solidFill>
                <a:srgbClr val="3F3F3F"/>
              </a:solidFill>
            </a:endParaRPr>
          </a:p>
          <a:p>
            <a:pPr indent="0" lvl="0" marL="0" rtl="0" algn="l">
              <a:lnSpc>
                <a:spcPct val="100000"/>
              </a:lnSpc>
              <a:spcBef>
                <a:spcPts val="100"/>
              </a:spcBef>
              <a:spcAft>
                <a:spcPts val="0"/>
              </a:spcAft>
              <a:buClr>
                <a:schemeClr val="dk1"/>
              </a:buClr>
              <a:buSzPts val="1100"/>
              <a:buFont typeface="Arial"/>
              <a:buNone/>
            </a:pPr>
            <a:r>
              <a:rPr lang="en-GB" sz="1100">
                <a:solidFill>
                  <a:srgbClr val="3F3F3F"/>
                </a:solidFill>
              </a:rPr>
              <a:t>We are passionate about food and using fresh and sustainable ingredients. We create healthy, fantastic-tasting, homemade meals that children are keen to eat. The menus are selected to comply with the Government’s legislation for healthy eating and provide the right balance of nutrition to give children what they need. Every day we offer a fresh salad bar, a carbohydrate option and a choice of fresh seasonal vegetables to ensure children are getting the right balance of food.</a:t>
            </a:r>
            <a:br>
              <a:rPr lang="en-GB" sz="1100">
                <a:solidFill>
                  <a:srgbClr val="3F3F3F"/>
                </a:solidFill>
              </a:rPr>
            </a:br>
            <a:r>
              <a:rPr lang="en-GB" sz="1100">
                <a:solidFill>
                  <a:srgbClr val="3F3F3F"/>
                </a:solidFill>
              </a:rPr>
              <a:t>​</a:t>
            </a:r>
            <a:br>
              <a:rPr lang="en-GB" sz="1100">
                <a:solidFill>
                  <a:srgbClr val="3F3F3F"/>
                </a:solidFill>
              </a:rPr>
            </a:br>
            <a:r>
              <a:rPr lang="en-GB" sz="1100">
                <a:solidFill>
                  <a:srgbClr val="3F3F3F"/>
                </a:solidFill>
              </a:rPr>
              <a:t>You will also find a host of information on our website – </a:t>
            </a:r>
            <a:r>
              <a:rPr lang="en-GB" sz="1100" u="sng">
                <a:solidFill>
                  <a:srgbClr val="1155CC"/>
                </a:solidFill>
                <a:highlight>
                  <a:srgbClr val="FFFFFF"/>
                </a:highlight>
                <a:hlinkClick r:id="rId5">
                  <a:extLst>
                    <a:ext uri="{A12FA001-AC4F-418D-AE19-62706E023703}">
                      <ahyp:hlinkClr val="tx"/>
                    </a:ext>
                  </a:extLst>
                </a:hlinkClick>
              </a:rPr>
              <a:t>https://innovate2020.cashlessschool.co.uk/</a:t>
            </a:r>
            <a:r>
              <a:rPr lang="en-GB" sz="1100" u="sng">
                <a:solidFill>
                  <a:srgbClr val="931F29"/>
                </a:solidFill>
              </a:rPr>
              <a:t> with queries to </a:t>
            </a:r>
            <a:r>
              <a:rPr lang="en-GB" sz="1100" u="sng">
                <a:solidFill>
                  <a:srgbClr val="1155CC"/>
                </a:solidFill>
                <a:highlight>
                  <a:srgbClr val="FFFFFF"/>
                </a:highlight>
                <a:hlinkClick r:id="rId6">
                  <a:extLst>
                    <a:ext uri="{A12FA001-AC4F-418D-AE19-62706E023703}">
                      <ahyp:hlinkClr val="tx"/>
                    </a:ext>
                  </a:extLst>
                </a:hlinkClick>
              </a:rPr>
              <a:t>primary@impactfood.co.uk</a:t>
            </a:r>
            <a:endParaRPr sz="1100" u="sng">
              <a:solidFill>
                <a:srgbClr val="1155CC"/>
              </a:solidFill>
              <a:highlight>
                <a:srgbClr val="FFFFFF"/>
              </a:highlight>
            </a:endParaRPr>
          </a:p>
          <a:p>
            <a:pPr indent="0" lvl="0" marL="0" rtl="0" algn="just">
              <a:lnSpc>
                <a:spcPct val="100000"/>
              </a:lnSpc>
              <a:spcBef>
                <a:spcPts val="100"/>
              </a:spcBef>
              <a:spcAft>
                <a:spcPts val="100"/>
              </a:spcAft>
              <a:buClr>
                <a:schemeClr val="dk1"/>
              </a:buClr>
              <a:buSzPts val="1100"/>
              <a:buFont typeface="Arial"/>
              <a:buNone/>
            </a:pPr>
            <a:r>
              <a:rPr lang="en-GB" sz="1100">
                <a:solidFill>
                  <a:srgbClr val="3F3F3F"/>
                </a:solidFill>
              </a:rPr>
              <a:t>For any enquiries regarding school lunches, please contact the School Office.</a:t>
            </a:r>
            <a:endParaRPr sz="1100">
              <a:solidFill>
                <a:schemeClr val="dk1"/>
              </a:solidFill>
              <a:latin typeface="Calibri"/>
              <a:ea typeface="Calibri"/>
              <a:cs typeface="Calibri"/>
              <a:sym typeface="Calibri"/>
            </a:endParaRPr>
          </a:p>
        </p:txBody>
      </p:sp>
      <p:pic>
        <p:nvPicPr>
          <p:cNvPr id="647" name="Google Shape;647;p60"/>
          <p:cNvPicPr preferRelativeResize="0"/>
          <p:nvPr/>
        </p:nvPicPr>
        <p:blipFill>
          <a:blip r:embed="rId7">
            <a:alphaModFix/>
          </a:blip>
          <a:stretch>
            <a:fillRect/>
          </a:stretch>
        </p:blipFill>
        <p:spPr>
          <a:xfrm>
            <a:off x="723688" y="603900"/>
            <a:ext cx="1363075" cy="1282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61"/>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653" name="Google Shape;653;p61"/>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654" name="Google Shape;654;p61"/>
          <p:cNvPicPr preferRelativeResize="0"/>
          <p:nvPr/>
        </p:nvPicPr>
        <p:blipFill rotWithShape="1">
          <a:blip r:embed="rId5">
            <a:alphaModFix/>
          </a:blip>
          <a:srcRect b="0" l="0" r="83783" t="24034"/>
          <a:stretch/>
        </p:blipFill>
        <p:spPr>
          <a:xfrm>
            <a:off x="973142" y="321003"/>
            <a:ext cx="1002632" cy="1002156"/>
          </a:xfrm>
          <a:prstGeom prst="rect">
            <a:avLst/>
          </a:prstGeom>
          <a:noFill/>
          <a:ln>
            <a:noFill/>
          </a:ln>
        </p:spPr>
      </p:pic>
      <p:pic>
        <p:nvPicPr>
          <p:cNvPr id="655" name="Google Shape;655;p61"/>
          <p:cNvPicPr preferRelativeResize="0"/>
          <p:nvPr/>
        </p:nvPicPr>
        <p:blipFill rotWithShape="1">
          <a:blip r:embed="rId5">
            <a:alphaModFix/>
          </a:blip>
          <a:srcRect b="21460" l="15898" r="67885" t="2575"/>
          <a:stretch/>
        </p:blipFill>
        <p:spPr>
          <a:xfrm>
            <a:off x="2245812" y="476297"/>
            <a:ext cx="1002632" cy="1002156"/>
          </a:xfrm>
          <a:prstGeom prst="rect">
            <a:avLst/>
          </a:prstGeom>
          <a:noFill/>
          <a:ln>
            <a:noFill/>
          </a:ln>
        </p:spPr>
      </p:pic>
      <p:pic>
        <p:nvPicPr>
          <p:cNvPr id="656" name="Google Shape;656;p61"/>
          <p:cNvPicPr preferRelativeResize="0"/>
          <p:nvPr/>
        </p:nvPicPr>
        <p:blipFill rotWithShape="1">
          <a:blip r:embed="rId5">
            <a:alphaModFix/>
          </a:blip>
          <a:srcRect b="23085" l="67729" r="16051" t="949"/>
          <a:stretch/>
        </p:blipFill>
        <p:spPr>
          <a:xfrm>
            <a:off x="5874087" y="504933"/>
            <a:ext cx="1002632" cy="1002156"/>
          </a:xfrm>
          <a:prstGeom prst="rect">
            <a:avLst/>
          </a:prstGeom>
          <a:noFill/>
          <a:ln>
            <a:noFill/>
          </a:ln>
        </p:spPr>
      </p:pic>
      <p:pic>
        <p:nvPicPr>
          <p:cNvPr id="657" name="Google Shape;657;p61"/>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658" name="Google Shape;658;p61"/>
          <p:cNvSpPr txBox="1"/>
          <p:nvPr/>
        </p:nvSpPr>
        <p:spPr>
          <a:xfrm>
            <a:off x="248450" y="2766175"/>
            <a:ext cx="851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C:\Users\Alison\AppData\Local\Temp\ksohtml\wps_clip_image-16049.png" id="659" name="Google Shape;659;p61"/>
          <p:cNvPicPr preferRelativeResize="0"/>
          <p:nvPr/>
        </p:nvPicPr>
        <p:blipFill rotWithShape="1">
          <a:blip r:embed="rId6">
            <a:alphaModFix/>
          </a:blip>
          <a:srcRect b="0" l="0" r="0" t="0"/>
          <a:stretch/>
        </p:blipFill>
        <p:spPr>
          <a:xfrm>
            <a:off x="6811789" y="1323150"/>
            <a:ext cx="1402161" cy="1322025"/>
          </a:xfrm>
          <a:prstGeom prst="rect">
            <a:avLst/>
          </a:prstGeom>
          <a:noFill/>
          <a:ln>
            <a:noFill/>
          </a:ln>
        </p:spPr>
      </p:pic>
      <p:sp>
        <p:nvSpPr>
          <p:cNvPr id="660" name="Google Shape;660;p61"/>
          <p:cNvSpPr txBox="1"/>
          <p:nvPr/>
        </p:nvSpPr>
        <p:spPr>
          <a:xfrm>
            <a:off x="312900" y="2645175"/>
            <a:ext cx="8518200" cy="384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We are currently a small group of parents who get together to raise funds and have fun activities for our all children at Ryders Hayes school. We would love for more parents/carers/grandparents/friends and family to get involved and help out.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rgbClr val="C00000"/>
                </a:solidFill>
                <a:latin typeface="Calibri"/>
                <a:ea typeface="Calibri"/>
                <a:cs typeface="Calibri"/>
                <a:sym typeface="Calibri"/>
              </a:rPr>
              <a:t>What we do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We organise the Halloween disco, Christmas Market, Summer fayre and support the school in events such as parent evening, Christmas plays, end of year plays and more by supplying refreshments and a raffle .  We hold meetings to discuss future plans and events.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rgbClr val="C00000"/>
                </a:solidFill>
                <a:latin typeface="Calibri"/>
                <a:ea typeface="Calibri"/>
                <a:cs typeface="Calibri"/>
                <a:sym typeface="Calibri"/>
              </a:rPr>
              <a:t>Where do the funds go? </a:t>
            </a:r>
            <a:r>
              <a:rPr b="0" i="0" lang="en-GB" sz="1400" u="none" cap="none" strike="noStrike">
                <a:solidFill>
                  <a:schemeClr val="dk1"/>
                </a:solidFill>
                <a:latin typeface="Calibri"/>
                <a:ea typeface="Calibri"/>
                <a:cs typeface="Calibri"/>
                <a:sym typeface="Calibri"/>
              </a:rPr>
              <a: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Money raised all goes towards children in school and all member of friends of Ryders Hayes are asked their views.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There is no need for commitment to all events or meetings.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If you can spare some time for even just an hour at one of the events, it is all greatly appreciated.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If you would like to know more about how you can help please get in touch via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C00000"/>
                </a:solidFill>
                <a:latin typeface="Calibri"/>
                <a:ea typeface="Calibri"/>
                <a:cs typeface="Calibri"/>
                <a:sym typeface="Calibri"/>
              </a:rPr>
              <a:t>Facebook @FriendsOfRydersHayes, </a:t>
            </a:r>
            <a:r>
              <a:rPr b="0" i="0" lang="en-GB" sz="1400" u="none" cap="none" strike="noStrike">
                <a:solidFill>
                  <a:schemeClr val="dk1"/>
                </a:solidFill>
                <a:latin typeface="Calibri"/>
                <a:ea typeface="Calibri"/>
                <a:cs typeface="Calibri"/>
                <a:sym typeface="Calibri"/>
              </a:rPr>
              <a:t>  email </a:t>
            </a:r>
            <a:r>
              <a:rPr b="0" i="0" lang="en-GB" sz="1400" u="sng" cap="none" strike="noStrike">
                <a:solidFill>
                  <a:schemeClr val="dk1"/>
                </a:solidFill>
                <a:latin typeface="Calibri"/>
                <a:ea typeface="Calibri"/>
                <a:cs typeface="Calibri"/>
                <a:sym typeface="Calibri"/>
                <a:hlinkClick r:id="rId7">
                  <a:extLst>
                    <a:ext uri="{A12FA001-AC4F-418D-AE19-62706E023703}">
                      <ahyp:hlinkClr val="tx"/>
                    </a:ext>
                  </a:extLst>
                </a:hlinkClick>
              </a:rPr>
              <a:t>postbox@ryders-hayes.co.uk</a:t>
            </a:r>
            <a:r>
              <a:rPr b="0" i="0" lang="en-GB" sz="1400" u="none" cap="none" strike="noStrike">
                <a:solidFill>
                  <a:schemeClr val="dk1"/>
                </a:solidFill>
                <a:latin typeface="Calibri"/>
                <a:ea typeface="Calibri"/>
                <a:cs typeface="Calibri"/>
                <a:sym typeface="Calibri"/>
              </a:rPr>
              <a:t> , passing your details to the office   or  let one of the members know you would like to be involved </a:t>
            </a:r>
            <a:endParaRPr b="0" i="0" sz="1200" u="none" cap="none" strike="noStrike">
              <a:solidFill>
                <a:schemeClr val="dk1"/>
              </a:solidFill>
              <a:latin typeface="Arial"/>
              <a:ea typeface="Arial"/>
              <a:cs typeface="Arial"/>
              <a:sym typeface="Arial"/>
            </a:endParaRPr>
          </a:p>
        </p:txBody>
      </p:sp>
      <p:sp>
        <p:nvSpPr>
          <p:cNvPr id="661" name="Google Shape;661;p61"/>
          <p:cNvSpPr txBox="1"/>
          <p:nvPr/>
        </p:nvSpPr>
        <p:spPr>
          <a:xfrm>
            <a:off x="375150" y="1910350"/>
            <a:ext cx="53499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Friends of Ryders Hayes</a:t>
            </a:r>
            <a:endParaRPr b="1" i="0" sz="40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62"/>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667" name="Google Shape;667;p62"/>
          <p:cNvPicPr preferRelativeResize="0"/>
          <p:nvPr/>
        </p:nvPicPr>
        <p:blipFill rotWithShape="1">
          <a:blip r:embed="rId4">
            <a:alphaModFix/>
          </a:blip>
          <a:srcRect b="0" l="0" r="83783" t="24035"/>
          <a:stretch/>
        </p:blipFill>
        <p:spPr>
          <a:xfrm>
            <a:off x="973142" y="321003"/>
            <a:ext cx="1002632" cy="1002156"/>
          </a:xfrm>
          <a:prstGeom prst="rect">
            <a:avLst/>
          </a:prstGeom>
          <a:noFill/>
          <a:ln>
            <a:noFill/>
          </a:ln>
        </p:spPr>
      </p:pic>
      <p:pic>
        <p:nvPicPr>
          <p:cNvPr id="668" name="Google Shape;668;p62"/>
          <p:cNvPicPr preferRelativeResize="0"/>
          <p:nvPr/>
        </p:nvPicPr>
        <p:blipFill rotWithShape="1">
          <a:blip r:embed="rId4">
            <a:alphaModFix/>
          </a:blip>
          <a:srcRect b="21460" l="15897" r="67886" t="2575"/>
          <a:stretch/>
        </p:blipFill>
        <p:spPr>
          <a:xfrm>
            <a:off x="2245812" y="476297"/>
            <a:ext cx="1002632" cy="1002156"/>
          </a:xfrm>
          <a:prstGeom prst="rect">
            <a:avLst/>
          </a:prstGeom>
          <a:noFill/>
          <a:ln>
            <a:noFill/>
          </a:ln>
        </p:spPr>
      </p:pic>
      <p:pic>
        <p:nvPicPr>
          <p:cNvPr id="669" name="Google Shape;669;p62"/>
          <p:cNvPicPr preferRelativeResize="0"/>
          <p:nvPr/>
        </p:nvPicPr>
        <p:blipFill rotWithShape="1">
          <a:blip r:embed="rId4">
            <a:alphaModFix/>
          </a:blip>
          <a:srcRect b="23086" l="67729" r="16051" t="950"/>
          <a:stretch/>
        </p:blipFill>
        <p:spPr>
          <a:xfrm>
            <a:off x="5874087" y="504933"/>
            <a:ext cx="1002632" cy="1002156"/>
          </a:xfrm>
          <a:prstGeom prst="rect">
            <a:avLst/>
          </a:prstGeom>
          <a:noFill/>
          <a:ln>
            <a:noFill/>
          </a:ln>
        </p:spPr>
      </p:pic>
      <p:pic>
        <p:nvPicPr>
          <p:cNvPr id="670" name="Google Shape;670;p62"/>
          <p:cNvPicPr preferRelativeResize="0"/>
          <p:nvPr/>
        </p:nvPicPr>
        <p:blipFill rotWithShape="1">
          <a:blip r:embed="rId4">
            <a:alphaModFix/>
          </a:blip>
          <a:srcRect b="1823" l="83783" r="0" t="22212"/>
          <a:stretch/>
        </p:blipFill>
        <p:spPr>
          <a:xfrm>
            <a:off x="7211323" y="382230"/>
            <a:ext cx="1002632" cy="1002156"/>
          </a:xfrm>
          <a:prstGeom prst="rect">
            <a:avLst/>
          </a:prstGeom>
          <a:noFill/>
          <a:ln>
            <a:noFill/>
          </a:ln>
        </p:spPr>
      </p:pic>
      <p:sp>
        <p:nvSpPr>
          <p:cNvPr id="671" name="Google Shape;671;p62"/>
          <p:cNvSpPr txBox="1"/>
          <p:nvPr/>
        </p:nvSpPr>
        <p:spPr>
          <a:xfrm>
            <a:off x="2505225" y="1507100"/>
            <a:ext cx="6301500" cy="449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2000" u="sng">
                <a:solidFill>
                  <a:schemeClr val="hlink"/>
                </a:solidFill>
                <a:latin typeface="Calibri"/>
                <a:ea typeface="Calibri"/>
                <a:cs typeface="Calibri"/>
                <a:sym typeface="Calibri"/>
                <a:hlinkClick r:id="rId5"/>
              </a:rPr>
              <a:t>b.white@ryders-hayes.co.uk</a:t>
            </a:r>
            <a:br>
              <a:rPr lang="en-GB"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2000" u="sng">
                <a:solidFill>
                  <a:schemeClr val="hlink"/>
                </a:solidFill>
                <a:latin typeface="Calibri"/>
                <a:ea typeface="Calibri"/>
                <a:cs typeface="Calibri"/>
                <a:sym typeface="Calibri"/>
                <a:hlinkClick r:id="rId6"/>
              </a:rPr>
              <a:t>l.smith@ryders-hayes.co.uk</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2000">
                <a:solidFill>
                  <a:schemeClr val="dk1"/>
                </a:solidFill>
                <a:latin typeface="Calibri"/>
                <a:ea typeface="Calibri"/>
                <a:cs typeface="Calibri"/>
                <a:sym typeface="Calibri"/>
              </a:rPr>
              <a:t>Year 6 team leader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2000" u="sng">
                <a:solidFill>
                  <a:schemeClr val="hlink"/>
                </a:solidFill>
                <a:latin typeface="Calibri"/>
                <a:ea typeface="Calibri"/>
                <a:cs typeface="Calibri"/>
                <a:sym typeface="Calibri"/>
                <a:hlinkClick r:id="rId7"/>
              </a:rPr>
              <a:t>g.middleton@ryders-hayes.co.uk</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p:txBody>
      </p:sp>
      <p:pic>
        <p:nvPicPr>
          <p:cNvPr id="672" name="Google Shape;672;p62"/>
          <p:cNvPicPr preferRelativeResize="0"/>
          <p:nvPr/>
        </p:nvPicPr>
        <p:blipFill rotWithShape="1">
          <a:blip r:embed="rId8">
            <a:alphaModFix/>
          </a:blip>
          <a:srcRect b="0" l="0" r="0" t="0"/>
          <a:stretch/>
        </p:blipFill>
        <p:spPr>
          <a:xfrm>
            <a:off x="3633516" y="321002"/>
            <a:ext cx="1855500" cy="1855500"/>
          </a:xfrm>
          <a:prstGeom prst="rect">
            <a:avLst/>
          </a:prstGeom>
          <a:noFill/>
          <a:ln>
            <a:noFill/>
          </a:ln>
        </p:spPr>
      </p:pic>
      <p:sp>
        <p:nvSpPr>
          <p:cNvPr id="673" name="Google Shape;673;p62"/>
          <p:cNvSpPr txBox="1"/>
          <p:nvPr/>
        </p:nvSpPr>
        <p:spPr>
          <a:xfrm>
            <a:off x="281925" y="1179888"/>
            <a:ext cx="52071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Who to See</a:t>
            </a:r>
            <a:endParaRPr b="1" i="0" sz="4000" u="none" cap="none" strike="noStrike">
              <a:solidFill>
                <a:srgbClr val="000000"/>
              </a:solidFill>
              <a:latin typeface="Calibri"/>
              <a:ea typeface="Calibri"/>
              <a:cs typeface="Calibri"/>
              <a:sym typeface="Calibri"/>
            </a:endParaRPr>
          </a:p>
        </p:txBody>
      </p:sp>
      <p:pic>
        <p:nvPicPr>
          <p:cNvPr id="674" name="Google Shape;674;p62"/>
          <p:cNvPicPr preferRelativeResize="0"/>
          <p:nvPr/>
        </p:nvPicPr>
        <p:blipFill>
          <a:blip r:embed="rId9">
            <a:alphaModFix/>
          </a:blip>
          <a:stretch>
            <a:fillRect/>
          </a:stretch>
        </p:blipFill>
        <p:spPr>
          <a:xfrm>
            <a:off x="6195767" y="2905363"/>
            <a:ext cx="1177100" cy="1698075"/>
          </a:xfrm>
          <a:prstGeom prst="rect">
            <a:avLst/>
          </a:prstGeom>
          <a:noFill/>
          <a:ln>
            <a:noFill/>
          </a:ln>
        </p:spPr>
      </p:pic>
      <p:pic>
        <p:nvPicPr>
          <p:cNvPr id="675" name="Google Shape;675;p62"/>
          <p:cNvPicPr preferRelativeResize="0"/>
          <p:nvPr/>
        </p:nvPicPr>
        <p:blipFill>
          <a:blip r:embed="rId10">
            <a:alphaModFix/>
          </a:blip>
          <a:stretch>
            <a:fillRect/>
          </a:stretch>
        </p:blipFill>
        <p:spPr>
          <a:xfrm>
            <a:off x="788887" y="1980301"/>
            <a:ext cx="1079300" cy="1377350"/>
          </a:xfrm>
          <a:prstGeom prst="rect">
            <a:avLst/>
          </a:prstGeom>
          <a:noFill/>
          <a:ln>
            <a:noFill/>
          </a:ln>
        </p:spPr>
      </p:pic>
      <p:pic>
        <p:nvPicPr>
          <p:cNvPr id="676" name="Google Shape;676;p62" title="46.png"/>
          <p:cNvPicPr preferRelativeResize="0"/>
          <p:nvPr/>
        </p:nvPicPr>
        <p:blipFill>
          <a:blip r:embed="rId11">
            <a:alphaModFix/>
          </a:blip>
          <a:stretch>
            <a:fillRect/>
          </a:stretch>
        </p:blipFill>
        <p:spPr>
          <a:xfrm>
            <a:off x="785811" y="4317772"/>
            <a:ext cx="1377313" cy="1377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63"/>
          <p:cNvPicPr preferRelativeResize="0"/>
          <p:nvPr/>
        </p:nvPicPr>
        <p:blipFill rotWithShape="1">
          <a:blip r:embed="rId3">
            <a:alphaModFix/>
          </a:blip>
          <a:srcRect b="0" l="0" r="0" t="0"/>
          <a:stretch/>
        </p:blipFill>
        <p:spPr>
          <a:xfrm>
            <a:off x="0" y="0"/>
            <a:ext cx="9143999" cy="6853816"/>
          </a:xfrm>
          <a:prstGeom prst="rect">
            <a:avLst/>
          </a:prstGeom>
          <a:noFill/>
          <a:ln>
            <a:noFill/>
          </a:ln>
        </p:spPr>
      </p:pic>
      <p:sp>
        <p:nvSpPr>
          <p:cNvPr id="682" name="Google Shape;682;p63"/>
          <p:cNvSpPr txBox="1"/>
          <p:nvPr/>
        </p:nvSpPr>
        <p:spPr>
          <a:xfrm>
            <a:off x="2797950" y="2993425"/>
            <a:ext cx="5284800" cy="3346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lang="en-GB" sz="2400">
                <a:solidFill>
                  <a:schemeClr val="dk1"/>
                </a:solidFill>
                <a:latin typeface="Calibri"/>
                <a:ea typeface="Calibri"/>
                <a:cs typeface="Calibri"/>
                <a:sym typeface="Calibri"/>
              </a:rPr>
              <a:t>Inclusion Lead &amp; SENCO</a:t>
            </a:r>
            <a:r>
              <a:rPr i="0" lang="en-GB" sz="2400" u="none" cap="none" strike="noStrike">
                <a:solidFill>
                  <a:schemeClr val="dk1"/>
                </a:solidFill>
                <a:latin typeface="Calibri"/>
                <a:ea typeface="Calibri"/>
                <a:cs typeface="Calibri"/>
                <a:sym typeface="Calibri"/>
              </a:rPr>
              <a:t> - Mrs Willis</a:t>
            </a:r>
            <a:endParaRPr i="0" sz="2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i="0" lang="en-GB" sz="2400" u="none" cap="none" strike="noStrike">
                <a:solidFill>
                  <a:schemeClr val="dk1"/>
                </a:solidFill>
                <a:latin typeface="Calibri"/>
                <a:ea typeface="Calibri"/>
                <a:cs typeface="Calibri"/>
                <a:sym typeface="Calibri"/>
              </a:rPr>
              <a:t>Deputy </a:t>
            </a:r>
            <a:r>
              <a:rPr lang="en-GB" sz="2400">
                <a:solidFill>
                  <a:schemeClr val="dk1"/>
                </a:solidFill>
                <a:latin typeface="Calibri"/>
                <a:ea typeface="Calibri"/>
                <a:cs typeface="Calibri"/>
                <a:sym typeface="Calibri"/>
              </a:rPr>
              <a:t>Head of School </a:t>
            </a:r>
            <a:r>
              <a:rPr i="0" lang="en-GB" sz="2400" u="none" cap="none" strike="noStrike">
                <a:solidFill>
                  <a:schemeClr val="dk1"/>
                </a:solidFill>
                <a:latin typeface="Calibri"/>
                <a:ea typeface="Calibri"/>
                <a:cs typeface="Calibri"/>
                <a:sym typeface="Calibri"/>
              </a:rPr>
              <a:t>- Mrs </a:t>
            </a:r>
            <a:r>
              <a:rPr lang="en-GB" sz="2400">
                <a:solidFill>
                  <a:schemeClr val="dk1"/>
                </a:solidFill>
                <a:latin typeface="Calibri"/>
                <a:ea typeface="Calibri"/>
                <a:cs typeface="Calibri"/>
                <a:sym typeface="Calibri"/>
              </a:rPr>
              <a:t>Middleton </a:t>
            </a:r>
            <a:endParaRPr i="0" sz="2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GB" sz="2400">
                <a:solidFill>
                  <a:schemeClr val="dk1"/>
                </a:solidFill>
                <a:latin typeface="Calibri"/>
                <a:ea typeface="Calibri"/>
                <a:cs typeface="Calibri"/>
                <a:sym typeface="Calibri"/>
              </a:rPr>
              <a:t>Head of School </a:t>
            </a:r>
            <a:r>
              <a:rPr i="0" lang="en-GB" sz="2400" u="none" cap="none" strike="noStrike">
                <a:solidFill>
                  <a:schemeClr val="dk1"/>
                </a:solidFill>
                <a:latin typeface="Calibri"/>
                <a:ea typeface="Calibri"/>
                <a:cs typeface="Calibri"/>
                <a:sym typeface="Calibri"/>
              </a:rPr>
              <a:t>- Mrs Deeley</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GB" sz="2400">
                <a:solidFill>
                  <a:schemeClr val="dk1"/>
                </a:solidFill>
                <a:latin typeface="Calibri"/>
                <a:ea typeface="Calibri"/>
                <a:cs typeface="Calibri"/>
                <a:sym typeface="Calibri"/>
              </a:rPr>
              <a:t>Executive Headteacher - Mrs Paul</a:t>
            </a:r>
            <a:endParaRPr sz="2400">
              <a:solidFill>
                <a:schemeClr val="dk1"/>
              </a:solidFill>
              <a:latin typeface="Calibri"/>
              <a:ea typeface="Calibri"/>
              <a:cs typeface="Calibri"/>
              <a:sym typeface="Calibri"/>
            </a:endParaRPr>
          </a:p>
        </p:txBody>
      </p:sp>
      <p:sp>
        <p:nvSpPr>
          <p:cNvPr id="683" name="Google Shape;683;p63"/>
          <p:cNvSpPr txBox="1"/>
          <p:nvPr/>
        </p:nvSpPr>
        <p:spPr>
          <a:xfrm>
            <a:off x="294225" y="2208550"/>
            <a:ext cx="8534100" cy="598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Who To See</a:t>
            </a:r>
            <a:endParaRPr b="1" i="0" sz="4000" cap="none" strike="noStrike">
              <a:solidFill>
                <a:srgbClr val="000000"/>
              </a:solidFill>
              <a:latin typeface="Calibri"/>
              <a:ea typeface="Calibri"/>
              <a:cs typeface="Calibri"/>
              <a:sym typeface="Calibri"/>
            </a:endParaRPr>
          </a:p>
        </p:txBody>
      </p:sp>
      <p:pic>
        <p:nvPicPr>
          <p:cNvPr id="684" name="Google Shape;684;p63" title="78.png"/>
          <p:cNvPicPr preferRelativeResize="0"/>
          <p:nvPr/>
        </p:nvPicPr>
        <p:blipFill rotWithShape="1">
          <a:blip r:embed="rId4">
            <a:alphaModFix/>
          </a:blip>
          <a:srcRect b="0" l="0" r="0" t="9983"/>
          <a:stretch/>
        </p:blipFill>
        <p:spPr>
          <a:xfrm>
            <a:off x="1424526" y="2368618"/>
            <a:ext cx="793728" cy="980706"/>
          </a:xfrm>
          <a:prstGeom prst="rect">
            <a:avLst/>
          </a:prstGeom>
          <a:noFill/>
          <a:ln>
            <a:noFill/>
          </a:ln>
        </p:spPr>
      </p:pic>
      <p:pic>
        <p:nvPicPr>
          <p:cNvPr id="685" name="Google Shape;685;p63" title="46.png"/>
          <p:cNvPicPr preferRelativeResize="0"/>
          <p:nvPr/>
        </p:nvPicPr>
        <p:blipFill>
          <a:blip r:embed="rId5">
            <a:alphaModFix/>
          </a:blip>
          <a:stretch>
            <a:fillRect/>
          </a:stretch>
        </p:blipFill>
        <p:spPr>
          <a:xfrm>
            <a:off x="1358803" y="3421880"/>
            <a:ext cx="925174" cy="925188"/>
          </a:xfrm>
          <a:prstGeom prst="rect">
            <a:avLst/>
          </a:prstGeom>
          <a:noFill/>
          <a:ln>
            <a:noFill/>
          </a:ln>
        </p:spPr>
      </p:pic>
      <p:pic>
        <p:nvPicPr>
          <p:cNvPr id="686" name="Google Shape;686;p63" title="56.png"/>
          <p:cNvPicPr preferRelativeResize="0"/>
          <p:nvPr/>
        </p:nvPicPr>
        <p:blipFill rotWithShape="1">
          <a:blip r:embed="rId6">
            <a:alphaModFix/>
          </a:blip>
          <a:srcRect b="15993" l="7611" r="8384" t="4755"/>
          <a:stretch/>
        </p:blipFill>
        <p:spPr>
          <a:xfrm>
            <a:off x="1281352" y="5417363"/>
            <a:ext cx="980694" cy="925188"/>
          </a:xfrm>
          <a:prstGeom prst="rect">
            <a:avLst/>
          </a:prstGeom>
          <a:noFill/>
          <a:ln>
            <a:noFill/>
          </a:ln>
        </p:spPr>
      </p:pic>
      <p:pic>
        <p:nvPicPr>
          <p:cNvPr id="687" name="Google Shape;687;p63" title="19.jpg"/>
          <p:cNvPicPr preferRelativeResize="0"/>
          <p:nvPr/>
        </p:nvPicPr>
        <p:blipFill>
          <a:blip r:embed="rId7">
            <a:alphaModFix/>
          </a:blip>
          <a:stretch>
            <a:fillRect/>
          </a:stretch>
        </p:blipFill>
        <p:spPr>
          <a:xfrm>
            <a:off x="1358803" y="4419621"/>
            <a:ext cx="925174" cy="925188"/>
          </a:xfrm>
          <a:prstGeom prst="rect">
            <a:avLst/>
          </a:prstGeom>
          <a:noFill/>
          <a:ln>
            <a:noFill/>
          </a:ln>
        </p:spPr>
      </p:pic>
      <p:pic>
        <p:nvPicPr>
          <p:cNvPr id="688" name="Google Shape;688;p63"/>
          <p:cNvPicPr preferRelativeResize="0"/>
          <p:nvPr/>
        </p:nvPicPr>
        <p:blipFill rotWithShape="1">
          <a:blip r:embed="rId8">
            <a:alphaModFix/>
          </a:blip>
          <a:srcRect b="2186" l="362" r="85495" t="30744"/>
          <a:stretch/>
        </p:blipFill>
        <p:spPr>
          <a:xfrm>
            <a:off x="977700" y="369573"/>
            <a:ext cx="874426" cy="884825"/>
          </a:xfrm>
          <a:prstGeom prst="rect">
            <a:avLst/>
          </a:prstGeom>
          <a:noFill/>
          <a:ln>
            <a:noFill/>
          </a:ln>
        </p:spPr>
      </p:pic>
      <p:pic>
        <p:nvPicPr>
          <p:cNvPr id="689" name="Google Shape;689;p63"/>
          <p:cNvPicPr preferRelativeResize="0"/>
          <p:nvPr/>
        </p:nvPicPr>
        <p:blipFill rotWithShape="1">
          <a:blip r:embed="rId8">
            <a:alphaModFix/>
          </a:blip>
          <a:srcRect b="26212" l="16952" r="68905" t="5135"/>
          <a:stretch/>
        </p:blipFill>
        <p:spPr>
          <a:xfrm>
            <a:off x="2310975" y="489198"/>
            <a:ext cx="874426" cy="905675"/>
          </a:xfrm>
          <a:prstGeom prst="rect">
            <a:avLst/>
          </a:prstGeom>
          <a:noFill/>
          <a:ln>
            <a:noFill/>
          </a:ln>
        </p:spPr>
      </p:pic>
      <p:pic>
        <p:nvPicPr>
          <p:cNvPr id="690" name="Google Shape;690;p63"/>
          <p:cNvPicPr preferRelativeResize="0"/>
          <p:nvPr/>
        </p:nvPicPr>
        <p:blipFill rotWithShape="1">
          <a:blip r:embed="rId8">
            <a:alphaModFix/>
          </a:blip>
          <a:srcRect b="29418" l="68431" r="17423" t="3508"/>
          <a:stretch/>
        </p:blipFill>
        <p:spPr>
          <a:xfrm>
            <a:off x="5958600" y="499623"/>
            <a:ext cx="874426" cy="884825"/>
          </a:xfrm>
          <a:prstGeom prst="rect">
            <a:avLst/>
          </a:prstGeom>
          <a:noFill/>
          <a:ln>
            <a:noFill/>
          </a:ln>
        </p:spPr>
      </p:pic>
      <p:pic>
        <p:nvPicPr>
          <p:cNvPr id="691" name="Google Shape;691;p63"/>
          <p:cNvPicPr preferRelativeResize="0"/>
          <p:nvPr/>
        </p:nvPicPr>
        <p:blipFill rotWithShape="1">
          <a:blip r:embed="rId8">
            <a:alphaModFix/>
          </a:blip>
          <a:srcRect b="7438" l="85101" r="755" t="25493"/>
          <a:stretch/>
        </p:blipFill>
        <p:spPr>
          <a:xfrm>
            <a:off x="7291875" y="369573"/>
            <a:ext cx="874426" cy="884825"/>
          </a:xfrm>
          <a:prstGeom prst="rect">
            <a:avLst/>
          </a:prstGeom>
          <a:noFill/>
          <a:ln>
            <a:noFill/>
          </a:ln>
        </p:spPr>
      </p:pic>
      <p:pic>
        <p:nvPicPr>
          <p:cNvPr id="692" name="Google Shape;692;p63"/>
          <p:cNvPicPr preferRelativeResize="0"/>
          <p:nvPr/>
        </p:nvPicPr>
        <p:blipFill rotWithShape="1">
          <a:blip r:embed="rId9">
            <a:alphaModFix/>
          </a:blip>
          <a:srcRect b="0" l="0" r="0" t="0"/>
          <a:stretch/>
        </p:blipFill>
        <p:spPr>
          <a:xfrm>
            <a:off x="3644250" y="300125"/>
            <a:ext cx="1855500" cy="1855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64"/>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698" name="Google Shape;698;p64"/>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699" name="Google Shape;699;p64"/>
          <p:cNvPicPr preferRelativeResize="0"/>
          <p:nvPr/>
        </p:nvPicPr>
        <p:blipFill rotWithShape="1">
          <a:blip r:embed="rId5">
            <a:alphaModFix/>
          </a:blip>
          <a:srcRect b="0" l="0" r="83783" t="24034"/>
          <a:stretch/>
        </p:blipFill>
        <p:spPr>
          <a:xfrm>
            <a:off x="973142" y="321003"/>
            <a:ext cx="1002632" cy="1002156"/>
          </a:xfrm>
          <a:prstGeom prst="rect">
            <a:avLst/>
          </a:prstGeom>
          <a:noFill/>
          <a:ln>
            <a:noFill/>
          </a:ln>
        </p:spPr>
      </p:pic>
      <p:pic>
        <p:nvPicPr>
          <p:cNvPr id="700" name="Google Shape;700;p64"/>
          <p:cNvPicPr preferRelativeResize="0"/>
          <p:nvPr/>
        </p:nvPicPr>
        <p:blipFill rotWithShape="1">
          <a:blip r:embed="rId5">
            <a:alphaModFix/>
          </a:blip>
          <a:srcRect b="21460" l="15898" r="67885" t="2575"/>
          <a:stretch/>
        </p:blipFill>
        <p:spPr>
          <a:xfrm>
            <a:off x="2245812" y="476297"/>
            <a:ext cx="1002632" cy="1002156"/>
          </a:xfrm>
          <a:prstGeom prst="rect">
            <a:avLst/>
          </a:prstGeom>
          <a:noFill/>
          <a:ln>
            <a:noFill/>
          </a:ln>
        </p:spPr>
      </p:pic>
      <p:pic>
        <p:nvPicPr>
          <p:cNvPr id="701" name="Google Shape;701;p64"/>
          <p:cNvPicPr preferRelativeResize="0"/>
          <p:nvPr/>
        </p:nvPicPr>
        <p:blipFill rotWithShape="1">
          <a:blip r:embed="rId5">
            <a:alphaModFix/>
          </a:blip>
          <a:srcRect b="23085" l="67729" r="16051" t="949"/>
          <a:stretch/>
        </p:blipFill>
        <p:spPr>
          <a:xfrm>
            <a:off x="5874087" y="504933"/>
            <a:ext cx="1002632" cy="1002156"/>
          </a:xfrm>
          <a:prstGeom prst="rect">
            <a:avLst/>
          </a:prstGeom>
          <a:noFill/>
          <a:ln>
            <a:noFill/>
          </a:ln>
        </p:spPr>
      </p:pic>
      <p:pic>
        <p:nvPicPr>
          <p:cNvPr id="702" name="Google Shape;702;p64"/>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703" name="Google Shape;703;p64"/>
          <p:cNvSpPr txBox="1"/>
          <p:nvPr/>
        </p:nvSpPr>
        <p:spPr>
          <a:xfrm>
            <a:off x="248450" y="2766175"/>
            <a:ext cx="851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04" name="Google Shape;704;p64"/>
          <p:cNvSpPr txBox="1"/>
          <p:nvPr/>
        </p:nvSpPr>
        <p:spPr>
          <a:xfrm>
            <a:off x="387900" y="2348900"/>
            <a:ext cx="8368200" cy="346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500"/>
              <a:buFont typeface="Arial"/>
              <a:buNone/>
            </a:pPr>
            <a:r>
              <a:rPr b="0" i="0" lang="en-GB" sz="4500" u="none" cap="none" strike="noStrike">
                <a:solidFill>
                  <a:schemeClr val="dk1"/>
                </a:solidFill>
                <a:latin typeface="Calibri"/>
                <a:ea typeface="Calibri"/>
                <a:cs typeface="Calibri"/>
                <a:sym typeface="Calibri"/>
              </a:rPr>
              <a:t>Thank you for attending</a:t>
            </a:r>
            <a:r>
              <a:rPr lang="en-GB" sz="4500">
                <a:solidFill>
                  <a:schemeClr val="dk1"/>
                </a:solidFill>
                <a:latin typeface="Calibri"/>
                <a:ea typeface="Calibri"/>
                <a:cs typeface="Calibri"/>
                <a:sym typeface="Calibri"/>
              </a:rPr>
              <a:t>-</a:t>
            </a:r>
            <a:endParaRPr sz="4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43"/>
              <a:buFont typeface="Arial"/>
              <a:buNone/>
            </a:pPr>
            <a:r>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943"/>
              <a:buFont typeface="Arial"/>
              <a:buNone/>
            </a:pPr>
            <a:r>
              <a:rPr lang="en-GB" sz="2400">
                <a:solidFill>
                  <a:schemeClr val="dk1"/>
                </a:solidFill>
                <a:latin typeface="Calibri"/>
                <a:ea typeface="Calibri"/>
                <a:cs typeface="Calibri"/>
                <a:sym typeface="Calibri"/>
              </a:rPr>
              <a:t>There is lots more </a:t>
            </a:r>
            <a:r>
              <a:rPr lang="en-GB" sz="2400">
                <a:solidFill>
                  <a:schemeClr val="dk1"/>
                </a:solidFill>
                <a:latin typeface="Calibri"/>
                <a:ea typeface="Calibri"/>
                <a:cs typeface="Calibri"/>
                <a:sym typeface="Calibri"/>
              </a:rPr>
              <a:t>information</a:t>
            </a:r>
            <a:r>
              <a:rPr lang="en-GB" sz="2400">
                <a:solidFill>
                  <a:schemeClr val="dk1"/>
                </a:solidFill>
                <a:latin typeface="Calibri"/>
                <a:ea typeface="Calibri"/>
                <a:cs typeface="Calibri"/>
                <a:sym typeface="Calibri"/>
              </a:rPr>
              <a:t> on the school website-</a:t>
            </a:r>
            <a:r>
              <a:rPr lang="en-GB" sz="2400" u="sng">
                <a:solidFill>
                  <a:schemeClr val="hlink"/>
                </a:solidFill>
                <a:latin typeface="Calibri"/>
                <a:ea typeface="Calibri"/>
                <a:cs typeface="Calibri"/>
                <a:sym typeface="Calibri"/>
                <a:hlinkClick r:id="rId6"/>
              </a:rPr>
              <a:t>https://www.ryders-hayes.co.uk/school</a:t>
            </a:r>
            <a:endParaRPr sz="2400">
              <a:solidFill>
                <a:schemeClr val="dk1"/>
              </a:solidFill>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3943"/>
              <a:buFont typeface="Arial"/>
              <a:buNone/>
            </a:pPr>
            <a:r>
              <a:t/>
            </a:r>
            <a:endParaRPr sz="2400">
              <a:solidFill>
                <a:schemeClr val="dk1"/>
              </a:solidFill>
              <a:latin typeface="Calibri"/>
              <a:ea typeface="Calibri"/>
              <a:cs typeface="Calibri"/>
              <a:sym typeface="Calibri"/>
            </a:endParaRPr>
          </a:p>
          <a:p>
            <a:pPr indent="457200" lvl="0" marL="0" marR="0" rtl="0" algn="ctr">
              <a:lnSpc>
                <a:spcPct val="100000"/>
              </a:lnSpc>
              <a:spcBef>
                <a:spcPts val="0"/>
              </a:spcBef>
              <a:spcAft>
                <a:spcPts val="0"/>
              </a:spcAft>
              <a:buClr>
                <a:srgbClr val="000000"/>
              </a:buClr>
              <a:buSzPts val="3943"/>
              <a:buFont typeface="Arial"/>
              <a:buNone/>
            </a:pPr>
            <a:r>
              <a:rPr lang="en-GB" sz="4500">
                <a:solidFill>
                  <a:schemeClr val="dk1"/>
                </a:solidFill>
                <a:latin typeface="Calibri"/>
                <a:ea typeface="Calibri"/>
                <a:cs typeface="Calibri"/>
                <a:sym typeface="Calibri"/>
              </a:rPr>
              <a:t>Any questions?</a:t>
            </a:r>
            <a:endParaRPr sz="45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9"/>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220" name="Google Shape;220;p29"/>
          <p:cNvPicPr preferRelativeResize="0"/>
          <p:nvPr/>
        </p:nvPicPr>
        <p:blipFill rotWithShape="1">
          <a:blip r:embed="rId4">
            <a:alphaModFix/>
          </a:blip>
          <a:srcRect b="0" l="0" r="83783" t="24034"/>
          <a:stretch/>
        </p:blipFill>
        <p:spPr>
          <a:xfrm>
            <a:off x="973142" y="321003"/>
            <a:ext cx="1002632" cy="1002156"/>
          </a:xfrm>
          <a:prstGeom prst="rect">
            <a:avLst/>
          </a:prstGeom>
          <a:noFill/>
          <a:ln>
            <a:noFill/>
          </a:ln>
        </p:spPr>
      </p:pic>
      <p:pic>
        <p:nvPicPr>
          <p:cNvPr id="221" name="Google Shape;221;p29"/>
          <p:cNvPicPr preferRelativeResize="0"/>
          <p:nvPr/>
        </p:nvPicPr>
        <p:blipFill rotWithShape="1">
          <a:blip r:embed="rId4">
            <a:alphaModFix/>
          </a:blip>
          <a:srcRect b="21460" l="15898" r="67885" t="2575"/>
          <a:stretch/>
        </p:blipFill>
        <p:spPr>
          <a:xfrm>
            <a:off x="2245812" y="476297"/>
            <a:ext cx="1002632" cy="1002156"/>
          </a:xfrm>
          <a:prstGeom prst="rect">
            <a:avLst/>
          </a:prstGeom>
          <a:noFill/>
          <a:ln>
            <a:noFill/>
          </a:ln>
        </p:spPr>
      </p:pic>
      <p:pic>
        <p:nvPicPr>
          <p:cNvPr id="222" name="Google Shape;222;p29"/>
          <p:cNvPicPr preferRelativeResize="0"/>
          <p:nvPr/>
        </p:nvPicPr>
        <p:blipFill rotWithShape="1">
          <a:blip r:embed="rId4">
            <a:alphaModFix/>
          </a:blip>
          <a:srcRect b="23085" l="67729" r="16051" t="949"/>
          <a:stretch/>
        </p:blipFill>
        <p:spPr>
          <a:xfrm>
            <a:off x="5874087" y="504933"/>
            <a:ext cx="1002632" cy="1002156"/>
          </a:xfrm>
          <a:prstGeom prst="rect">
            <a:avLst/>
          </a:prstGeom>
          <a:noFill/>
          <a:ln>
            <a:noFill/>
          </a:ln>
        </p:spPr>
      </p:pic>
      <p:pic>
        <p:nvPicPr>
          <p:cNvPr id="223" name="Google Shape;223;p29"/>
          <p:cNvPicPr preferRelativeResize="0"/>
          <p:nvPr/>
        </p:nvPicPr>
        <p:blipFill rotWithShape="1">
          <a:blip r:embed="rId4">
            <a:alphaModFix/>
          </a:blip>
          <a:srcRect b="1823" l="83783" r="0" t="22212"/>
          <a:stretch/>
        </p:blipFill>
        <p:spPr>
          <a:xfrm>
            <a:off x="7211323" y="382230"/>
            <a:ext cx="1002632" cy="1002156"/>
          </a:xfrm>
          <a:prstGeom prst="rect">
            <a:avLst/>
          </a:prstGeom>
          <a:noFill/>
          <a:ln>
            <a:noFill/>
          </a:ln>
        </p:spPr>
      </p:pic>
      <p:sp>
        <p:nvSpPr>
          <p:cNvPr id="224" name="Google Shape;224;p29"/>
          <p:cNvSpPr txBox="1"/>
          <p:nvPr/>
        </p:nvSpPr>
        <p:spPr>
          <a:xfrm>
            <a:off x="293625" y="2891925"/>
            <a:ext cx="8158200" cy="969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900"/>
              <a:buFont typeface="Arial"/>
              <a:buNone/>
            </a:pPr>
            <a:r>
              <a:rPr b="1" i="0" lang="en-GB" sz="1900" u="none" cap="none" strike="noStrike">
                <a:solidFill>
                  <a:srgbClr val="333333"/>
                </a:solidFill>
                <a:latin typeface="Calibri"/>
                <a:ea typeface="Calibri"/>
                <a:cs typeface="Calibri"/>
                <a:sym typeface="Calibri"/>
              </a:rPr>
              <a:t>A Good Learner at Ryders Hayes will be able to use:</a:t>
            </a:r>
            <a:endParaRPr b="1" i="0" sz="1900" u="none" cap="none" strike="noStrike">
              <a:solidFill>
                <a:srgbClr val="333333"/>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t/>
            </a:r>
            <a:endParaRPr b="1" i="0" sz="1600" u="none" cap="none" strike="noStrike">
              <a:solidFill>
                <a:srgbClr val="333333"/>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1" i="0" lang="en-GB" sz="1600" u="none" cap="none" strike="noStrike">
                <a:solidFill>
                  <a:srgbClr val="333333"/>
                </a:solidFill>
                <a:latin typeface="Calibri"/>
                <a:ea typeface="Calibri"/>
                <a:cs typeface="Calibri"/>
                <a:sym typeface="Calibri"/>
              </a:rPr>
              <a:t>Characteristics of  learning:</a:t>
            </a:r>
            <a:endParaRPr b="1" i="0" sz="1600" u="none" cap="none" strike="noStrike">
              <a:solidFill>
                <a:srgbClr val="333333"/>
              </a:solidFill>
              <a:latin typeface="Calibri"/>
              <a:ea typeface="Calibri"/>
              <a:cs typeface="Calibri"/>
              <a:sym typeface="Calibri"/>
            </a:endParaRPr>
          </a:p>
        </p:txBody>
      </p:sp>
      <p:graphicFrame>
        <p:nvGraphicFramePr>
          <p:cNvPr id="225" name="Google Shape;225;p29"/>
          <p:cNvGraphicFramePr/>
          <p:nvPr/>
        </p:nvGraphicFramePr>
        <p:xfrm>
          <a:off x="429700" y="3861525"/>
          <a:ext cx="3000000" cy="3000000"/>
        </p:xfrm>
        <a:graphic>
          <a:graphicData uri="http://schemas.openxmlformats.org/drawingml/2006/table">
            <a:tbl>
              <a:tblPr bandRow="1">
                <a:noFill/>
                <a:tableStyleId>{A7806E05-5837-484F-86B1-3878EC92A3B1}</a:tableStyleId>
              </a:tblPr>
              <a:tblGrid>
                <a:gridCol w="4079100"/>
                <a:gridCol w="4183950"/>
              </a:tblGrid>
              <a:tr h="1188350">
                <a:tc>
                  <a:txBody>
                    <a:bodyPr/>
                    <a:lstStyle/>
                    <a:p>
                      <a:pPr indent="0" lvl="0" marL="0" marR="0" rtl="0" algn="just">
                        <a:lnSpc>
                          <a:spcPct val="100000"/>
                        </a:lnSpc>
                        <a:spcBef>
                          <a:spcPts val="0"/>
                        </a:spcBef>
                        <a:spcAft>
                          <a:spcPts val="0"/>
                        </a:spcAft>
                        <a:buClr>
                          <a:srgbClr val="000000"/>
                        </a:buClr>
                        <a:buSzPts val="1600"/>
                        <a:buFont typeface="Arial"/>
                        <a:buNone/>
                      </a:pPr>
                      <a:r>
                        <a:rPr b="1" lang="en-GB" sz="1600" u="none" cap="none" strike="noStrike">
                          <a:solidFill>
                            <a:srgbClr val="333333"/>
                          </a:solidFill>
                          <a:latin typeface="Calibri"/>
                          <a:ea typeface="Calibri"/>
                          <a:cs typeface="Calibri"/>
                          <a:sym typeface="Calibri"/>
                        </a:rPr>
                        <a:t>Reciprocity:    </a:t>
                      </a:r>
                      <a:endParaRPr b="1" sz="1600" u="none" cap="none" strike="noStrike">
                        <a:solidFill>
                          <a:srgbClr val="333333"/>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lang="en-GB" sz="1600" u="none" cap="none" strike="noStrike">
                          <a:solidFill>
                            <a:srgbClr val="6C0430"/>
                          </a:solidFill>
                          <a:latin typeface="Calibri"/>
                          <a:ea typeface="Calibri"/>
                          <a:cs typeface="Calibri"/>
                          <a:sym typeface="Calibri"/>
                        </a:rPr>
                        <a:t>Listening; empathy; collaboration; inter/intra-dependence; thinking and communicating; imitation</a:t>
                      </a:r>
                      <a:endParaRPr sz="1600" u="none" cap="none" strike="noStrike">
                        <a:solidFill>
                          <a:srgbClr val="333333"/>
                        </a:solidFill>
                        <a:latin typeface="Calibri"/>
                        <a:ea typeface="Calibri"/>
                        <a:cs typeface="Calibri"/>
                        <a:sym typeface="Calibri"/>
                      </a:endParaRPr>
                    </a:p>
                  </a:txBody>
                  <a:tcPr marT="0" marB="0" marR="68575" marL="68575"/>
                </a:tc>
                <a:tc>
                  <a:txBody>
                    <a:bodyPr/>
                    <a:lstStyle/>
                    <a:p>
                      <a:pPr indent="0" lvl="0" marL="0" marR="0" rtl="0" algn="just">
                        <a:lnSpc>
                          <a:spcPct val="100000"/>
                        </a:lnSpc>
                        <a:spcBef>
                          <a:spcPts val="0"/>
                        </a:spcBef>
                        <a:spcAft>
                          <a:spcPts val="0"/>
                        </a:spcAft>
                        <a:buClr>
                          <a:srgbClr val="000000"/>
                        </a:buClr>
                        <a:buSzPts val="1600"/>
                        <a:buFont typeface="Arial"/>
                        <a:buNone/>
                      </a:pPr>
                      <a:r>
                        <a:rPr b="1" lang="en-GB" sz="1600" u="none" cap="none" strike="noStrike">
                          <a:solidFill>
                            <a:srgbClr val="333333"/>
                          </a:solidFill>
                          <a:latin typeface="Calibri"/>
                          <a:ea typeface="Calibri"/>
                          <a:cs typeface="Calibri"/>
                          <a:sym typeface="Calibri"/>
                        </a:rPr>
                        <a:t>Resilience:</a:t>
                      </a:r>
                      <a:endParaRPr b="1" sz="1600" u="none" cap="none" strike="noStrike">
                        <a:solidFill>
                          <a:srgbClr val="333333"/>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lang="en-GB" sz="1600" u="none" cap="none" strike="noStrike">
                          <a:solidFill>
                            <a:srgbClr val="4472C4"/>
                          </a:solidFill>
                          <a:latin typeface="Calibri"/>
                          <a:ea typeface="Calibri"/>
                          <a:cs typeface="Calibri"/>
                          <a:sym typeface="Calibri"/>
                        </a:rPr>
                        <a:t>Perseverance; taking risks; managing distractions; finding humour; responding with wonderment and awe; absorption; noticing</a:t>
                      </a:r>
                      <a:endParaRPr sz="1600" u="none" cap="none" strike="noStrike">
                        <a:solidFill>
                          <a:srgbClr val="333333"/>
                        </a:solidFill>
                        <a:latin typeface="Calibri"/>
                        <a:ea typeface="Calibri"/>
                        <a:cs typeface="Calibri"/>
                        <a:sym typeface="Calibri"/>
                      </a:endParaRPr>
                    </a:p>
                  </a:txBody>
                  <a:tcPr marT="0" marB="0" marR="68575" marL="68575"/>
                </a:tc>
              </a:tr>
              <a:tr h="1485425">
                <a:tc>
                  <a:txBody>
                    <a:bodyPr/>
                    <a:lstStyle/>
                    <a:p>
                      <a:pPr indent="0" lvl="0" marL="0" marR="0" rtl="0" algn="just">
                        <a:lnSpc>
                          <a:spcPct val="100000"/>
                        </a:lnSpc>
                        <a:spcBef>
                          <a:spcPts val="0"/>
                        </a:spcBef>
                        <a:spcAft>
                          <a:spcPts val="0"/>
                        </a:spcAft>
                        <a:buClr>
                          <a:srgbClr val="000000"/>
                        </a:buClr>
                        <a:buSzPts val="1600"/>
                        <a:buFont typeface="Arial"/>
                        <a:buNone/>
                      </a:pPr>
                      <a:r>
                        <a:rPr b="1" lang="en-GB" sz="1600" u="none" cap="none" strike="noStrike">
                          <a:solidFill>
                            <a:srgbClr val="333333"/>
                          </a:solidFill>
                          <a:latin typeface="Calibri"/>
                          <a:ea typeface="Calibri"/>
                          <a:cs typeface="Calibri"/>
                          <a:sym typeface="Calibri"/>
                        </a:rPr>
                        <a:t>Resourcefulness:</a:t>
                      </a:r>
                      <a:endParaRPr b="1" sz="1600" u="none" cap="none" strike="noStrike">
                        <a:solidFill>
                          <a:srgbClr val="333333"/>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lang="en-GB" sz="1600" u="none" cap="none" strike="noStrike">
                          <a:solidFill>
                            <a:srgbClr val="4472C4"/>
                          </a:solidFill>
                          <a:latin typeface="Calibri"/>
                          <a:ea typeface="Calibri"/>
                          <a:cs typeface="Calibri"/>
                          <a:sym typeface="Calibri"/>
                        </a:rPr>
                        <a:t>Creating; imagining; innovating; making links; reasoning; questioning; applying past; capitalising; knowledge; gather data through all senses</a:t>
                      </a:r>
                      <a:endParaRPr sz="1600" u="none" cap="none" strike="noStrike">
                        <a:solidFill>
                          <a:srgbClr val="333333"/>
                        </a:solidFill>
                        <a:latin typeface="Calibri"/>
                        <a:ea typeface="Calibri"/>
                        <a:cs typeface="Calibri"/>
                        <a:sym typeface="Calibri"/>
                      </a:endParaRPr>
                    </a:p>
                  </a:txBody>
                  <a:tcPr marT="0" marB="0" marR="68575" marL="68575"/>
                </a:tc>
                <a:tc>
                  <a:txBody>
                    <a:bodyPr/>
                    <a:lstStyle/>
                    <a:p>
                      <a:pPr indent="0" lvl="0" marL="0" marR="0" rtl="0" algn="just">
                        <a:lnSpc>
                          <a:spcPct val="100000"/>
                        </a:lnSpc>
                        <a:spcBef>
                          <a:spcPts val="0"/>
                        </a:spcBef>
                        <a:spcAft>
                          <a:spcPts val="0"/>
                        </a:spcAft>
                        <a:buClr>
                          <a:srgbClr val="000000"/>
                        </a:buClr>
                        <a:buSzPts val="1600"/>
                        <a:buFont typeface="Arial"/>
                        <a:buNone/>
                      </a:pPr>
                      <a:r>
                        <a:rPr b="1" lang="en-GB" sz="1600" u="none" cap="none" strike="noStrike">
                          <a:solidFill>
                            <a:srgbClr val="333333"/>
                          </a:solidFill>
                          <a:latin typeface="Calibri"/>
                          <a:ea typeface="Calibri"/>
                          <a:cs typeface="Calibri"/>
                          <a:sym typeface="Calibri"/>
                        </a:rPr>
                        <a:t>Reflectiveness: </a:t>
                      </a:r>
                      <a:endParaRPr b="1" sz="1600" u="none" cap="none" strike="noStrike">
                        <a:solidFill>
                          <a:srgbClr val="333333"/>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lang="en-GB" sz="1600" u="none" cap="none" strike="noStrike">
                          <a:solidFill>
                            <a:srgbClr val="6C0430"/>
                          </a:solidFill>
                          <a:latin typeface="Calibri"/>
                          <a:ea typeface="Calibri"/>
                          <a:cs typeface="Calibri"/>
                          <a:sym typeface="Calibri"/>
                        </a:rPr>
                        <a:t>Planning; meta-learning; distilling; revising; thinking about thinking; applying past knowledge to new situations; striving for accuracy – check, measure and exactness</a:t>
                      </a:r>
                      <a:endParaRPr sz="1600" u="none" cap="none" strike="noStrike">
                        <a:solidFill>
                          <a:srgbClr val="333333"/>
                        </a:solidFill>
                        <a:latin typeface="Calibri"/>
                        <a:ea typeface="Calibri"/>
                        <a:cs typeface="Calibri"/>
                        <a:sym typeface="Calibri"/>
                      </a:endParaRPr>
                    </a:p>
                  </a:txBody>
                  <a:tcPr marT="0" marB="0" marR="68575" marL="68575"/>
                </a:tc>
              </a:tr>
            </a:tbl>
          </a:graphicData>
        </a:graphic>
      </p:graphicFrame>
      <p:pic>
        <p:nvPicPr>
          <p:cNvPr id="226" name="Google Shape;226;p29"/>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sp>
        <p:nvSpPr>
          <p:cNvPr id="227" name="Google Shape;227;p29"/>
          <p:cNvSpPr txBox="1"/>
          <p:nvPr/>
        </p:nvSpPr>
        <p:spPr>
          <a:xfrm>
            <a:off x="904650" y="2281891"/>
            <a:ext cx="73347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chemeClr val="dk1"/>
                </a:solidFill>
                <a:latin typeface="Calibri"/>
                <a:ea typeface="Calibri"/>
                <a:cs typeface="Calibri"/>
                <a:sym typeface="Calibri"/>
              </a:rPr>
              <a:t>Learning Characters</a:t>
            </a:r>
            <a:endParaRPr b="0" i="0" sz="4000" u="none" cap="none" strike="noStrike">
              <a:solidFill>
                <a:schemeClr val="dk1"/>
              </a:solidFill>
              <a:latin typeface="Calibri"/>
              <a:ea typeface="Calibri"/>
              <a:cs typeface="Calibri"/>
              <a:sym typeface="Calibri"/>
            </a:endParaRPr>
          </a:p>
        </p:txBody>
      </p:sp>
      <p:pic>
        <p:nvPicPr>
          <p:cNvPr id="228" name="Google Shape;228;p29"/>
          <p:cNvPicPr preferRelativeResize="0"/>
          <p:nvPr/>
        </p:nvPicPr>
        <p:blipFill rotWithShape="1">
          <a:blip r:embed="rId6">
            <a:alphaModFix/>
          </a:blip>
          <a:srcRect b="0" l="0" r="0" t="0"/>
          <a:stretch/>
        </p:blipFill>
        <p:spPr>
          <a:xfrm>
            <a:off x="5792506" y="2217950"/>
            <a:ext cx="2579095" cy="126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0"/>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234" name="Google Shape;234;p30"/>
          <p:cNvPicPr preferRelativeResize="0"/>
          <p:nvPr/>
        </p:nvPicPr>
        <p:blipFill rotWithShape="1">
          <a:blip r:embed="rId4">
            <a:alphaModFix/>
          </a:blip>
          <a:srcRect b="1823" l="83783" r="0" t="22212"/>
          <a:stretch/>
        </p:blipFill>
        <p:spPr>
          <a:xfrm>
            <a:off x="7211323" y="382230"/>
            <a:ext cx="1002632" cy="1002156"/>
          </a:xfrm>
          <a:prstGeom prst="rect">
            <a:avLst/>
          </a:prstGeom>
          <a:noFill/>
          <a:ln>
            <a:noFill/>
          </a:ln>
        </p:spPr>
      </p:pic>
      <p:pic>
        <p:nvPicPr>
          <p:cNvPr id="235" name="Google Shape;235;p30"/>
          <p:cNvPicPr preferRelativeResize="0"/>
          <p:nvPr/>
        </p:nvPicPr>
        <p:blipFill rotWithShape="1">
          <a:blip r:embed="rId4">
            <a:alphaModFix/>
          </a:blip>
          <a:srcRect b="23086" l="67729" r="16051" t="950"/>
          <a:stretch/>
        </p:blipFill>
        <p:spPr>
          <a:xfrm>
            <a:off x="5874087" y="504933"/>
            <a:ext cx="1002632" cy="1002156"/>
          </a:xfrm>
          <a:prstGeom prst="rect">
            <a:avLst/>
          </a:prstGeom>
          <a:noFill/>
          <a:ln>
            <a:noFill/>
          </a:ln>
        </p:spPr>
      </p:pic>
      <p:pic>
        <p:nvPicPr>
          <p:cNvPr id="236" name="Google Shape;236;p30"/>
          <p:cNvPicPr preferRelativeResize="0"/>
          <p:nvPr/>
        </p:nvPicPr>
        <p:blipFill rotWithShape="1">
          <a:blip r:embed="rId4">
            <a:alphaModFix/>
          </a:blip>
          <a:srcRect b="21460" l="15897" r="67886" t="2575"/>
          <a:stretch/>
        </p:blipFill>
        <p:spPr>
          <a:xfrm>
            <a:off x="2245812" y="476297"/>
            <a:ext cx="1002632" cy="1002156"/>
          </a:xfrm>
          <a:prstGeom prst="rect">
            <a:avLst/>
          </a:prstGeom>
          <a:noFill/>
          <a:ln>
            <a:noFill/>
          </a:ln>
        </p:spPr>
      </p:pic>
      <p:pic>
        <p:nvPicPr>
          <p:cNvPr id="237" name="Google Shape;237;p30"/>
          <p:cNvPicPr preferRelativeResize="0"/>
          <p:nvPr/>
        </p:nvPicPr>
        <p:blipFill rotWithShape="1">
          <a:blip r:embed="rId4">
            <a:alphaModFix/>
          </a:blip>
          <a:srcRect b="0" l="0" r="83783" t="24035"/>
          <a:stretch/>
        </p:blipFill>
        <p:spPr>
          <a:xfrm>
            <a:off x="973142" y="321003"/>
            <a:ext cx="1002632" cy="1002156"/>
          </a:xfrm>
          <a:prstGeom prst="rect">
            <a:avLst/>
          </a:prstGeom>
          <a:noFill/>
          <a:ln>
            <a:noFill/>
          </a:ln>
        </p:spPr>
      </p:pic>
      <p:pic>
        <p:nvPicPr>
          <p:cNvPr id="238" name="Google Shape;238;p30"/>
          <p:cNvPicPr preferRelativeResize="0"/>
          <p:nvPr/>
        </p:nvPicPr>
        <p:blipFill rotWithShape="1">
          <a:blip r:embed="rId5">
            <a:alphaModFix/>
          </a:blip>
          <a:srcRect b="0" l="0" r="0" t="0"/>
          <a:stretch/>
        </p:blipFill>
        <p:spPr>
          <a:xfrm>
            <a:off x="3633516" y="321002"/>
            <a:ext cx="1855500" cy="1855500"/>
          </a:xfrm>
          <a:prstGeom prst="rect">
            <a:avLst/>
          </a:prstGeom>
          <a:noFill/>
          <a:ln>
            <a:noFill/>
          </a:ln>
        </p:spPr>
      </p:pic>
      <p:pic>
        <p:nvPicPr>
          <p:cNvPr id="239" name="Google Shape;239;p30"/>
          <p:cNvPicPr preferRelativeResize="0"/>
          <p:nvPr/>
        </p:nvPicPr>
        <p:blipFill>
          <a:blip r:embed="rId6">
            <a:alphaModFix/>
          </a:blip>
          <a:stretch>
            <a:fillRect/>
          </a:stretch>
        </p:blipFill>
        <p:spPr>
          <a:xfrm>
            <a:off x="652788" y="2458642"/>
            <a:ext cx="7816976" cy="39156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1"/>
          <p:cNvPicPr preferRelativeResize="0"/>
          <p:nvPr/>
        </p:nvPicPr>
        <p:blipFill rotWithShape="1">
          <a:blip r:embed="rId3">
            <a:alphaModFix/>
          </a:blip>
          <a:srcRect b="0" l="0" r="0" t="0"/>
          <a:stretch/>
        </p:blipFill>
        <p:spPr>
          <a:xfrm>
            <a:off x="0" y="0"/>
            <a:ext cx="9143999" cy="6853816"/>
          </a:xfrm>
          <a:prstGeom prst="rect">
            <a:avLst/>
          </a:prstGeom>
          <a:noFill/>
          <a:ln>
            <a:noFill/>
          </a:ln>
        </p:spPr>
      </p:pic>
      <p:sp>
        <p:nvSpPr>
          <p:cNvPr id="245" name="Google Shape;245;p31"/>
          <p:cNvSpPr txBox="1"/>
          <p:nvPr/>
        </p:nvSpPr>
        <p:spPr>
          <a:xfrm>
            <a:off x="1111550" y="2341625"/>
            <a:ext cx="6687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p:txBody>
      </p:sp>
      <p:sp>
        <p:nvSpPr>
          <p:cNvPr id="246" name="Google Shape;246;p31"/>
          <p:cNvSpPr txBox="1"/>
          <p:nvPr/>
        </p:nvSpPr>
        <p:spPr>
          <a:xfrm>
            <a:off x="298175" y="2229075"/>
            <a:ext cx="8534100" cy="598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The School Day</a:t>
            </a:r>
            <a:endParaRPr b="1" i="0" sz="4000" cap="none" strike="noStrike">
              <a:solidFill>
                <a:srgbClr val="000000"/>
              </a:solidFill>
              <a:latin typeface="Calibri"/>
              <a:ea typeface="Calibri"/>
              <a:cs typeface="Calibri"/>
              <a:sym typeface="Calibri"/>
            </a:endParaRPr>
          </a:p>
        </p:txBody>
      </p:sp>
      <p:sp>
        <p:nvSpPr>
          <p:cNvPr id="247" name="Google Shape;247;p31"/>
          <p:cNvSpPr txBox="1"/>
          <p:nvPr/>
        </p:nvSpPr>
        <p:spPr>
          <a:xfrm>
            <a:off x="828300" y="3027125"/>
            <a:ext cx="7487400" cy="310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latin typeface="Calibri"/>
                <a:ea typeface="Calibri"/>
                <a:cs typeface="Calibri"/>
                <a:sym typeface="Calibri"/>
              </a:rPr>
              <a:t>Main Gate Opens			8:30am</a:t>
            </a:r>
            <a:endParaRPr sz="1900">
              <a:latin typeface="Calibri"/>
              <a:ea typeface="Calibri"/>
              <a:cs typeface="Calibri"/>
              <a:sym typeface="Calibri"/>
            </a:endParaRPr>
          </a:p>
          <a:p>
            <a:pPr indent="0" lvl="0" marL="0" rtl="0" algn="l">
              <a:spcBef>
                <a:spcPts val="0"/>
              </a:spcBef>
              <a:spcAft>
                <a:spcPts val="0"/>
              </a:spcAft>
              <a:buNone/>
            </a:pPr>
            <a:r>
              <a:rPr lang="en-GB" sz="1900">
                <a:latin typeface="Calibri"/>
                <a:ea typeface="Calibri"/>
                <a:cs typeface="Calibri"/>
                <a:sym typeface="Calibri"/>
              </a:rPr>
              <a:t>Internal Doors Open		8:45am (all classes)</a:t>
            </a:r>
            <a:endParaRPr sz="1900">
              <a:latin typeface="Calibri"/>
              <a:ea typeface="Calibri"/>
              <a:cs typeface="Calibri"/>
              <a:sym typeface="Calibri"/>
            </a:endParaRPr>
          </a:p>
          <a:p>
            <a:pPr indent="0" lvl="0" marL="0" rtl="0" algn="l">
              <a:spcBef>
                <a:spcPts val="0"/>
              </a:spcBef>
              <a:spcAft>
                <a:spcPts val="0"/>
              </a:spcAft>
              <a:buNone/>
            </a:pPr>
            <a:r>
              <a:rPr lang="en-GB" sz="1900">
                <a:latin typeface="Calibri"/>
                <a:ea typeface="Calibri"/>
                <a:cs typeface="Calibri"/>
                <a:sym typeface="Calibri"/>
              </a:rPr>
              <a:t>Registration				8:55am</a:t>
            </a:r>
            <a:endParaRPr sz="1900">
              <a:latin typeface="Calibri"/>
              <a:ea typeface="Calibri"/>
              <a:cs typeface="Calibri"/>
              <a:sym typeface="Calibri"/>
            </a:endParaRPr>
          </a:p>
          <a:p>
            <a:pPr indent="0" lvl="0" marL="0" rtl="0" algn="l">
              <a:spcBef>
                <a:spcPts val="0"/>
              </a:spcBef>
              <a:spcAft>
                <a:spcPts val="0"/>
              </a:spcAft>
              <a:buNone/>
            </a:pPr>
            <a:r>
              <a:rPr lang="en-GB" sz="1900">
                <a:latin typeface="Calibri"/>
                <a:ea typeface="Calibri"/>
                <a:cs typeface="Calibri"/>
                <a:sym typeface="Calibri"/>
              </a:rPr>
              <a:t>End of Day	</a:t>
            </a:r>
            <a:r>
              <a:rPr lang="en-GB" sz="1900">
                <a:solidFill>
                  <a:srgbClr val="B7B7B7"/>
                </a:solidFill>
                <a:latin typeface="Calibri"/>
                <a:ea typeface="Calibri"/>
                <a:cs typeface="Calibri"/>
                <a:sym typeface="Calibri"/>
              </a:rPr>
              <a:t>Nursery		3:45pm</a:t>
            </a:r>
            <a:endParaRPr sz="1900">
              <a:solidFill>
                <a:srgbClr val="B7B7B7"/>
              </a:solidFill>
              <a:latin typeface="Calibri"/>
              <a:ea typeface="Calibri"/>
              <a:cs typeface="Calibri"/>
              <a:sym typeface="Calibri"/>
            </a:endParaRPr>
          </a:p>
          <a:p>
            <a:pPr indent="0" lvl="0" marL="0" rtl="0" algn="l">
              <a:spcBef>
                <a:spcPts val="0"/>
              </a:spcBef>
              <a:spcAft>
                <a:spcPts val="0"/>
              </a:spcAft>
              <a:buNone/>
            </a:pPr>
            <a:r>
              <a:rPr lang="en-GB" sz="1900">
                <a:solidFill>
                  <a:srgbClr val="B7B7B7"/>
                </a:solidFill>
                <a:latin typeface="Calibri"/>
                <a:ea typeface="Calibri"/>
                <a:cs typeface="Calibri"/>
                <a:sym typeface="Calibri"/>
              </a:rPr>
              <a:t>			Reception	3:20pm</a:t>
            </a:r>
            <a:endParaRPr sz="1900">
              <a:solidFill>
                <a:srgbClr val="B7B7B7"/>
              </a:solidFill>
              <a:latin typeface="Calibri"/>
              <a:ea typeface="Calibri"/>
              <a:cs typeface="Calibri"/>
              <a:sym typeface="Calibri"/>
            </a:endParaRPr>
          </a:p>
          <a:p>
            <a:pPr indent="0" lvl="0" marL="0" rtl="0" algn="l">
              <a:spcBef>
                <a:spcPts val="0"/>
              </a:spcBef>
              <a:spcAft>
                <a:spcPts val="0"/>
              </a:spcAft>
              <a:buNone/>
            </a:pPr>
            <a:r>
              <a:rPr lang="en-GB" sz="1900">
                <a:latin typeface="Calibri"/>
                <a:ea typeface="Calibri"/>
                <a:cs typeface="Calibri"/>
                <a:sym typeface="Calibri"/>
              </a:rPr>
              <a:t>			Y1 - Y6		3:30pm</a:t>
            </a:r>
            <a:endParaRPr sz="1900">
              <a:latin typeface="Calibri"/>
              <a:ea typeface="Calibri"/>
              <a:cs typeface="Calibri"/>
              <a:sym typeface="Calibri"/>
            </a:endParaRPr>
          </a:p>
          <a:p>
            <a:pPr indent="0" lvl="0" marL="0" rtl="0" algn="l">
              <a:spcBef>
                <a:spcPts val="0"/>
              </a:spcBef>
              <a:spcAft>
                <a:spcPts val="0"/>
              </a:spcAft>
              <a:buNone/>
            </a:pPr>
            <a:r>
              <a:rPr lang="en-GB" sz="1900" u="sng">
                <a:latin typeface="Calibri"/>
                <a:ea typeface="Calibri"/>
                <a:cs typeface="Calibri"/>
                <a:sym typeface="Calibri"/>
              </a:rPr>
              <a:t>Clubs</a:t>
            </a:r>
            <a:endParaRPr sz="1900" u="sng">
              <a:latin typeface="Calibri"/>
              <a:ea typeface="Calibri"/>
              <a:cs typeface="Calibri"/>
              <a:sym typeface="Calibri"/>
            </a:endParaRPr>
          </a:p>
          <a:p>
            <a:pPr indent="0" lvl="0" marL="0" rtl="0" algn="l">
              <a:spcBef>
                <a:spcPts val="0"/>
              </a:spcBef>
              <a:spcAft>
                <a:spcPts val="0"/>
              </a:spcAft>
              <a:buNone/>
            </a:pPr>
            <a:r>
              <a:rPr lang="en-GB" sz="1900">
                <a:latin typeface="Calibri"/>
                <a:ea typeface="Calibri"/>
                <a:cs typeface="Calibri"/>
                <a:sym typeface="Calibri"/>
              </a:rPr>
              <a:t>Breakfast Club		7:30am - 8:45am</a:t>
            </a:r>
            <a:endParaRPr sz="1900">
              <a:latin typeface="Calibri"/>
              <a:ea typeface="Calibri"/>
              <a:cs typeface="Calibri"/>
              <a:sym typeface="Calibri"/>
            </a:endParaRPr>
          </a:p>
          <a:p>
            <a:pPr indent="0" lvl="0" marL="0" rtl="0" algn="l">
              <a:spcBef>
                <a:spcPts val="0"/>
              </a:spcBef>
              <a:spcAft>
                <a:spcPts val="0"/>
              </a:spcAft>
              <a:buNone/>
            </a:pPr>
            <a:r>
              <a:rPr lang="en-GB" sz="1900">
                <a:latin typeface="Calibri"/>
                <a:ea typeface="Calibri"/>
                <a:cs typeface="Calibri"/>
                <a:sym typeface="Calibri"/>
              </a:rPr>
              <a:t>After School Club		3:30pm - 5:45pm</a:t>
            </a:r>
            <a:endParaRPr sz="1900">
              <a:latin typeface="Calibri"/>
              <a:ea typeface="Calibri"/>
              <a:cs typeface="Calibri"/>
              <a:sym typeface="Calibri"/>
            </a:endParaRPr>
          </a:p>
          <a:p>
            <a:pPr indent="0" lvl="0" marL="0" rtl="0" algn="l">
              <a:spcBef>
                <a:spcPts val="0"/>
              </a:spcBef>
              <a:spcAft>
                <a:spcPts val="0"/>
              </a:spcAft>
              <a:buNone/>
            </a:pPr>
            <a:r>
              <a:rPr lang="en-GB" sz="1900">
                <a:solidFill>
                  <a:srgbClr val="38B81E"/>
                </a:solidFill>
                <a:latin typeface="Calibri"/>
                <a:ea typeface="Calibri"/>
                <a:cs typeface="Calibri"/>
                <a:sym typeface="Calibri"/>
              </a:rPr>
              <a:t>All clubs booked via Arbor</a:t>
            </a:r>
            <a:endParaRPr sz="1900">
              <a:solidFill>
                <a:srgbClr val="38B81E"/>
              </a:solidFill>
              <a:latin typeface="Calibri"/>
              <a:ea typeface="Calibri"/>
              <a:cs typeface="Calibri"/>
              <a:sym typeface="Calibri"/>
            </a:endParaRPr>
          </a:p>
        </p:txBody>
      </p:sp>
      <p:pic>
        <p:nvPicPr>
          <p:cNvPr id="248" name="Google Shape;248;p31"/>
          <p:cNvPicPr preferRelativeResize="0"/>
          <p:nvPr/>
        </p:nvPicPr>
        <p:blipFill rotWithShape="1">
          <a:blip r:embed="rId4">
            <a:alphaModFix/>
          </a:blip>
          <a:srcRect b="2186" l="362" r="85495" t="30744"/>
          <a:stretch/>
        </p:blipFill>
        <p:spPr>
          <a:xfrm>
            <a:off x="977700" y="369573"/>
            <a:ext cx="874426" cy="884825"/>
          </a:xfrm>
          <a:prstGeom prst="rect">
            <a:avLst/>
          </a:prstGeom>
          <a:noFill/>
          <a:ln>
            <a:noFill/>
          </a:ln>
        </p:spPr>
      </p:pic>
      <p:pic>
        <p:nvPicPr>
          <p:cNvPr id="249" name="Google Shape;249;p31"/>
          <p:cNvPicPr preferRelativeResize="0"/>
          <p:nvPr/>
        </p:nvPicPr>
        <p:blipFill rotWithShape="1">
          <a:blip r:embed="rId4">
            <a:alphaModFix/>
          </a:blip>
          <a:srcRect b="26212" l="16952" r="68905" t="5135"/>
          <a:stretch/>
        </p:blipFill>
        <p:spPr>
          <a:xfrm>
            <a:off x="2310975" y="489198"/>
            <a:ext cx="874426" cy="905675"/>
          </a:xfrm>
          <a:prstGeom prst="rect">
            <a:avLst/>
          </a:prstGeom>
          <a:noFill/>
          <a:ln>
            <a:noFill/>
          </a:ln>
        </p:spPr>
      </p:pic>
      <p:pic>
        <p:nvPicPr>
          <p:cNvPr id="250" name="Google Shape;250;p31"/>
          <p:cNvPicPr preferRelativeResize="0"/>
          <p:nvPr/>
        </p:nvPicPr>
        <p:blipFill rotWithShape="1">
          <a:blip r:embed="rId4">
            <a:alphaModFix/>
          </a:blip>
          <a:srcRect b="29418" l="68431" r="17423" t="3508"/>
          <a:stretch/>
        </p:blipFill>
        <p:spPr>
          <a:xfrm>
            <a:off x="5958600" y="499623"/>
            <a:ext cx="874426" cy="884825"/>
          </a:xfrm>
          <a:prstGeom prst="rect">
            <a:avLst/>
          </a:prstGeom>
          <a:noFill/>
          <a:ln>
            <a:noFill/>
          </a:ln>
        </p:spPr>
      </p:pic>
      <p:pic>
        <p:nvPicPr>
          <p:cNvPr id="251" name="Google Shape;251;p31"/>
          <p:cNvPicPr preferRelativeResize="0"/>
          <p:nvPr/>
        </p:nvPicPr>
        <p:blipFill rotWithShape="1">
          <a:blip r:embed="rId4">
            <a:alphaModFix/>
          </a:blip>
          <a:srcRect b="7438" l="85101" r="755" t="25493"/>
          <a:stretch/>
        </p:blipFill>
        <p:spPr>
          <a:xfrm>
            <a:off x="7291875" y="369573"/>
            <a:ext cx="874426" cy="884825"/>
          </a:xfrm>
          <a:prstGeom prst="rect">
            <a:avLst/>
          </a:prstGeom>
          <a:noFill/>
          <a:ln>
            <a:noFill/>
          </a:ln>
        </p:spPr>
      </p:pic>
      <p:pic>
        <p:nvPicPr>
          <p:cNvPr id="252" name="Google Shape;252;p31"/>
          <p:cNvPicPr preferRelativeResize="0"/>
          <p:nvPr/>
        </p:nvPicPr>
        <p:blipFill rotWithShape="1">
          <a:blip r:embed="rId5">
            <a:alphaModFix/>
          </a:blip>
          <a:srcRect b="0" l="0" r="0" t="0"/>
          <a:stretch/>
        </p:blipFill>
        <p:spPr>
          <a:xfrm>
            <a:off x="3644250" y="300125"/>
            <a:ext cx="1855500" cy="1855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258" name="Google Shape;258;p32"/>
          <p:cNvPicPr preferRelativeResize="0"/>
          <p:nvPr/>
        </p:nvPicPr>
        <p:blipFill rotWithShape="1">
          <a:blip r:embed="rId4">
            <a:alphaModFix/>
          </a:blip>
          <a:srcRect b="0" l="0" r="83783" t="24035"/>
          <a:stretch/>
        </p:blipFill>
        <p:spPr>
          <a:xfrm>
            <a:off x="973142" y="321003"/>
            <a:ext cx="1002632" cy="1002156"/>
          </a:xfrm>
          <a:prstGeom prst="rect">
            <a:avLst/>
          </a:prstGeom>
          <a:noFill/>
          <a:ln>
            <a:noFill/>
          </a:ln>
        </p:spPr>
      </p:pic>
      <p:pic>
        <p:nvPicPr>
          <p:cNvPr id="259" name="Google Shape;259;p32"/>
          <p:cNvPicPr preferRelativeResize="0"/>
          <p:nvPr/>
        </p:nvPicPr>
        <p:blipFill rotWithShape="1">
          <a:blip r:embed="rId4">
            <a:alphaModFix/>
          </a:blip>
          <a:srcRect b="21460" l="15897" r="67886" t="2575"/>
          <a:stretch/>
        </p:blipFill>
        <p:spPr>
          <a:xfrm>
            <a:off x="2245812" y="476297"/>
            <a:ext cx="1002632" cy="1002156"/>
          </a:xfrm>
          <a:prstGeom prst="rect">
            <a:avLst/>
          </a:prstGeom>
          <a:noFill/>
          <a:ln>
            <a:noFill/>
          </a:ln>
        </p:spPr>
      </p:pic>
      <p:pic>
        <p:nvPicPr>
          <p:cNvPr id="260" name="Google Shape;260;p32"/>
          <p:cNvPicPr preferRelativeResize="0"/>
          <p:nvPr/>
        </p:nvPicPr>
        <p:blipFill rotWithShape="1">
          <a:blip r:embed="rId5">
            <a:alphaModFix/>
          </a:blip>
          <a:srcRect b="0" l="0" r="0" t="0"/>
          <a:stretch/>
        </p:blipFill>
        <p:spPr>
          <a:xfrm>
            <a:off x="1111541" y="2670677"/>
            <a:ext cx="1855500" cy="1855500"/>
          </a:xfrm>
          <a:prstGeom prst="rect">
            <a:avLst/>
          </a:prstGeom>
          <a:noFill/>
          <a:ln>
            <a:noFill/>
          </a:ln>
        </p:spPr>
      </p:pic>
      <p:sp>
        <p:nvSpPr>
          <p:cNvPr id="261" name="Google Shape;261;p32"/>
          <p:cNvSpPr txBox="1"/>
          <p:nvPr/>
        </p:nvSpPr>
        <p:spPr>
          <a:xfrm>
            <a:off x="1111550" y="2341625"/>
            <a:ext cx="6687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p:txBody>
      </p:sp>
      <p:sp>
        <p:nvSpPr>
          <p:cNvPr id="262" name="Google Shape;262;p32"/>
          <p:cNvSpPr txBox="1"/>
          <p:nvPr/>
        </p:nvSpPr>
        <p:spPr>
          <a:xfrm>
            <a:off x="375150" y="1910350"/>
            <a:ext cx="52071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Entrance &amp; Exit</a:t>
            </a:r>
            <a:endParaRPr b="1" sz="4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900"/>
              <a:buFont typeface="Arial"/>
              <a:buNone/>
            </a:pPr>
            <a:r>
              <a:t/>
            </a:r>
            <a:endParaRPr b="1"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900"/>
              <a:buFont typeface="Arial"/>
              <a:buNone/>
            </a:pPr>
            <a:r>
              <a:t/>
            </a:r>
            <a:endParaRPr sz="3000">
              <a:latin typeface="Calibri"/>
              <a:ea typeface="Calibri"/>
              <a:cs typeface="Calibri"/>
              <a:sym typeface="Calibri"/>
            </a:endParaRPr>
          </a:p>
        </p:txBody>
      </p:sp>
      <p:pic>
        <p:nvPicPr>
          <p:cNvPr id="263" name="Google Shape;263;p32"/>
          <p:cNvPicPr preferRelativeResize="0"/>
          <p:nvPr/>
        </p:nvPicPr>
        <p:blipFill>
          <a:blip r:embed="rId6">
            <a:alphaModFix/>
          </a:blip>
          <a:stretch>
            <a:fillRect/>
          </a:stretch>
        </p:blipFill>
        <p:spPr>
          <a:xfrm>
            <a:off x="3942900" y="242575"/>
            <a:ext cx="4981050" cy="6408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3"/>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269" name="Google Shape;269;p33"/>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270" name="Google Shape;270;p33"/>
          <p:cNvPicPr preferRelativeResize="0"/>
          <p:nvPr/>
        </p:nvPicPr>
        <p:blipFill rotWithShape="1">
          <a:blip r:embed="rId5">
            <a:alphaModFix/>
          </a:blip>
          <a:srcRect b="0" l="0" r="83783" t="24035"/>
          <a:stretch/>
        </p:blipFill>
        <p:spPr>
          <a:xfrm>
            <a:off x="973142" y="321003"/>
            <a:ext cx="1002632" cy="1002156"/>
          </a:xfrm>
          <a:prstGeom prst="rect">
            <a:avLst/>
          </a:prstGeom>
          <a:noFill/>
          <a:ln>
            <a:noFill/>
          </a:ln>
        </p:spPr>
      </p:pic>
      <p:pic>
        <p:nvPicPr>
          <p:cNvPr id="271" name="Google Shape;271;p33"/>
          <p:cNvPicPr preferRelativeResize="0"/>
          <p:nvPr/>
        </p:nvPicPr>
        <p:blipFill rotWithShape="1">
          <a:blip r:embed="rId5">
            <a:alphaModFix/>
          </a:blip>
          <a:srcRect b="21460" l="15897" r="67886" t="2575"/>
          <a:stretch/>
        </p:blipFill>
        <p:spPr>
          <a:xfrm>
            <a:off x="2245812" y="476297"/>
            <a:ext cx="1002632" cy="1002156"/>
          </a:xfrm>
          <a:prstGeom prst="rect">
            <a:avLst/>
          </a:prstGeom>
          <a:noFill/>
          <a:ln>
            <a:noFill/>
          </a:ln>
        </p:spPr>
      </p:pic>
      <p:pic>
        <p:nvPicPr>
          <p:cNvPr id="272" name="Google Shape;272;p33"/>
          <p:cNvPicPr preferRelativeResize="0"/>
          <p:nvPr/>
        </p:nvPicPr>
        <p:blipFill rotWithShape="1">
          <a:blip r:embed="rId5">
            <a:alphaModFix/>
          </a:blip>
          <a:srcRect b="23086" l="67729" r="16051" t="950"/>
          <a:stretch/>
        </p:blipFill>
        <p:spPr>
          <a:xfrm>
            <a:off x="5874087" y="504933"/>
            <a:ext cx="1002632" cy="1002156"/>
          </a:xfrm>
          <a:prstGeom prst="rect">
            <a:avLst/>
          </a:prstGeom>
          <a:noFill/>
          <a:ln>
            <a:noFill/>
          </a:ln>
        </p:spPr>
      </p:pic>
      <p:pic>
        <p:nvPicPr>
          <p:cNvPr id="273" name="Google Shape;273;p33"/>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274" name="Google Shape;274;p33"/>
          <p:cNvSpPr txBox="1"/>
          <p:nvPr/>
        </p:nvSpPr>
        <p:spPr>
          <a:xfrm>
            <a:off x="386475" y="2072575"/>
            <a:ext cx="5317200" cy="457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GB" sz="1500" u="sng">
                <a:solidFill>
                  <a:schemeClr val="dk1"/>
                </a:solidFill>
                <a:latin typeface="Calibri"/>
                <a:ea typeface="Calibri"/>
                <a:cs typeface="Calibri"/>
                <a:sym typeface="Calibri"/>
              </a:rPr>
              <a:t>VIP Education </a:t>
            </a:r>
            <a:endParaRPr b="1"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GB" sz="1500" u="none" cap="none" strike="noStrike">
                <a:solidFill>
                  <a:schemeClr val="dk1"/>
                </a:solidFill>
                <a:latin typeface="Calibri"/>
                <a:ea typeface="Calibri"/>
                <a:cs typeface="Calibri"/>
                <a:sym typeface="Calibri"/>
              </a:rPr>
              <a:t>Our Attendance Consultant will be working very closely with the School and our families, </a:t>
            </a:r>
            <a:r>
              <a:rPr lang="en-GB" sz="1500">
                <a:solidFill>
                  <a:schemeClr val="dk1"/>
                </a:solidFill>
                <a:latin typeface="Calibri"/>
                <a:ea typeface="Calibri"/>
                <a:cs typeface="Calibri"/>
                <a:sym typeface="Calibri"/>
              </a:rPr>
              <a:t>where there is a concern with</a:t>
            </a:r>
            <a:r>
              <a:rPr b="0" i="0" lang="en-GB" sz="1500" u="none" cap="none" strike="noStrike">
                <a:solidFill>
                  <a:schemeClr val="dk1"/>
                </a:solidFill>
                <a:latin typeface="Calibri"/>
                <a:ea typeface="Calibri"/>
                <a:cs typeface="Calibri"/>
                <a:sym typeface="Calibri"/>
              </a:rPr>
              <a:t> </a:t>
            </a:r>
            <a:r>
              <a:rPr b="0" i="0" lang="en-GB" sz="1500" u="none" cap="none" strike="noStrike">
                <a:solidFill>
                  <a:schemeClr val="dk1"/>
                </a:solidFill>
                <a:latin typeface="Calibri"/>
                <a:ea typeface="Calibri"/>
                <a:cs typeface="Calibri"/>
                <a:sym typeface="Calibri"/>
              </a:rPr>
              <a:t>attendance</a:t>
            </a:r>
            <a:r>
              <a:rPr b="0" i="0" lang="en-GB" sz="1500" u="none" cap="none" strike="noStrike">
                <a:solidFill>
                  <a:schemeClr val="dk1"/>
                </a:solidFill>
                <a:latin typeface="Calibri"/>
                <a:ea typeface="Calibri"/>
                <a:cs typeface="Calibri"/>
                <a:sym typeface="Calibri"/>
              </a:rPr>
              <a:t> and offer support.</a:t>
            </a:r>
            <a:endParaRPr b="0"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500" u="none" cap="none" strike="noStrike">
                <a:solidFill>
                  <a:schemeClr val="dk1"/>
                </a:solidFill>
                <a:latin typeface="Calibri"/>
                <a:ea typeface="Calibri"/>
                <a:cs typeface="Calibri"/>
                <a:sym typeface="Calibri"/>
              </a:rPr>
              <a:t>As you will be aware the school are working very hard to improve both attendance and punctuality and </a:t>
            </a:r>
            <a:r>
              <a:rPr lang="en-GB" sz="1500">
                <a:solidFill>
                  <a:schemeClr val="dk1"/>
                </a:solidFill>
                <a:latin typeface="Calibri"/>
                <a:ea typeface="Calibri"/>
                <a:cs typeface="Calibri"/>
                <a:sym typeface="Calibri"/>
              </a:rPr>
              <a:t>VIP’s role</a:t>
            </a:r>
            <a:r>
              <a:rPr b="0" i="0" lang="en-GB" sz="1500" u="none" cap="none" strike="noStrike">
                <a:solidFill>
                  <a:schemeClr val="dk1"/>
                </a:solidFill>
                <a:latin typeface="Calibri"/>
                <a:ea typeface="Calibri"/>
                <a:cs typeface="Calibri"/>
                <a:sym typeface="Calibri"/>
              </a:rPr>
              <a:t> will be to meet with parents and discuss any concerns regarding attendance levels or lateness.</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en-GB" sz="1500">
                <a:solidFill>
                  <a:schemeClr val="dk1"/>
                </a:solidFill>
                <a:latin typeface="Calibri"/>
                <a:ea typeface="Calibri"/>
                <a:cs typeface="Calibri"/>
                <a:sym typeface="Calibri"/>
              </a:rPr>
              <a:t>VIP </a:t>
            </a:r>
            <a:r>
              <a:rPr b="0" i="0" lang="en-GB" sz="1500" u="none" cap="none" strike="noStrike">
                <a:solidFill>
                  <a:schemeClr val="dk1"/>
                </a:solidFill>
                <a:latin typeface="Calibri"/>
                <a:ea typeface="Calibri"/>
                <a:cs typeface="Calibri"/>
                <a:sym typeface="Calibri"/>
              </a:rPr>
              <a:t>will carry out home visits on behalf of the school to discuss reasons for absence and offer support to assist with any issues that may be preventing your child from attending on a regular basis or on time.</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en-GB" sz="1500">
                <a:solidFill>
                  <a:schemeClr val="dk1"/>
                </a:solidFill>
                <a:latin typeface="Calibri"/>
                <a:ea typeface="Calibri"/>
                <a:cs typeface="Calibri"/>
                <a:sym typeface="Calibri"/>
              </a:rPr>
              <a:t>The government this year launched a national campaign in relation to attendance </a:t>
            </a:r>
            <a:r>
              <a:rPr i="1" lang="en-GB" sz="1500">
                <a:solidFill>
                  <a:schemeClr val="dk1"/>
                </a:solidFill>
                <a:latin typeface="Calibri"/>
                <a:ea typeface="Calibri"/>
                <a:cs typeface="Calibri"/>
                <a:sym typeface="Calibri"/>
              </a:rPr>
              <a:t>‘moments matter, attendance counts’ </a:t>
            </a:r>
            <a:r>
              <a:rPr lang="en-GB" sz="1500">
                <a:solidFill>
                  <a:schemeClr val="dk1"/>
                </a:solidFill>
                <a:latin typeface="Calibri"/>
                <a:ea typeface="Calibri"/>
                <a:cs typeface="Calibri"/>
                <a:sym typeface="Calibri"/>
              </a:rPr>
              <a:t>Schools are required to the Department For Education guidance.</a:t>
            </a:r>
            <a:endParaRPr sz="1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en-GB" sz="1500">
                <a:solidFill>
                  <a:schemeClr val="dk1"/>
                </a:solidFill>
                <a:latin typeface="Calibri"/>
                <a:ea typeface="Calibri"/>
                <a:cs typeface="Calibri"/>
                <a:sym typeface="Calibri"/>
              </a:rPr>
              <a:t>In 2024 guidance there is a change including higher penalty notices, changes to legal and prosecution for attendance.</a:t>
            </a:r>
            <a:endParaRPr sz="1500">
              <a:solidFill>
                <a:schemeClr val="dk1"/>
              </a:solidFill>
              <a:latin typeface="Calibri"/>
              <a:ea typeface="Calibri"/>
              <a:cs typeface="Calibri"/>
              <a:sym typeface="Calibri"/>
            </a:endParaRPr>
          </a:p>
        </p:txBody>
      </p:sp>
      <p:sp>
        <p:nvSpPr>
          <p:cNvPr id="275" name="Google Shape;275;p33"/>
          <p:cNvSpPr txBox="1"/>
          <p:nvPr/>
        </p:nvSpPr>
        <p:spPr>
          <a:xfrm>
            <a:off x="321275" y="1384375"/>
            <a:ext cx="3054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Attendance</a:t>
            </a:r>
            <a:endParaRPr b="1" i="0" sz="4000" u="none" cap="none" strike="noStrike">
              <a:solidFill>
                <a:srgbClr val="000000"/>
              </a:solidFill>
              <a:latin typeface="Calibri"/>
              <a:ea typeface="Calibri"/>
              <a:cs typeface="Calibri"/>
              <a:sym typeface="Calibri"/>
            </a:endParaRPr>
          </a:p>
        </p:txBody>
      </p:sp>
      <p:pic>
        <p:nvPicPr>
          <p:cNvPr id="276" name="Google Shape;276;p33"/>
          <p:cNvPicPr preferRelativeResize="0"/>
          <p:nvPr/>
        </p:nvPicPr>
        <p:blipFill>
          <a:blip r:embed="rId6">
            <a:alphaModFix/>
          </a:blip>
          <a:stretch>
            <a:fillRect/>
          </a:stretch>
        </p:blipFill>
        <p:spPr>
          <a:xfrm>
            <a:off x="5976825" y="5781600"/>
            <a:ext cx="2579049" cy="856125"/>
          </a:xfrm>
          <a:prstGeom prst="rect">
            <a:avLst/>
          </a:prstGeom>
          <a:noFill/>
          <a:ln>
            <a:noFill/>
          </a:ln>
        </p:spPr>
      </p:pic>
      <p:pic>
        <p:nvPicPr>
          <p:cNvPr id="277" name="Google Shape;277;p33"/>
          <p:cNvPicPr preferRelativeResize="0"/>
          <p:nvPr/>
        </p:nvPicPr>
        <p:blipFill>
          <a:blip r:embed="rId7">
            <a:alphaModFix/>
          </a:blip>
          <a:stretch>
            <a:fillRect/>
          </a:stretch>
        </p:blipFill>
        <p:spPr>
          <a:xfrm>
            <a:off x="5923425" y="2072575"/>
            <a:ext cx="2685852" cy="37987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34"/>
          <p:cNvPicPr preferRelativeResize="0"/>
          <p:nvPr/>
        </p:nvPicPr>
        <p:blipFill rotWithShape="1">
          <a:blip r:embed="rId3">
            <a:alphaModFix/>
          </a:blip>
          <a:srcRect b="0" l="0" r="0" t="0"/>
          <a:stretch/>
        </p:blipFill>
        <p:spPr>
          <a:xfrm>
            <a:off x="42032" y="47640"/>
            <a:ext cx="9069402" cy="6797920"/>
          </a:xfrm>
          <a:prstGeom prst="rect">
            <a:avLst/>
          </a:prstGeom>
          <a:noFill/>
          <a:ln>
            <a:noFill/>
          </a:ln>
        </p:spPr>
      </p:pic>
      <p:pic>
        <p:nvPicPr>
          <p:cNvPr id="283" name="Google Shape;283;p34"/>
          <p:cNvPicPr preferRelativeResize="0"/>
          <p:nvPr/>
        </p:nvPicPr>
        <p:blipFill rotWithShape="1">
          <a:blip r:embed="rId4">
            <a:alphaModFix/>
          </a:blip>
          <a:srcRect b="0" l="0" r="0" t="0"/>
          <a:stretch/>
        </p:blipFill>
        <p:spPr>
          <a:xfrm>
            <a:off x="3633516" y="321002"/>
            <a:ext cx="1855500" cy="1855500"/>
          </a:xfrm>
          <a:prstGeom prst="rect">
            <a:avLst/>
          </a:prstGeom>
          <a:noFill/>
          <a:ln>
            <a:noFill/>
          </a:ln>
        </p:spPr>
      </p:pic>
      <p:pic>
        <p:nvPicPr>
          <p:cNvPr id="284" name="Google Shape;284;p34"/>
          <p:cNvPicPr preferRelativeResize="0"/>
          <p:nvPr/>
        </p:nvPicPr>
        <p:blipFill rotWithShape="1">
          <a:blip r:embed="rId5">
            <a:alphaModFix/>
          </a:blip>
          <a:srcRect b="0" l="0" r="83783" t="24034"/>
          <a:stretch/>
        </p:blipFill>
        <p:spPr>
          <a:xfrm>
            <a:off x="973142" y="321003"/>
            <a:ext cx="1002632" cy="1002156"/>
          </a:xfrm>
          <a:prstGeom prst="rect">
            <a:avLst/>
          </a:prstGeom>
          <a:noFill/>
          <a:ln>
            <a:noFill/>
          </a:ln>
        </p:spPr>
      </p:pic>
      <p:pic>
        <p:nvPicPr>
          <p:cNvPr id="285" name="Google Shape;285;p34"/>
          <p:cNvPicPr preferRelativeResize="0"/>
          <p:nvPr/>
        </p:nvPicPr>
        <p:blipFill rotWithShape="1">
          <a:blip r:embed="rId5">
            <a:alphaModFix/>
          </a:blip>
          <a:srcRect b="21460" l="15898" r="67885" t="2575"/>
          <a:stretch/>
        </p:blipFill>
        <p:spPr>
          <a:xfrm>
            <a:off x="2245812" y="476297"/>
            <a:ext cx="1002632" cy="1002156"/>
          </a:xfrm>
          <a:prstGeom prst="rect">
            <a:avLst/>
          </a:prstGeom>
          <a:noFill/>
          <a:ln>
            <a:noFill/>
          </a:ln>
        </p:spPr>
      </p:pic>
      <p:pic>
        <p:nvPicPr>
          <p:cNvPr id="286" name="Google Shape;286;p34"/>
          <p:cNvPicPr preferRelativeResize="0"/>
          <p:nvPr/>
        </p:nvPicPr>
        <p:blipFill rotWithShape="1">
          <a:blip r:embed="rId5">
            <a:alphaModFix/>
          </a:blip>
          <a:srcRect b="23085" l="67729" r="16051" t="949"/>
          <a:stretch/>
        </p:blipFill>
        <p:spPr>
          <a:xfrm>
            <a:off x="5874087" y="504933"/>
            <a:ext cx="1002632" cy="1002156"/>
          </a:xfrm>
          <a:prstGeom prst="rect">
            <a:avLst/>
          </a:prstGeom>
          <a:noFill/>
          <a:ln>
            <a:noFill/>
          </a:ln>
        </p:spPr>
      </p:pic>
      <p:pic>
        <p:nvPicPr>
          <p:cNvPr id="287" name="Google Shape;287;p34"/>
          <p:cNvPicPr preferRelativeResize="0"/>
          <p:nvPr/>
        </p:nvPicPr>
        <p:blipFill rotWithShape="1">
          <a:blip r:embed="rId5">
            <a:alphaModFix/>
          </a:blip>
          <a:srcRect b="1823" l="83783" r="0" t="22212"/>
          <a:stretch/>
        </p:blipFill>
        <p:spPr>
          <a:xfrm>
            <a:off x="7211323" y="382230"/>
            <a:ext cx="1002632" cy="1002156"/>
          </a:xfrm>
          <a:prstGeom prst="rect">
            <a:avLst/>
          </a:prstGeom>
          <a:noFill/>
          <a:ln>
            <a:noFill/>
          </a:ln>
        </p:spPr>
      </p:pic>
      <p:sp>
        <p:nvSpPr>
          <p:cNvPr id="288" name="Google Shape;288;p34"/>
          <p:cNvSpPr txBox="1"/>
          <p:nvPr/>
        </p:nvSpPr>
        <p:spPr>
          <a:xfrm>
            <a:off x="377500" y="2765650"/>
            <a:ext cx="4306800" cy="3930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Calibri"/>
              <a:buChar char="●"/>
            </a:pPr>
            <a:r>
              <a:rPr b="0" i="0" lang="en-GB" u="none" cap="none" strike="noStrike">
                <a:solidFill>
                  <a:schemeClr val="dk1"/>
                </a:solidFill>
                <a:latin typeface="Calibri"/>
                <a:ea typeface="Calibri"/>
                <a:cs typeface="Calibri"/>
                <a:sym typeface="Calibri"/>
              </a:rPr>
              <a:t>Arriving on time sets your child up for the rest of the day.</a:t>
            </a:r>
            <a:endParaRPr b="0" i="0" u="none" cap="none" strike="noStrike">
              <a:solidFill>
                <a:schemeClr val="dk1"/>
              </a:solidFill>
              <a:latin typeface="Arial"/>
              <a:ea typeface="Arial"/>
              <a:cs typeface="Arial"/>
              <a:sym typeface="Arial"/>
            </a:endParaRPr>
          </a:p>
          <a:p>
            <a:pPr indent="-317500" lvl="0" marL="457200" marR="0" rtl="0" algn="l">
              <a:lnSpc>
                <a:spcPct val="100000"/>
              </a:lnSpc>
              <a:spcBef>
                <a:spcPts val="1000"/>
              </a:spcBef>
              <a:spcAft>
                <a:spcPts val="0"/>
              </a:spcAft>
              <a:buClr>
                <a:schemeClr val="dk1"/>
              </a:buClr>
              <a:buSzPts val="1400"/>
              <a:buFont typeface="Calibri"/>
              <a:buChar char="●"/>
            </a:pPr>
            <a:r>
              <a:rPr b="0" i="0" lang="en-GB" u="none" cap="none" strike="noStrike">
                <a:solidFill>
                  <a:schemeClr val="dk1"/>
                </a:solidFill>
                <a:latin typeface="Calibri"/>
                <a:ea typeface="Calibri"/>
                <a:cs typeface="Calibri"/>
                <a:sym typeface="Calibri"/>
              </a:rPr>
              <a:t>Arriving late interrupts not only your child’s learning but those around them. </a:t>
            </a:r>
            <a:endParaRPr b="0" i="0" u="none" cap="none" strike="noStrike">
              <a:solidFill>
                <a:schemeClr val="dk1"/>
              </a:solidFill>
              <a:latin typeface="Arial"/>
              <a:ea typeface="Arial"/>
              <a:cs typeface="Arial"/>
              <a:sym typeface="Arial"/>
            </a:endParaRPr>
          </a:p>
          <a:p>
            <a:pPr indent="-317500" lvl="0" marL="457200" marR="0" rtl="0" algn="l">
              <a:lnSpc>
                <a:spcPct val="100000"/>
              </a:lnSpc>
              <a:spcBef>
                <a:spcPts val="1000"/>
              </a:spcBef>
              <a:spcAft>
                <a:spcPts val="0"/>
              </a:spcAft>
              <a:buClr>
                <a:schemeClr val="dk1"/>
              </a:buClr>
              <a:buSzPts val="1400"/>
              <a:buFont typeface="Calibri"/>
              <a:buChar char="●"/>
            </a:pPr>
            <a:r>
              <a:rPr b="0" i="0" lang="en-GB" u="none" cap="none" strike="noStrike">
                <a:solidFill>
                  <a:schemeClr val="dk1"/>
                </a:solidFill>
                <a:latin typeface="Calibri"/>
                <a:ea typeface="Calibri"/>
                <a:cs typeface="Calibri"/>
                <a:sym typeface="Calibri"/>
              </a:rPr>
              <a:t>Children arriving late after the bell (0855) but before 0915 will have a ‘L’ Late code applied to their registration document.</a:t>
            </a:r>
            <a:endParaRPr b="0" i="0" u="none" cap="none" strike="noStrike">
              <a:solidFill>
                <a:schemeClr val="dk1"/>
              </a:solidFill>
              <a:latin typeface="Arial"/>
              <a:ea typeface="Arial"/>
              <a:cs typeface="Arial"/>
              <a:sym typeface="Arial"/>
            </a:endParaRPr>
          </a:p>
          <a:p>
            <a:pPr indent="-317500" lvl="0" marL="457200" marR="0" rtl="0" algn="l">
              <a:lnSpc>
                <a:spcPct val="100000"/>
              </a:lnSpc>
              <a:spcBef>
                <a:spcPts val="1000"/>
              </a:spcBef>
              <a:spcAft>
                <a:spcPts val="0"/>
              </a:spcAft>
              <a:buClr>
                <a:schemeClr val="dk1"/>
              </a:buClr>
              <a:buSzPts val="1400"/>
              <a:buFont typeface="Calibri"/>
              <a:buChar char="●"/>
            </a:pPr>
            <a:r>
              <a:rPr b="0" i="0" lang="en-GB" u="none" cap="none" strike="noStrike">
                <a:solidFill>
                  <a:schemeClr val="dk1"/>
                </a:solidFill>
                <a:latin typeface="Calibri"/>
                <a:ea typeface="Calibri"/>
                <a:cs typeface="Calibri"/>
                <a:sym typeface="Calibri"/>
              </a:rPr>
              <a:t>Children a</a:t>
            </a:r>
            <a:r>
              <a:rPr lang="en-GB">
                <a:solidFill>
                  <a:schemeClr val="dk1"/>
                </a:solidFill>
                <a:latin typeface="Calibri"/>
                <a:ea typeface="Calibri"/>
                <a:cs typeface="Calibri"/>
                <a:sym typeface="Calibri"/>
              </a:rPr>
              <a:t>fter 09:15 </a:t>
            </a:r>
            <a:r>
              <a:rPr b="0" i="0" lang="en-GB" u="none" cap="none" strike="noStrike">
                <a:solidFill>
                  <a:schemeClr val="dk1"/>
                </a:solidFill>
                <a:latin typeface="Calibri"/>
                <a:ea typeface="Calibri"/>
                <a:cs typeface="Calibri"/>
                <a:sym typeface="Calibri"/>
              </a:rPr>
              <a:t>without a valid reason will have a code ‘U’ applied which counts as an unauthorised absence even though they are in school so will </a:t>
            </a:r>
            <a:r>
              <a:rPr lang="en-GB">
                <a:solidFill>
                  <a:schemeClr val="dk1"/>
                </a:solidFill>
                <a:latin typeface="Calibri"/>
                <a:ea typeface="Calibri"/>
                <a:cs typeface="Calibri"/>
                <a:sym typeface="Calibri"/>
              </a:rPr>
              <a:t>affect</a:t>
            </a:r>
            <a:r>
              <a:rPr b="0" i="0" lang="en-GB" u="none" cap="none" strike="noStrike">
                <a:solidFill>
                  <a:schemeClr val="dk1"/>
                </a:solidFill>
                <a:latin typeface="Calibri"/>
                <a:ea typeface="Calibri"/>
                <a:cs typeface="Calibri"/>
                <a:sym typeface="Calibri"/>
              </a:rPr>
              <a:t> their overall attendance figure over the year.</a:t>
            </a:r>
            <a:endParaRPr>
              <a:solidFill>
                <a:schemeClr val="dk1"/>
              </a:solidFill>
            </a:endParaRPr>
          </a:p>
          <a:p>
            <a:pPr indent="-317500" lvl="0" marL="457200" marR="0" rtl="0" algn="l">
              <a:lnSpc>
                <a:spcPct val="100000"/>
              </a:lnSpc>
              <a:spcBef>
                <a:spcPts val="1000"/>
              </a:spcBef>
              <a:spcAft>
                <a:spcPts val="1000"/>
              </a:spcAft>
              <a:buClr>
                <a:schemeClr val="dk1"/>
              </a:buClr>
              <a:buSzPts val="1400"/>
              <a:buFont typeface="Calibri"/>
              <a:buChar char="●"/>
            </a:pPr>
            <a:r>
              <a:rPr b="0" i="0" lang="en-GB" u="none" cap="none" strike="noStrike">
                <a:solidFill>
                  <a:schemeClr val="dk1"/>
                </a:solidFill>
                <a:latin typeface="Calibri"/>
                <a:ea typeface="Calibri"/>
                <a:cs typeface="Calibri"/>
                <a:sym typeface="Calibri"/>
              </a:rPr>
              <a:t>Parents </a:t>
            </a:r>
            <a:r>
              <a:rPr lang="en-GB">
                <a:solidFill>
                  <a:schemeClr val="dk1"/>
                </a:solidFill>
                <a:latin typeface="Calibri"/>
                <a:ea typeface="Calibri"/>
                <a:cs typeface="Calibri"/>
                <a:sym typeface="Calibri"/>
              </a:rPr>
              <a:t>must </a:t>
            </a:r>
            <a:r>
              <a:rPr lang="en-GB">
                <a:solidFill>
                  <a:schemeClr val="dk1"/>
                </a:solidFill>
                <a:latin typeface="Calibri"/>
                <a:ea typeface="Calibri"/>
                <a:cs typeface="Calibri"/>
                <a:sym typeface="Calibri"/>
              </a:rPr>
              <a:t>accompany</a:t>
            </a:r>
            <a:r>
              <a:rPr lang="en-GB">
                <a:solidFill>
                  <a:schemeClr val="dk1"/>
                </a:solidFill>
                <a:latin typeface="Calibri"/>
                <a:ea typeface="Calibri"/>
                <a:cs typeface="Calibri"/>
                <a:sym typeface="Calibri"/>
              </a:rPr>
              <a:t> their child to the office to </a:t>
            </a:r>
            <a:r>
              <a:rPr b="0" i="0" lang="en-GB" u="none" cap="none" strike="noStrike">
                <a:solidFill>
                  <a:schemeClr val="dk1"/>
                </a:solidFill>
                <a:latin typeface="Calibri"/>
                <a:ea typeface="Calibri"/>
                <a:cs typeface="Calibri"/>
                <a:sym typeface="Calibri"/>
              </a:rPr>
              <a:t>sign in their child if late using the signing in machine in reception.</a:t>
            </a:r>
            <a:endParaRPr b="0" i="0" u="none" cap="none" strike="noStrike">
              <a:solidFill>
                <a:schemeClr val="dk1"/>
              </a:solidFill>
              <a:latin typeface="Arial"/>
              <a:ea typeface="Arial"/>
              <a:cs typeface="Arial"/>
              <a:sym typeface="Arial"/>
            </a:endParaRPr>
          </a:p>
        </p:txBody>
      </p:sp>
      <p:pic>
        <p:nvPicPr>
          <p:cNvPr id="289" name="Google Shape;289;p34"/>
          <p:cNvPicPr preferRelativeResize="0"/>
          <p:nvPr/>
        </p:nvPicPr>
        <p:blipFill rotWithShape="1">
          <a:blip r:embed="rId6">
            <a:alphaModFix/>
          </a:blip>
          <a:srcRect b="0" l="0" r="0" t="0"/>
          <a:stretch/>
        </p:blipFill>
        <p:spPr>
          <a:xfrm>
            <a:off x="5489025" y="1384375"/>
            <a:ext cx="3277500" cy="2050200"/>
          </a:xfrm>
          <a:prstGeom prst="rect">
            <a:avLst/>
          </a:prstGeom>
          <a:noFill/>
          <a:ln>
            <a:noFill/>
          </a:ln>
        </p:spPr>
      </p:pic>
      <p:sp>
        <p:nvSpPr>
          <p:cNvPr id="290" name="Google Shape;290;p34"/>
          <p:cNvSpPr txBox="1"/>
          <p:nvPr/>
        </p:nvSpPr>
        <p:spPr>
          <a:xfrm>
            <a:off x="4796525" y="3298250"/>
            <a:ext cx="4098000" cy="320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i="0" lang="en-GB" u="sng" cap="none" strike="noStrike">
                <a:solidFill>
                  <a:schemeClr val="dk1"/>
                </a:solidFill>
                <a:latin typeface="Calibri"/>
                <a:ea typeface="Calibri"/>
                <a:cs typeface="Calibri"/>
                <a:sym typeface="Calibri"/>
              </a:rPr>
              <a:t>Leave of Absence </a:t>
            </a:r>
            <a:endParaRPr i="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i="0" lang="en-GB" u="none" cap="none" strike="noStrike">
                <a:solidFill>
                  <a:schemeClr val="dk1"/>
                </a:solidFill>
                <a:latin typeface="Calibri"/>
                <a:ea typeface="Calibri"/>
                <a:cs typeface="Calibri"/>
                <a:sym typeface="Calibri"/>
              </a:rPr>
              <a:t>A leave of absence form must be completed at least two weeks prior to any leave taking place and can be obtained online or at the office.</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i="0" lang="en-GB" u="none" cap="none" strike="noStrike">
                <a:solidFill>
                  <a:schemeClr val="dk1"/>
                </a:solidFill>
                <a:latin typeface="Calibri"/>
                <a:ea typeface="Calibri"/>
                <a:cs typeface="Calibri"/>
                <a:sym typeface="Calibri"/>
              </a:rPr>
              <a:t>As a school we do not authorise any leave of absence and all leave will be coded as ‘G’ which means leave taken but not authorised by the school.</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i="0" lang="en-GB" u="none" cap="none" strike="noStrike">
                <a:solidFill>
                  <a:schemeClr val="dk1"/>
                </a:solidFill>
                <a:latin typeface="Calibri"/>
                <a:ea typeface="Calibri"/>
                <a:cs typeface="Calibri"/>
                <a:sym typeface="Calibri"/>
              </a:rPr>
              <a:t>The local authority look at leave of absence along with </a:t>
            </a:r>
            <a:r>
              <a:rPr lang="en-GB">
                <a:solidFill>
                  <a:schemeClr val="dk1"/>
                </a:solidFill>
                <a:latin typeface="Calibri"/>
                <a:ea typeface="Calibri"/>
                <a:cs typeface="Calibri"/>
                <a:sym typeface="Calibri"/>
              </a:rPr>
              <a:t>VIP Education </a:t>
            </a:r>
            <a:r>
              <a:rPr i="0" lang="en-GB" u="none" cap="none" strike="noStrike">
                <a:solidFill>
                  <a:schemeClr val="dk1"/>
                </a:solidFill>
                <a:latin typeface="Calibri"/>
                <a:ea typeface="Calibri"/>
                <a:cs typeface="Calibri"/>
                <a:sym typeface="Calibri"/>
              </a:rPr>
              <a:t>our attendance consultants and can issue penalty notices which can be £</a:t>
            </a:r>
            <a:r>
              <a:rPr lang="en-GB">
                <a:solidFill>
                  <a:schemeClr val="dk1"/>
                </a:solidFill>
                <a:latin typeface="Calibri"/>
                <a:ea typeface="Calibri"/>
                <a:cs typeface="Calibri"/>
                <a:sym typeface="Calibri"/>
              </a:rPr>
              <a:t>8</a:t>
            </a:r>
            <a:r>
              <a:rPr i="0" lang="en-GB" u="none" cap="none" strike="noStrike">
                <a:solidFill>
                  <a:schemeClr val="dk1"/>
                </a:solidFill>
                <a:latin typeface="Calibri"/>
                <a:ea typeface="Calibri"/>
                <a:cs typeface="Calibri"/>
                <a:sym typeface="Calibri"/>
              </a:rPr>
              <a:t>0 per child, per adult.</a:t>
            </a:r>
            <a:endParaRPr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i="0" lang="en-GB" u="none" cap="none" strike="noStrike">
                <a:solidFill>
                  <a:schemeClr val="dk1"/>
                </a:solidFill>
                <a:latin typeface="Calibri"/>
                <a:ea typeface="Calibri"/>
                <a:cs typeface="Calibri"/>
                <a:sym typeface="Calibri"/>
              </a:rPr>
              <a:t>We encourage all leave to be taken during holiday periods where possible as this does </a:t>
            </a:r>
            <a:r>
              <a:rPr lang="en-GB">
                <a:solidFill>
                  <a:schemeClr val="dk1"/>
                </a:solidFill>
                <a:latin typeface="Calibri"/>
                <a:ea typeface="Calibri"/>
                <a:cs typeface="Calibri"/>
                <a:sym typeface="Calibri"/>
              </a:rPr>
              <a:t>affect</a:t>
            </a:r>
            <a:r>
              <a:rPr i="0" lang="en-GB" u="none" cap="none" strike="noStrike">
                <a:solidFill>
                  <a:schemeClr val="dk1"/>
                </a:solidFill>
                <a:latin typeface="Calibri"/>
                <a:ea typeface="Calibri"/>
                <a:cs typeface="Calibri"/>
                <a:sym typeface="Calibri"/>
              </a:rPr>
              <a:t> your child’s learning</a:t>
            </a:r>
            <a:endParaRPr i="0" u="none" cap="none" strike="noStrike">
              <a:solidFill>
                <a:schemeClr val="dk1"/>
              </a:solidFill>
              <a:latin typeface="Calibri"/>
              <a:ea typeface="Calibri"/>
              <a:cs typeface="Calibri"/>
              <a:sym typeface="Calibri"/>
            </a:endParaRPr>
          </a:p>
        </p:txBody>
      </p:sp>
      <p:sp>
        <p:nvSpPr>
          <p:cNvPr id="291" name="Google Shape;291;p34"/>
          <p:cNvSpPr txBox="1"/>
          <p:nvPr/>
        </p:nvSpPr>
        <p:spPr>
          <a:xfrm>
            <a:off x="375150" y="1910350"/>
            <a:ext cx="3329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1" lang="en-GB" sz="4000">
                <a:latin typeface="Calibri"/>
                <a:ea typeface="Calibri"/>
                <a:cs typeface="Calibri"/>
                <a:sym typeface="Calibri"/>
              </a:rPr>
              <a:t>Punctuality</a:t>
            </a:r>
            <a:endParaRPr b="1" i="0" sz="40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