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Poppins"/>
      <p:regular r:id="rId17"/>
      <p:bold r:id="rId18"/>
      <p:italic r:id="rId19"/>
      <p:boldItalic r:id="rId20"/>
    </p:embeddedFont>
    <p:embeddedFont>
      <p:font typeface="Open Sans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oppins-boldItalic.fntdata"/><Relationship Id="rId11" Type="http://schemas.openxmlformats.org/officeDocument/2006/relationships/slide" Target="slides/slide6.xml"/><Relationship Id="rId22" Type="http://schemas.openxmlformats.org/officeDocument/2006/relationships/font" Target="fonts/OpenSans-bold.fntdata"/><Relationship Id="rId10" Type="http://schemas.openxmlformats.org/officeDocument/2006/relationships/slide" Target="slides/slide5.xml"/><Relationship Id="rId21" Type="http://schemas.openxmlformats.org/officeDocument/2006/relationships/font" Target="fonts/OpenSans-regular.fntdata"/><Relationship Id="rId13" Type="http://schemas.openxmlformats.org/officeDocument/2006/relationships/slide" Target="slides/slide8.xml"/><Relationship Id="rId24" Type="http://schemas.openxmlformats.org/officeDocument/2006/relationships/font" Target="fonts/OpenSans-boldItalic.fntdata"/><Relationship Id="rId12" Type="http://schemas.openxmlformats.org/officeDocument/2006/relationships/slide" Target="slides/slide7.xml"/><Relationship Id="rId23" Type="http://schemas.openxmlformats.org/officeDocument/2006/relationships/font" Target="fonts/OpenSans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Poppins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Poppins-italic.fntdata"/><Relationship Id="rId6" Type="http://schemas.openxmlformats.org/officeDocument/2006/relationships/slide" Target="slides/slide1.xml"/><Relationship Id="rId18" Type="http://schemas.openxmlformats.org/officeDocument/2006/relationships/font" Target="fonts/Poppins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ddcf50a8e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ddcf50a8e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ddcf50a8ec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ddcf50a8ec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ddcf50a8ec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ddcf50a8ec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ddcf50a8ec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ddcf50a8ec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ddcf50a8ec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ddcf50a8ec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ddcf50a8ec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ddcf50a8ec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07b37c85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f07b37c85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270463f93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270463f93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ddcf50a8ec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ddcf50a8ec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ddcf50a8ec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ddcf50a8ec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Relationship Id="rId4" Type="http://schemas.openxmlformats.org/officeDocument/2006/relationships/image" Target="../media/image7.png"/><Relationship Id="rId5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Relationship Id="rId4" Type="http://schemas.openxmlformats.org/officeDocument/2006/relationships/image" Target="../media/image3.png"/><Relationship Id="rId5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Poppins"/>
                <a:ea typeface="Poppins"/>
                <a:cs typeface="Poppins"/>
                <a:sym typeface="Poppins"/>
              </a:rPr>
              <a:t>My New Class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Poppins"/>
                <a:ea typeface="Poppins"/>
                <a:cs typeface="Poppins"/>
                <a:sym typeface="Poppins"/>
              </a:rPr>
              <a:t>2026-2027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8361" y="186349"/>
            <a:ext cx="1787275" cy="1782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After the summer holidays I will enter school this way each morning: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84787" y="1017725"/>
            <a:ext cx="3174434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After the summer holidays, I will be in a new classroom.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This will be my new classroom: 5TM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02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68" name="Google Shape;68;p15" title="20240620_080259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1675" y="1201200"/>
            <a:ext cx="3193327" cy="4004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This will be my new classroom door: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A computer screen shot of a hallway&#10;&#10;Description automatically generated with medium confidence" id="74" name="Google Shape;74;p16"/>
          <p:cNvPicPr preferRelativeResize="0"/>
          <p:nvPr/>
        </p:nvPicPr>
        <p:blipFill rotWithShape="1">
          <a:blip r:embed="rId3">
            <a:alphaModFix/>
          </a:blip>
          <a:srcRect b="8896" l="33084" r="33219" t="12930"/>
          <a:stretch/>
        </p:blipFill>
        <p:spPr>
          <a:xfrm>
            <a:off x="2154500" y="1136925"/>
            <a:ext cx="4550851" cy="5929474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6"/>
          <p:cNvSpPr/>
          <p:nvPr/>
        </p:nvSpPr>
        <p:spPr>
          <a:xfrm rot="1193992">
            <a:off x="5031872" y="3800718"/>
            <a:ext cx="2152317" cy="462917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6" name="Google Shape;76;p16"/>
          <p:cNvSpPr txBox="1"/>
          <p:nvPr/>
        </p:nvSpPr>
        <p:spPr>
          <a:xfrm>
            <a:off x="7236300" y="2659125"/>
            <a:ext cx="1659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6"/>
          <p:cNvSpPr txBox="1"/>
          <p:nvPr/>
        </p:nvSpPr>
        <p:spPr>
          <a:xfrm>
            <a:off x="7462975" y="2385250"/>
            <a:ext cx="1566600" cy="11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GB" sz="202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N</a:t>
            </a:r>
            <a:r>
              <a:rPr lang="en-GB" sz="202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ew classroom door.</a:t>
            </a:r>
            <a:endParaRPr/>
          </a:p>
        </p:txBody>
      </p:sp>
      <p:sp>
        <p:nvSpPr>
          <p:cNvPr id="78" name="Google Shape;78;p16"/>
          <p:cNvSpPr/>
          <p:nvPr/>
        </p:nvSpPr>
        <p:spPr>
          <a:xfrm rot="-1687">
            <a:off x="5017379" y="2769644"/>
            <a:ext cx="2445600" cy="4701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9" name="Google Shape;79;p16"/>
          <p:cNvSpPr txBox="1"/>
          <p:nvPr/>
        </p:nvSpPr>
        <p:spPr>
          <a:xfrm>
            <a:off x="7236300" y="3915175"/>
            <a:ext cx="1422300" cy="11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GB" sz="202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N</a:t>
            </a:r>
            <a:r>
              <a:rPr lang="en-GB" sz="202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ew lunchbox trolly.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11700" y="412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These are my new teachers, Mrs Macromalli and Mrs Thompson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My new class is called </a:t>
            </a:r>
            <a:r>
              <a:rPr b="1" lang="en-GB" sz="2020">
                <a:latin typeface="Poppins"/>
                <a:ea typeface="Poppins"/>
                <a:cs typeface="Poppins"/>
                <a:sym typeface="Poppins"/>
              </a:rPr>
              <a:t>5TM</a:t>
            </a:r>
            <a:r>
              <a:rPr b="1" lang="en-GB" sz="2020">
                <a:latin typeface="Poppins"/>
                <a:ea typeface="Poppins"/>
                <a:cs typeface="Poppins"/>
                <a:sym typeface="Poppins"/>
              </a:rPr>
              <a:t>. </a:t>
            </a:r>
            <a:endParaRPr b="1" sz="202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5" name="Google Shape;85;p17"/>
          <p:cNvSpPr txBox="1"/>
          <p:nvPr/>
        </p:nvSpPr>
        <p:spPr>
          <a:xfrm>
            <a:off x="1666575" y="1282900"/>
            <a:ext cx="2322000" cy="3611700"/>
          </a:xfrm>
          <a:prstGeom prst="rect">
            <a:avLst/>
          </a:prstGeom>
          <a:solidFill>
            <a:srgbClr val="6B1C23"/>
          </a:solidFill>
          <a:ln cap="flat" cmpd="sng" w="76200">
            <a:solidFill>
              <a:srgbClr val="9193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700">
                <a:solidFill>
                  <a:srgbClr val="99D3D6"/>
                </a:solidFill>
                <a:latin typeface="Open Sans"/>
                <a:ea typeface="Open Sans"/>
                <a:cs typeface="Open Sans"/>
                <a:sym typeface="Open Sans"/>
              </a:rPr>
              <a:t>Monday &amp; Tuesday</a:t>
            </a:r>
            <a:endParaRPr b="1" sz="1700">
              <a:solidFill>
                <a:srgbClr val="99D3D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rgbClr val="99D3D6"/>
                </a:solidFill>
                <a:latin typeface="Open Sans"/>
                <a:ea typeface="Open Sans"/>
                <a:cs typeface="Open Sans"/>
                <a:sym typeface="Open Sans"/>
              </a:rPr>
              <a:t>Mrs Macromalli</a:t>
            </a:r>
            <a:endParaRPr b="1" sz="1700">
              <a:solidFill>
                <a:srgbClr val="99D3D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86" name="Google Shape;8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0563" y="2057200"/>
            <a:ext cx="2074025" cy="2063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9239" y="1907714"/>
            <a:ext cx="1446675" cy="1439061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7"/>
          <p:cNvSpPr txBox="1"/>
          <p:nvPr/>
        </p:nvSpPr>
        <p:spPr>
          <a:xfrm>
            <a:off x="4572000" y="1282900"/>
            <a:ext cx="2322000" cy="3611700"/>
          </a:xfrm>
          <a:prstGeom prst="rect">
            <a:avLst/>
          </a:prstGeom>
          <a:solidFill>
            <a:srgbClr val="6B1C23"/>
          </a:solidFill>
          <a:ln cap="flat" cmpd="sng" w="76200">
            <a:solidFill>
              <a:srgbClr val="9193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700">
                <a:solidFill>
                  <a:srgbClr val="99D3D6"/>
                </a:solidFill>
                <a:latin typeface="Open Sans"/>
                <a:ea typeface="Open Sans"/>
                <a:cs typeface="Open Sans"/>
                <a:sym typeface="Open Sans"/>
              </a:rPr>
              <a:t>Wednesday, Thursday &amp; Friday</a:t>
            </a:r>
            <a:endParaRPr b="1" sz="1700">
              <a:solidFill>
                <a:srgbClr val="99D3D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rgbClr val="99D3D6"/>
                </a:solidFill>
                <a:latin typeface="Open Sans"/>
                <a:ea typeface="Open Sans"/>
                <a:cs typeface="Open Sans"/>
                <a:sym typeface="Open Sans"/>
              </a:rPr>
              <a:t>Mrs Thompson</a:t>
            </a:r>
            <a:endParaRPr b="1" sz="1700">
              <a:solidFill>
                <a:srgbClr val="99D3D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89" name="Google Shape;8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6001" y="2044936"/>
            <a:ext cx="2074000" cy="2087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I will have some Teaching assistants I know well and a new teaching assistant.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These are my Year 5 teaching assistants: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5" name="Google Shape;95;p18"/>
          <p:cNvSpPr txBox="1"/>
          <p:nvPr/>
        </p:nvSpPr>
        <p:spPr>
          <a:xfrm>
            <a:off x="5468525" y="1520950"/>
            <a:ext cx="1758900" cy="2874900"/>
          </a:xfrm>
          <a:prstGeom prst="rect">
            <a:avLst/>
          </a:prstGeom>
          <a:solidFill>
            <a:srgbClr val="6B1C23"/>
          </a:solidFill>
          <a:ln cap="flat" cmpd="sng" w="76200">
            <a:solidFill>
              <a:srgbClr val="9193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rgbClr val="99D3D6"/>
                </a:solidFill>
                <a:latin typeface="Open Sans"/>
                <a:ea typeface="Open Sans"/>
                <a:cs typeface="Open Sans"/>
                <a:sym typeface="Open Sans"/>
              </a:rPr>
              <a:t>Miss Burdon</a:t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rgbClr val="99D3D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6" name="Google Shape;96;p18"/>
          <p:cNvSpPr txBox="1"/>
          <p:nvPr/>
        </p:nvSpPr>
        <p:spPr>
          <a:xfrm>
            <a:off x="3645600" y="1520950"/>
            <a:ext cx="1758900" cy="2874900"/>
          </a:xfrm>
          <a:prstGeom prst="rect">
            <a:avLst/>
          </a:prstGeom>
          <a:solidFill>
            <a:srgbClr val="6B1C23"/>
          </a:solidFill>
          <a:ln cap="flat" cmpd="sng" w="76200">
            <a:solidFill>
              <a:srgbClr val="9193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rgbClr val="99D3D6"/>
                </a:solidFill>
                <a:latin typeface="Open Sans"/>
                <a:ea typeface="Open Sans"/>
                <a:cs typeface="Open Sans"/>
                <a:sym typeface="Open Sans"/>
              </a:rPr>
              <a:t>Miss Thorp</a:t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rgbClr val="99D3D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7" name="Google Shape;97;p18"/>
          <p:cNvSpPr txBox="1"/>
          <p:nvPr/>
        </p:nvSpPr>
        <p:spPr>
          <a:xfrm>
            <a:off x="1842100" y="1507300"/>
            <a:ext cx="1758900" cy="2874900"/>
          </a:xfrm>
          <a:prstGeom prst="rect">
            <a:avLst/>
          </a:prstGeom>
          <a:solidFill>
            <a:srgbClr val="6B1C23"/>
          </a:solidFill>
          <a:ln cap="flat" cmpd="sng" w="76200">
            <a:solidFill>
              <a:srgbClr val="9193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rgbClr val="99D3D6"/>
                </a:solidFill>
                <a:latin typeface="Open Sans"/>
                <a:ea typeface="Open Sans"/>
                <a:cs typeface="Open Sans"/>
                <a:sym typeface="Open Sans"/>
              </a:rPr>
              <a:t>Mrs Griffiths</a:t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rgbClr val="99D3D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8" name="Google Shape;98;p18" title="8.png"/>
          <p:cNvPicPr preferRelativeResize="0"/>
          <p:nvPr/>
        </p:nvPicPr>
        <p:blipFill rotWithShape="1">
          <a:blip r:embed="rId3">
            <a:alphaModFix/>
          </a:blip>
          <a:srcRect b="0" l="0" r="10137" t="0"/>
          <a:stretch/>
        </p:blipFill>
        <p:spPr>
          <a:xfrm>
            <a:off x="5687600" y="1749925"/>
            <a:ext cx="1289600" cy="1558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8" title="73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42725" y="1708611"/>
            <a:ext cx="1353149" cy="16407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8" title="23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2009350" y="1708588"/>
            <a:ext cx="1353150" cy="15580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I will have a new locker.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This is where my locker will be: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06" name="Google Shape;106;p19" title="20240619_091057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0575" y="1134375"/>
            <a:ext cx="4571299" cy="36780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Other staff that will teach me through the week are -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2020">
                <a:latin typeface="Poppins"/>
                <a:ea typeface="Poppins"/>
                <a:cs typeface="Poppins"/>
                <a:sym typeface="Poppins"/>
              </a:rPr>
              <a:t>Spanish</a:t>
            </a:r>
            <a:endParaRPr b="1"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Senora Holmes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2020">
                <a:latin typeface="Poppins"/>
                <a:ea typeface="Poppins"/>
                <a:cs typeface="Poppins"/>
                <a:sym typeface="Poppins"/>
              </a:rPr>
              <a:t>Music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Mr Horvath 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(If I choose to play a Brass instrument)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Mrs Rossi 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(If I choose to play a Woodwind instrument)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t/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02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12" name="Google Shape;11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37736" y="3521277"/>
            <a:ext cx="1092175" cy="1390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14513" y="2202400"/>
            <a:ext cx="938625" cy="1144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81025" y="938175"/>
            <a:ext cx="1227927" cy="126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My Breaktime is at - 10:45am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My lunchtime is at - 12 noon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I will have playtimes and lunchtimes in the KS2 playground: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20" name="Google Shape;120;p21"/>
          <p:cNvPicPr preferRelativeResize="0"/>
          <p:nvPr/>
        </p:nvPicPr>
        <p:blipFill rotWithShape="1">
          <a:blip r:embed="rId3">
            <a:alphaModFix/>
          </a:blip>
          <a:srcRect b="13867" l="12543" r="11069" t="15019"/>
          <a:stretch/>
        </p:blipFill>
        <p:spPr>
          <a:xfrm>
            <a:off x="2081300" y="2110475"/>
            <a:ext cx="4981399" cy="2934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/>
          <p:nvPr>
            <p:ph type="title"/>
          </p:nvPr>
        </p:nvSpPr>
        <p:spPr>
          <a:xfrm>
            <a:off x="311700" y="211800"/>
            <a:ext cx="8520600" cy="80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I will leave school at the end of the day through this exit/gate: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I finish school at - 3:30pm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26" name="Google Shape;12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5588" y="1017600"/>
            <a:ext cx="3174434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20">
                <a:latin typeface="Poppins"/>
                <a:ea typeface="Poppins"/>
                <a:cs typeface="Poppins"/>
                <a:sym typeface="Poppins"/>
              </a:rPr>
              <a:t>I will have lots of fun and learn new things in 5TM</a:t>
            </a:r>
            <a:endParaRPr sz="202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image1.png" id="132" name="Google Shape;13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5675" y="2077400"/>
            <a:ext cx="2295525" cy="1943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2.png" id="133" name="Google Shape;133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71725" y="2010875"/>
            <a:ext cx="2200275" cy="1933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