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Poppins"/>
      <p:regular r:id="rId17"/>
      <p:bold r:id="rId18"/>
      <p:italic r:id="rId19"/>
      <p:boldItalic r:id="rId20"/>
    </p:embeddedFont>
    <p:embeddedFont>
      <p:font typeface="Playwrite GB J"/>
      <p:regular r:id="rId21"/>
      <p: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-boldItalic.fntdata"/><Relationship Id="rId11" Type="http://schemas.openxmlformats.org/officeDocument/2006/relationships/slide" Target="slides/slide6.xml"/><Relationship Id="rId22" Type="http://schemas.openxmlformats.org/officeDocument/2006/relationships/font" Target="fonts/PlaywriteGBJ-italic.fntdata"/><Relationship Id="rId10" Type="http://schemas.openxmlformats.org/officeDocument/2006/relationships/slide" Target="slides/slide5.xml"/><Relationship Id="rId21" Type="http://schemas.openxmlformats.org/officeDocument/2006/relationships/font" Target="fonts/PlaywriteGBJ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oppins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Poppins-italic.fntdata"/><Relationship Id="rId6" Type="http://schemas.openxmlformats.org/officeDocument/2006/relationships/slide" Target="slides/slide1.xml"/><Relationship Id="rId18" Type="http://schemas.openxmlformats.org/officeDocument/2006/relationships/font" Target="fonts/Poppi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dcf50a8e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ddcf50a8e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dcf50a8e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dcf50a8e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ddcf50a8e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ddcf50a8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fe17f248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efe17f248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efe17f248b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efe17f248b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dcf50a8e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ddcf50a8e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ddcf50a8e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ddcf50a8e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efe17f24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efe17f24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e33b5192f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e33b5192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270463f9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270463f9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oppins"/>
                <a:ea typeface="Poppins"/>
                <a:cs typeface="Poppins"/>
                <a:sym typeface="Poppins"/>
              </a:rPr>
              <a:t>My New Class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oppins"/>
                <a:ea typeface="Poppins"/>
                <a:cs typeface="Poppins"/>
                <a:sym typeface="Poppins"/>
              </a:rPr>
              <a:t>2026-2027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361" y="186349"/>
            <a:ext cx="1787275" cy="178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211800"/>
            <a:ext cx="8520600" cy="8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leave school at the end of the day through this exit/gate: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finish school at - 3:30pm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5588" y="1017600"/>
            <a:ext cx="317443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have lots of fun and learn new things in 5S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mage1.png"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5675" y="2077400"/>
            <a:ext cx="229552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.png"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1725" y="2010875"/>
            <a:ext cx="2200275" cy="19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After the summer holidays I will enter school this way each morning: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4787" y="1017725"/>
            <a:ext cx="317443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After the summer holidays, I will be in a new classroom.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This will be my new classroom</a:t>
            </a:r>
            <a:endParaRPr b="1"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400" y="1258625"/>
            <a:ext cx="3411551" cy="444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2025" y="1258625"/>
            <a:ext cx="3342976" cy="444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This will be my new classroom door: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computer screen shot of a hallway&#10;&#10;Description automatically generated with medium confidence" id="75" name="Google Shape;75;p16"/>
          <p:cNvPicPr preferRelativeResize="0"/>
          <p:nvPr/>
        </p:nvPicPr>
        <p:blipFill rotWithShape="1">
          <a:blip r:embed="rId3">
            <a:alphaModFix/>
          </a:blip>
          <a:srcRect b="8896" l="33084" r="33219" t="12930"/>
          <a:stretch/>
        </p:blipFill>
        <p:spPr>
          <a:xfrm>
            <a:off x="2154500" y="1136925"/>
            <a:ext cx="4550851" cy="592947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/>
          <p:nvPr/>
        </p:nvSpPr>
        <p:spPr>
          <a:xfrm rot="-642946">
            <a:off x="3487391" y="2316933"/>
            <a:ext cx="3636718" cy="470176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7236300" y="2659125"/>
            <a:ext cx="165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6"/>
          <p:cNvSpPr txBox="1"/>
          <p:nvPr/>
        </p:nvSpPr>
        <p:spPr>
          <a:xfrm>
            <a:off x="7236300" y="1764275"/>
            <a:ext cx="20130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202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New classroom door.</a:t>
            </a:r>
            <a:endParaRPr/>
          </a:p>
        </p:txBody>
      </p:sp>
      <p:sp>
        <p:nvSpPr>
          <p:cNvPr id="79" name="Google Shape;79;p16"/>
          <p:cNvSpPr/>
          <p:nvPr/>
        </p:nvSpPr>
        <p:spPr>
          <a:xfrm rot="-10128599">
            <a:off x="1711428" y="3523430"/>
            <a:ext cx="2445593" cy="470091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201250" y="2881775"/>
            <a:ext cx="14223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202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New lunchbox trolly.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12950"/>
            <a:ext cx="8520600" cy="10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This is my new teacher, Mrs Lloyd (previously Miss Lemm)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My new class is called </a:t>
            </a:r>
            <a:r>
              <a:rPr b="1" lang="en-GB" sz="2020">
                <a:latin typeface="Poppins"/>
                <a:ea typeface="Poppins"/>
                <a:cs typeface="Poppins"/>
                <a:sym typeface="Poppins"/>
              </a:rPr>
              <a:t>5L</a:t>
            </a:r>
            <a:r>
              <a:rPr b="1" lang="en-GB" sz="2020">
                <a:latin typeface="Poppins"/>
                <a:ea typeface="Poppins"/>
                <a:cs typeface="Poppins"/>
                <a:sym typeface="Poppins"/>
              </a:rPr>
              <a:t>.</a:t>
            </a:r>
            <a:endParaRPr b="1"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5205" y="1623175"/>
            <a:ext cx="2101025" cy="213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have some Teaching assistants I know well and a new teaching assistant.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These are my Year 5 teaching assistants: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" name="Google Shape;92;p18"/>
          <p:cNvSpPr/>
          <p:nvPr/>
        </p:nvSpPr>
        <p:spPr>
          <a:xfrm>
            <a:off x="2304882" y="4120008"/>
            <a:ext cx="1359300" cy="619500"/>
          </a:xfrm>
          <a:prstGeom prst="rect">
            <a:avLst/>
          </a:prstGeom>
          <a:solidFill>
            <a:srgbClr val="960000"/>
          </a:solidFill>
          <a:ln cap="flat" cmpd="sng" w="121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6500" lIns="116500" spcFirstLastPara="1" rIns="116500" wrap="square" tIns="116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84">
                <a:solidFill>
                  <a:srgbClr val="FFFFFF"/>
                </a:solidFill>
                <a:latin typeface="Playwrite GB J"/>
                <a:ea typeface="Playwrite GB J"/>
                <a:cs typeface="Playwrite GB J"/>
                <a:sym typeface="Playwrite GB J"/>
              </a:rPr>
              <a:t>Ms Griffiths</a:t>
            </a:r>
            <a:endParaRPr sz="1784">
              <a:solidFill>
                <a:srgbClr val="FFFFFF"/>
              </a:solidFill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3460611" y="1520249"/>
            <a:ext cx="2257500" cy="6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500" lIns="116500" spcFirstLastPara="1" rIns="116500" wrap="square" tIns="1165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77"/>
              <a:buFont typeface="Arial"/>
              <a:buNone/>
            </a:pPr>
            <a:r>
              <a:rPr b="1" lang="en-GB" sz="2676">
                <a:latin typeface="Calibri"/>
                <a:ea typeface="Calibri"/>
                <a:cs typeface="Calibri"/>
                <a:sym typeface="Calibri"/>
              </a:rPr>
              <a:t>Support staff</a:t>
            </a:r>
            <a:endParaRPr b="1" i="0" sz="267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776" y="2148791"/>
            <a:ext cx="1587850" cy="160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6154" y="2155926"/>
            <a:ext cx="1587849" cy="159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5238" y="2157806"/>
            <a:ext cx="1359267" cy="158832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/>
          <p:nvPr/>
        </p:nvSpPr>
        <p:spPr>
          <a:xfrm>
            <a:off x="4011519" y="4000365"/>
            <a:ext cx="1359300" cy="858900"/>
          </a:xfrm>
          <a:prstGeom prst="rect">
            <a:avLst/>
          </a:prstGeom>
          <a:solidFill>
            <a:srgbClr val="960000"/>
          </a:solidFill>
          <a:ln cap="flat" cmpd="sng" w="121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6500" lIns="116500" spcFirstLastPara="1" rIns="116500" wrap="square" tIns="116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84">
                <a:solidFill>
                  <a:srgbClr val="FFFFFF"/>
                </a:solidFill>
                <a:latin typeface="Playwrite GB J"/>
                <a:ea typeface="Playwrite GB J"/>
                <a:cs typeface="Playwrite GB J"/>
                <a:sym typeface="Playwrite GB J"/>
              </a:rPr>
              <a:t>Miss Burdon</a:t>
            </a:r>
            <a:endParaRPr sz="1784">
              <a:solidFill>
                <a:srgbClr val="FFFFFF"/>
              </a:solidFill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  <p:sp>
        <p:nvSpPr>
          <p:cNvPr id="98" name="Google Shape;98;p18"/>
          <p:cNvSpPr/>
          <p:nvPr/>
        </p:nvSpPr>
        <p:spPr>
          <a:xfrm>
            <a:off x="5718141" y="4076904"/>
            <a:ext cx="1196700" cy="619500"/>
          </a:xfrm>
          <a:prstGeom prst="rect">
            <a:avLst/>
          </a:prstGeom>
          <a:solidFill>
            <a:srgbClr val="960000"/>
          </a:solidFill>
          <a:ln cap="flat" cmpd="sng" w="121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6500" lIns="116500" spcFirstLastPara="1" rIns="116500" wrap="square" tIns="116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84">
                <a:solidFill>
                  <a:srgbClr val="FFFFFF"/>
                </a:solidFill>
                <a:latin typeface="Playwrite GB J"/>
                <a:ea typeface="Playwrite GB J"/>
                <a:cs typeface="Playwrite GB J"/>
                <a:sym typeface="Playwrite GB J"/>
              </a:rPr>
              <a:t>Miss Thorp</a:t>
            </a:r>
            <a:endParaRPr sz="1784">
              <a:solidFill>
                <a:srgbClr val="FFFFFF"/>
              </a:solidFill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have a new locker.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This is where my locker will be: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7913" y="1192250"/>
            <a:ext cx="5148175" cy="385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Other staff that will teach me through the week are -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20">
                <a:latin typeface="Poppins"/>
                <a:ea typeface="Poppins"/>
                <a:cs typeface="Poppins"/>
                <a:sym typeface="Poppins"/>
              </a:rPr>
              <a:t>Spanish</a:t>
            </a:r>
            <a:endParaRPr b="1"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Senora Holmes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20">
                <a:latin typeface="Poppins"/>
                <a:ea typeface="Poppins"/>
                <a:cs typeface="Poppins"/>
                <a:sym typeface="Poppins"/>
              </a:rPr>
              <a:t>Music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Mr Horvath 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(If I choose to play a Brass instrument)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Mrs Rossi</a:t>
            </a: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 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(If I choose to play a Woodwind instrument)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7736" y="3521277"/>
            <a:ext cx="1092175" cy="139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4513" y="2202400"/>
            <a:ext cx="938625" cy="114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1025" y="938175"/>
            <a:ext cx="1227927" cy="12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My Breaktime is at - 10:45am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My lunchtime is at - 12 noon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have playtimes and lunchtimes in the KS2 playground: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 b="13867" l="12543" r="11069" t="15019"/>
          <a:stretch/>
        </p:blipFill>
        <p:spPr>
          <a:xfrm>
            <a:off x="2081300" y="2110475"/>
            <a:ext cx="4981399" cy="293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