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laywrite GB J"/>
      <p:regular r:id="rId17"/>
      <p: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laywriteGBJ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PlaywriteGBJ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ef259717e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ef259717e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dcf50a8e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dcf50a8e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dcf50a8e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dcf50a8e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ef259717e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ef259717e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dcf50a8e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dcf50a8e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dcf50a8e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dcf50a8e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dcf50a8e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dcf50a8e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d138e2c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3d138e2c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f259717e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ef259717e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dcf50a8e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dcf50a8e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70463f9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70463f9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454725"/>
            <a:ext cx="8520600" cy="107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write GB J"/>
                <a:ea typeface="Playwrite GB J"/>
                <a:cs typeface="Playwrite GB J"/>
                <a:sym typeface="Playwrite GB J"/>
              </a:rPr>
              <a:t>My New Class</a:t>
            </a:r>
            <a:endParaRPr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56587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write GB J"/>
                <a:ea typeface="Playwrite GB J"/>
                <a:cs typeface="Playwrite GB J"/>
                <a:sym typeface="Playwrite GB J"/>
              </a:rPr>
              <a:t>2026 - 2027</a:t>
            </a:r>
            <a:endParaRPr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374" y="671874"/>
            <a:ext cx="1787275" cy="178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211800"/>
            <a:ext cx="8520600" cy="8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I will leave school at the end of the day through this exit/gate.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I finish school at 3:30pm.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 rotWithShape="1">
          <a:blip r:embed="rId3">
            <a:alphaModFix/>
          </a:blip>
          <a:srcRect b="15526" l="4077" r="8989" t="12825"/>
          <a:stretch/>
        </p:blipFill>
        <p:spPr>
          <a:xfrm>
            <a:off x="624500" y="1093921"/>
            <a:ext cx="7895000" cy="36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I will have lots of fun and learn new things in 2A!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grpSp>
        <p:nvGrpSpPr>
          <p:cNvPr id="126" name="Google Shape;126;p23"/>
          <p:cNvGrpSpPr/>
          <p:nvPr/>
        </p:nvGrpSpPr>
        <p:grpSpPr>
          <a:xfrm>
            <a:off x="2198750" y="1858475"/>
            <a:ext cx="4746500" cy="1943100"/>
            <a:chOff x="2371725" y="2010875"/>
            <a:chExt cx="4746500" cy="1943100"/>
          </a:xfrm>
        </p:grpSpPr>
        <p:pic>
          <p:nvPicPr>
            <p:cNvPr descr="image1.png" id="127" name="Google Shape;12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22700" y="2010875"/>
              <a:ext cx="2295525" cy="194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2.png" id="128" name="Google Shape;128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71725" y="2010875"/>
              <a:ext cx="2200275" cy="19335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9570" l="21721" r="21625" t="14895"/>
          <a:stretch/>
        </p:blipFill>
        <p:spPr>
          <a:xfrm>
            <a:off x="241100" y="1416900"/>
            <a:ext cx="4238827" cy="308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9587" l="21748" r="21703" t="15809"/>
          <a:stretch/>
        </p:blipFill>
        <p:spPr>
          <a:xfrm>
            <a:off x="4664100" y="1416900"/>
            <a:ext cx="4238827" cy="308278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80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After the summer holidays I will enter school this way each morning: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8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After the summer holidays, I will be in a new classroom.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This will be my new classroom: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grpSp>
        <p:nvGrpSpPr>
          <p:cNvPr id="69" name="Google Shape;69;p15"/>
          <p:cNvGrpSpPr/>
          <p:nvPr/>
        </p:nvGrpSpPr>
        <p:grpSpPr>
          <a:xfrm>
            <a:off x="429725" y="1500800"/>
            <a:ext cx="8284552" cy="3069525"/>
            <a:chOff x="547750" y="1564875"/>
            <a:chExt cx="8284552" cy="3069525"/>
          </a:xfrm>
        </p:grpSpPr>
        <p:pic>
          <p:nvPicPr>
            <p:cNvPr id="70" name="Google Shape;70;p15"/>
            <p:cNvPicPr preferRelativeResize="0"/>
            <p:nvPr/>
          </p:nvPicPr>
          <p:blipFill rotWithShape="1">
            <a:blip r:embed="rId3">
              <a:alphaModFix/>
            </a:blip>
            <a:srcRect b="15374" l="26317" r="26384" t="22079"/>
            <a:stretch/>
          </p:blipFill>
          <p:spPr>
            <a:xfrm>
              <a:off x="547750" y="1564875"/>
              <a:ext cx="4129018" cy="306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5"/>
            <p:cNvPicPr preferRelativeResize="0"/>
            <p:nvPr/>
          </p:nvPicPr>
          <p:blipFill rotWithShape="1">
            <a:blip r:embed="rId4">
              <a:alphaModFix/>
            </a:blip>
            <a:srcRect b="14573" l="26466" r="26658" t="21427"/>
            <a:stretch/>
          </p:blipFill>
          <p:spPr>
            <a:xfrm>
              <a:off x="4833252" y="1564875"/>
              <a:ext cx="3999050" cy="3069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This will be my new classroom door: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15374" l="36848" r="36734" t="22079"/>
          <a:stretch/>
        </p:blipFill>
        <p:spPr>
          <a:xfrm>
            <a:off x="3098100" y="1017725"/>
            <a:ext cx="2947801" cy="392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46875" y="219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20">
                <a:latin typeface="Playwrite GB J"/>
                <a:ea typeface="Playwrite GB J"/>
                <a:cs typeface="Playwrite GB J"/>
                <a:sym typeface="Playwrite GB J"/>
              </a:rPr>
              <a:t>This is my new teacher, </a:t>
            </a:r>
            <a:r>
              <a:rPr b="1" lang="en-GB" sz="1920">
                <a:latin typeface="Playwrite GB J"/>
                <a:ea typeface="Playwrite GB J"/>
                <a:cs typeface="Playwrite GB J"/>
                <a:sym typeface="Playwrite GB J"/>
              </a:rPr>
              <a:t>M</a:t>
            </a:r>
            <a:r>
              <a:rPr b="1" lang="en-GB" sz="1920">
                <a:latin typeface="Playwrite GB J"/>
                <a:ea typeface="Playwrite GB J"/>
                <a:cs typeface="Playwrite GB J"/>
                <a:sym typeface="Playwrite GB J"/>
              </a:rPr>
              <a:t>r Arthur</a:t>
            </a:r>
            <a:endParaRPr sz="19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20">
                <a:latin typeface="Playwrite GB J"/>
                <a:ea typeface="Playwrite GB J"/>
                <a:cs typeface="Playwrite GB J"/>
                <a:sym typeface="Playwrite GB J"/>
              </a:rPr>
              <a:t>My new class is called </a:t>
            </a:r>
            <a:r>
              <a:rPr b="1" lang="en-GB" sz="1920">
                <a:latin typeface="Playwrite GB J"/>
                <a:ea typeface="Playwrite GB J"/>
                <a:cs typeface="Playwrite GB J"/>
                <a:sym typeface="Playwrite GB J"/>
              </a:rPr>
              <a:t>2A.</a:t>
            </a:r>
            <a:endParaRPr sz="19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83" name="Google Shape;83;p17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263" y="1300851"/>
            <a:ext cx="2734394" cy="273439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3336213" y="4175208"/>
            <a:ext cx="27345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54300" lIns="108650" spcFirstLastPara="1" rIns="108650" wrap="square" tIns="543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4"/>
              <a:buFont typeface="Arial"/>
              <a:buNone/>
            </a:pPr>
            <a:r>
              <a:rPr b="1" lang="en-GB" sz="1621">
                <a:solidFill>
                  <a:srgbClr val="6487A7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Mr Arthur</a:t>
            </a:r>
            <a:endParaRPr b="1" sz="1621">
              <a:solidFill>
                <a:srgbClr val="6487A7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4"/>
              <a:buFont typeface="Arial"/>
              <a:buNone/>
            </a:pPr>
            <a:r>
              <a:rPr b="1" lang="en-GB" sz="1621">
                <a:solidFill>
                  <a:srgbClr val="6487A7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Class Teacher for 2A</a:t>
            </a:r>
            <a:endParaRPr b="1" sz="1621">
              <a:solidFill>
                <a:srgbClr val="6487A7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0">
                <a:solidFill>
                  <a:srgbClr val="000000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I will have some new teaching assistants.</a:t>
            </a:r>
            <a:endParaRPr sz="2020">
              <a:solidFill>
                <a:srgbClr val="000000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0">
                <a:solidFill>
                  <a:srgbClr val="000000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These are my Year </a:t>
            </a: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2</a:t>
            </a:r>
            <a:r>
              <a:rPr lang="en-GB" sz="2020">
                <a:solidFill>
                  <a:srgbClr val="000000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 teaching assistants:</a:t>
            </a:r>
            <a:endParaRPr sz="2020">
              <a:solidFill>
                <a:srgbClr val="000000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0" l="0" r="0" t="6393"/>
          <a:stretch/>
        </p:blipFill>
        <p:spPr>
          <a:xfrm>
            <a:off x="5911252" y="1418900"/>
            <a:ext cx="1910927" cy="256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831" y="1418905"/>
            <a:ext cx="2560603" cy="256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594" y="1418901"/>
            <a:ext cx="1634520" cy="25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1586965" y="4122774"/>
            <a:ext cx="62352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80250" lIns="160600" spcFirstLastPara="1" rIns="160600" wrap="square" tIns="802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9"/>
              <a:buFont typeface="Arial"/>
              <a:buNone/>
            </a:pPr>
            <a:r>
              <a:rPr b="1" lang="en-GB" sz="1600">
                <a:solidFill>
                  <a:srgbClr val="6487A7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Mrs Picknell, Mrs Hughes &amp; Mrs Sargent</a:t>
            </a:r>
            <a:endParaRPr b="1" sz="1600">
              <a:solidFill>
                <a:srgbClr val="6487A7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9"/>
              <a:buFont typeface="Arial"/>
              <a:buNone/>
            </a:pPr>
            <a:r>
              <a:rPr b="1" lang="en-GB" sz="1600">
                <a:solidFill>
                  <a:srgbClr val="6487A7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Year 2 Teaching Assistants</a:t>
            </a:r>
            <a:endParaRPr b="1" sz="1600">
              <a:solidFill>
                <a:srgbClr val="6487A7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80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Other staff members that will teach me in the week are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Mrs Pheasant and Mrs Willis on Thursday afternoons.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99" name="Google Shape;99;p19" title="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987" y="1337762"/>
            <a:ext cx="2695665" cy="269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 title="78.png"/>
          <p:cNvPicPr preferRelativeResize="0"/>
          <p:nvPr/>
        </p:nvPicPr>
        <p:blipFill rotWithShape="1">
          <a:blip r:embed="rId4">
            <a:alphaModFix/>
          </a:blip>
          <a:srcRect b="0" l="0" r="0" t="8734"/>
          <a:stretch/>
        </p:blipFill>
        <p:spPr>
          <a:xfrm>
            <a:off x="4901085" y="1337762"/>
            <a:ext cx="2151926" cy="26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1586965" y="4122774"/>
            <a:ext cx="62352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80250" lIns="160600" spcFirstLastPara="1" rIns="160600" wrap="square" tIns="802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9"/>
              <a:buFont typeface="Arial"/>
              <a:buNone/>
            </a:pPr>
            <a:r>
              <a:rPr b="1" lang="en-GB" sz="1600">
                <a:solidFill>
                  <a:srgbClr val="6487A7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Mrs Pheasant &amp; Mrs Willis</a:t>
            </a:r>
            <a:endParaRPr b="1" sz="1600">
              <a:solidFill>
                <a:srgbClr val="6487A7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9"/>
              <a:buFont typeface="Arial"/>
              <a:buNone/>
            </a:pPr>
            <a:r>
              <a:rPr b="1" lang="en-GB" sz="1600">
                <a:solidFill>
                  <a:srgbClr val="6487A7"/>
                </a:solidFill>
                <a:latin typeface="Playwrite GB J"/>
                <a:ea typeface="Playwrite GB J"/>
                <a:cs typeface="Playwrite GB J"/>
                <a:sym typeface="Playwrite GB J"/>
              </a:rPr>
              <a:t>Year 2 PPA Cover Teachers</a:t>
            </a:r>
            <a:endParaRPr b="1" sz="1600">
              <a:solidFill>
                <a:srgbClr val="6487A7"/>
              </a:solidFill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I will have a new locker.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This is where my locker will be: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b="14741" l="26318" r="26204" t="22716"/>
          <a:stretch/>
        </p:blipFill>
        <p:spPr>
          <a:xfrm>
            <a:off x="2213325" y="1334425"/>
            <a:ext cx="4717351" cy="349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My playtime is: 10:30am-10:45am.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My lunchtime is: 11:45am-12:30pm.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laywrite GB J"/>
                <a:ea typeface="Playwrite GB J"/>
                <a:cs typeface="Playwrite GB J"/>
                <a:sym typeface="Playwrite GB J"/>
              </a:rPr>
              <a:t>I will have playtimes and lunchtimes on the KS1 playground:</a:t>
            </a:r>
            <a:endParaRPr sz="2020">
              <a:latin typeface="Playwrite GB J"/>
              <a:ea typeface="Playwrite GB J"/>
              <a:cs typeface="Playwrite GB J"/>
              <a:sym typeface="Playwrite GB J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175" y="1873725"/>
            <a:ext cx="2815568" cy="30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3661" y="1873725"/>
            <a:ext cx="3200163" cy="300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