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Lst>
  <p:sldSz cy="6858000" cx="12192000"/>
  <p:notesSz cx="6858000" cy="9144000"/>
  <p:embeddedFontLst>
    <p:embeddedFont>
      <p:font typeface="Quattrocento Sans"/>
      <p:regular r:id="rId59"/>
      <p:bold r:id="rId60"/>
      <p:italic r:id="rId61"/>
      <p:boldItalic r:id="rId62"/>
    </p:embeddedFont>
    <p:embeddedFont>
      <p:font typeface="Quicksand"/>
      <p:regular r:id="rId63"/>
      <p:bold r:id="rId64"/>
    </p:embeddedFont>
    <p:embeddedFont>
      <p:font typeface="Quicksand Medium"/>
      <p:regular r:id="rId65"/>
      <p:bold r:id="rId6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7" roundtripDataSignature="AMtx7mikwklDn8ZdqRrKrRCiipl+exLln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B2B75D3-EAE4-4F83-94A3-66A114D60896}">
  <a:tblStyle styleId="{FB2B75D3-EAE4-4F83-94A3-66A114D60896}" styleName="Table_0">
    <a:wholeTbl>
      <a:tcTxStyle b="off" i="off">
        <a:font>
          <a:latin typeface="Arial"/>
          <a:ea typeface="Arial"/>
          <a:cs typeface="Arial"/>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12700">
              <a:solidFill>
                <a:schemeClr val="accent6"/>
              </a:solidFill>
              <a:prstDash val="solid"/>
              <a:round/>
              <a:headEnd len="sm" w="sm" type="none"/>
              <a:tailEnd len="sm" w="sm" type="none"/>
            </a:ln>
          </a:top>
          <a:bottom>
            <a:ln cap="flat" cmpd="sng" w="12700">
              <a:solidFill>
                <a:schemeClr val="accent6"/>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a:tcStyle>
        <a:fill>
          <a:solidFill>
            <a:schemeClr val="accent6">
              <a:alpha val="20000"/>
            </a:schemeClr>
          </a:solidFill>
        </a:fill>
      </a:tcStyle>
    </a:band1H>
    <a:band2H>
      <a:tcTxStyle/>
    </a:band2H>
    <a:band1V>
      <a:tcTxStyle/>
      <a:tcStyle>
        <a:fill>
          <a:solidFill>
            <a:schemeClr val="accent6">
              <a:alpha val="20000"/>
            </a:schemeClr>
          </a:solidFill>
        </a:fill>
      </a:tcStyle>
    </a:band1V>
    <a:band2V>
      <a:tcTxStyle/>
    </a:band2V>
    <a:lastCol>
      <a:tcTxStyle b="on" i="off"/>
    </a:lastCol>
    <a:firstCol>
      <a:tcTxStyle b="on" i="off"/>
    </a:firstCol>
    <a:lastRow>
      <a:tcTxStyle b="on" i="off"/>
      <a:tcStyle>
        <a:tcBdr>
          <a:top>
            <a:ln cap="flat" cmpd="sng" w="12700">
              <a:solidFill>
                <a:schemeClr val="accent6"/>
              </a:solidFill>
              <a:prstDash val="solid"/>
              <a:round/>
              <a:headEnd len="sm" w="sm" type="none"/>
              <a:tailEnd len="sm" w="sm" type="none"/>
            </a:ln>
          </a:top>
        </a:tcBdr>
        <a:fill>
          <a:solidFill>
            <a:srgbClr val="FFFFFF">
              <a:alpha val="0"/>
            </a:srgbClr>
          </a:solidFill>
        </a:fill>
      </a:tcStyle>
    </a:lastRow>
    <a:seCell>
      <a:tcTxStyle/>
    </a:seCell>
    <a:swCell>
      <a:tcTxStyle/>
    </a:swCell>
    <a:firstRow>
      <a:tcTxStyle b="on" i="off"/>
      <a:tcStyle>
        <a:tcBdr>
          <a:bottom>
            <a:ln cap="flat" cmpd="sng" w="12700">
              <a:solidFill>
                <a:schemeClr val="accent6"/>
              </a:solidFill>
              <a:prstDash val="solid"/>
              <a:round/>
              <a:headEnd len="sm" w="sm" type="none"/>
              <a:tailEnd len="sm" w="sm" type="none"/>
            </a:ln>
          </a:bottom>
        </a:tcBdr>
        <a:fill>
          <a:solidFill>
            <a:srgbClr val="FFFFFF">
              <a:alpha val="0"/>
            </a:srgbClr>
          </a:solidFill>
        </a:fill>
      </a:tcStyle>
    </a:firstRow>
    <a:neCell>
      <a:tcTxStyle/>
    </a:neCell>
    <a:nwCell>
      <a:tcTxStyle/>
    </a:nwCell>
  </a:tblStyle>
  <a:tblStyle styleId="{321A615E-465E-4670-B88A-BE71A0C73584}" styleName="Table_1">
    <a:wholeTbl>
      <a:tcTxStyle b="off" i="off">
        <a:font>
          <a:latin typeface="Arial"/>
          <a:ea typeface="Arial"/>
          <a:cs typeface="Arial"/>
        </a:font>
        <a:schemeClr val="dk1"/>
      </a:tcTxStyle>
      <a:tcStyle>
        <a:tcBdr>
          <a:left>
            <a:ln cap="flat" cmpd="sng" w="12700">
              <a:solidFill>
                <a:schemeClr val="accent4"/>
              </a:solidFill>
              <a:prstDash val="solid"/>
              <a:round/>
              <a:headEnd len="sm" w="sm" type="none"/>
              <a:tailEnd len="sm" w="sm" type="none"/>
            </a:ln>
          </a:left>
          <a:right>
            <a:ln cap="flat" cmpd="sng" w="12700">
              <a:solidFill>
                <a:schemeClr val="accent4"/>
              </a:solidFill>
              <a:prstDash val="solid"/>
              <a:round/>
              <a:headEnd len="sm" w="sm" type="none"/>
              <a:tailEnd len="sm" w="sm" type="none"/>
            </a:ln>
          </a:right>
          <a:top>
            <a:ln cap="flat" cmpd="sng" w="12700">
              <a:solidFill>
                <a:schemeClr val="accent4"/>
              </a:solidFill>
              <a:prstDash val="solid"/>
              <a:round/>
              <a:headEnd len="sm" w="sm" type="none"/>
              <a:tailEnd len="sm" w="sm" type="none"/>
            </a:ln>
          </a:top>
          <a:bottom>
            <a:ln cap="flat" cmpd="sng" w="12700">
              <a:solidFill>
                <a:schemeClr val="accent4"/>
              </a:solidFill>
              <a:prstDash val="solid"/>
              <a:round/>
              <a:headEnd len="sm" w="sm" type="none"/>
              <a:tailEnd len="sm" w="sm" type="none"/>
            </a:ln>
          </a:bottom>
          <a:insideH>
            <a:ln cap="flat" cmpd="sng" w="12700">
              <a:solidFill>
                <a:schemeClr val="accent4"/>
              </a:solidFill>
              <a:prstDash val="solid"/>
              <a:round/>
              <a:headEnd len="sm" w="sm" type="none"/>
              <a:tailEnd len="sm" w="sm" type="none"/>
            </a:ln>
          </a:insideH>
          <a:insideV>
            <a:ln cap="flat" cmpd="sng" w="12700">
              <a:solidFill>
                <a:schemeClr val="accent4"/>
              </a:solidFill>
              <a:prstDash val="solid"/>
              <a:round/>
              <a:headEnd len="sm" w="sm" type="none"/>
              <a:tailEnd len="sm" w="sm" type="none"/>
            </a:ln>
          </a:insideV>
        </a:tcBdr>
        <a:fill>
          <a:solidFill>
            <a:srgbClr val="FFFFFF">
              <a:alpha val="0"/>
            </a:srgbClr>
          </a:solidFill>
        </a:fill>
      </a:tcStyle>
    </a:wholeTbl>
    <a:band1H>
      <a:tcTxStyle/>
      <a:tcStyle>
        <a:fill>
          <a:solidFill>
            <a:schemeClr val="accent4">
              <a:alpha val="20000"/>
            </a:schemeClr>
          </a:solidFill>
        </a:fill>
      </a:tcStyle>
    </a:band1H>
    <a:band2H>
      <a:tcTxStyle/>
    </a:band2H>
    <a:band1V>
      <a:tcTxStyle/>
      <a:tcStyle>
        <a:fill>
          <a:solidFill>
            <a:schemeClr val="accent4">
              <a:alpha val="20000"/>
            </a:schemeClr>
          </a:solidFill>
        </a:fill>
      </a:tcStyle>
    </a:band1V>
    <a:band2V>
      <a:tcTxStyle/>
    </a:band2V>
    <a:lastCol>
      <a:tcTxStyle b="on" i="off"/>
    </a:lastCol>
    <a:firstCol>
      <a:tcTxStyle b="on" i="off"/>
    </a:firstCol>
    <a:lastRow>
      <a:tcTxStyle b="on" i="off"/>
      <a:tcStyle>
        <a:tcBdr>
          <a:top>
            <a:ln cap="flat" cmpd="sng" w="50800">
              <a:solidFill>
                <a:schemeClr val="accent4"/>
              </a:solidFill>
              <a:prstDash val="solid"/>
              <a:round/>
              <a:headEnd len="sm" w="sm" type="none"/>
              <a:tailEnd len="sm" w="sm" type="none"/>
            </a:ln>
          </a:top>
        </a:tcBdr>
        <a:fill>
          <a:solidFill>
            <a:srgbClr val="FFFFFF">
              <a:alpha val="0"/>
            </a:srgbClr>
          </a:solidFill>
        </a:fill>
      </a:tcStyle>
    </a:lastRow>
    <a:seCell>
      <a:tcTxStyle/>
    </a:seCell>
    <a:swCell>
      <a:tcTxStyle/>
    </a:swCell>
    <a:firstRow>
      <a:tcTxStyle b="on" i="off"/>
      <a:tcStyle>
        <a:tcBdr>
          <a:bottom>
            <a:ln cap="flat" cmpd="sng" w="25400">
              <a:solidFill>
                <a:schemeClr val="accent4"/>
              </a:solidFill>
              <a:prstDash val="solid"/>
              <a:round/>
              <a:headEnd len="sm" w="sm" type="none"/>
              <a:tailEnd len="sm" w="sm" type="none"/>
            </a:ln>
          </a:bottom>
        </a:tcBdr>
        <a:fill>
          <a:solidFill>
            <a:srgbClr val="FFFFFF">
              <a:alpha val="0"/>
            </a:srgbClr>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QuattrocentoSans-boldItalic.fntdata"/><Relationship Id="rId61" Type="http://schemas.openxmlformats.org/officeDocument/2006/relationships/font" Target="fonts/QuattrocentoSans-italic.fntdata"/><Relationship Id="rId20" Type="http://schemas.openxmlformats.org/officeDocument/2006/relationships/slide" Target="slides/slide15.xml"/><Relationship Id="rId64" Type="http://schemas.openxmlformats.org/officeDocument/2006/relationships/font" Target="fonts/Quicksand-bold.fntdata"/><Relationship Id="rId63" Type="http://schemas.openxmlformats.org/officeDocument/2006/relationships/font" Target="fonts/Quicksand-regular.fntdata"/><Relationship Id="rId22" Type="http://schemas.openxmlformats.org/officeDocument/2006/relationships/slide" Target="slides/slide17.xml"/><Relationship Id="rId66" Type="http://schemas.openxmlformats.org/officeDocument/2006/relationships/font" Target="fonts/QuicksandMedium-bold.fntdata"/><Relationship Id="rId21" Type="http://schemas.openxmlformats.org/officeDocument/2006/relationships/slide" Target="slides/slide16.xml"/><Relationship Id="rId65" Type="http://schemas.openxmlformats.org/officeDocument/2006/relationships/font" Target="fonts/QuicksandMedium-regular.fntdata"/><Relationship Id="rId24" Type="http://schemas.openxmlformats.org/officeDocument/2006/relationships/slide" Target="slides/slide19.xml"/><Relationship Id="rId23" Type="http://schemas.openxmlformats.org/officeDocument/2006/relationships/slide" Target="slides/slide18.xml"/><Relationship Id="rId67" Type="http://customschemas.google.com/relationships/presentationmetadata" Target="metadata"/><Relationship Id="rId60" Type="http://schemas.openxmlformats.org/officeDocument/2006/relationships/font" Target="fonts/QuattrocentoSans-bold.fnt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font" Target="fonts/QuattrocentoSans-regular.fntdata"/><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GB"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ov.uk/government/case-studies/reception-quality-webinar-series"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h3060a773241cba5c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3" name="Google Shape;93;h3060a773241cba5c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Jaz</a:t>
            </a:r>
            <a:endParaRPr/>
          </a:p>
        </p:txBody>
      </p:sp>
      <p:sp>
        <p:nvSpPr>
          <p:cNvPr id="94" name="Google Shape;94;h3060a773241cba5c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h3060a773241cba5c_0_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9" name="Google Shape;109;h3060a773241cba5c_0_2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Jaz</a:t>
            </a:r>
            <a:endParaRPr/>
          </a:p>
        </p:txBody>
      </p:sp>
      <p:sp>
        <p:nvSpPr>
          <p:cNvPr id="110" name="Google Shape;110;h3060a773241cba5c_0_2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h3060a773241cba5c_0_1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8" name="Google Shape;128;h3060a773241cba5c_0_14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200">
                <a:solidFill>
                  <a:schemeClr val="dk1"/>
                </a:solidFill>
                <a:latin typeface="Arial"/>
                <a:ea typeface="Arial"/>
                <a:cs typeface="Arial"/>
                <a:sym typeface="Arial"/>
              </a:rPr>
              <a:t>Reflection, Next Steps and Looking Ahead as a Network</a:t>
            </a:r>
            <a:endParaRPr/>
          </a:p>
          <a:p>
            <a:pPr indent="0" lvl="0" marL="0" rtl="0" algn="l">
              <a:spcBef>
                <a:spcPts val="0"/>
              </a:spcBef>
              <a:spcAft>
                <a:spcPts val="0"/>
              </a:spcAft>
              <a:buNone/>
            </a:pPr>
            <a:r>
              <a:t/>
            </a:r>
            <a:endParaRPr/>
          </a:p>
        </p:txBody>
      </p:sp>
      <p:sp>
        <p:nvSpPr>
          <p:cNvPr id="129" name="Google Shape;129;h3060a773241cba5c_0_14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h65071b7e4ad7a037_0_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6" name="Google Shape;136;h65071b7e4ad7a037_0_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200">
                <a:solidFill>
                  <a:schemeClr val="dk1"/>
                </a:solidFill>
                <a:latin typeface="Arial"/>
                <a:ea typeface="Arial"/>
                <a:cs typeface="Arial"/>
                <a:sym typeface="Arial"/>
              </a:rPr>
              <a:t>Reflection, Next Steps and Looking Ahead as a Network</a:t>
            </a:r>
            <a:endParaRPr/>
          </a:p>
          <a:p>
            <a:pPr indent="0" lvl="0" marL="0" rtl="0" algn="l">
              <a:spcBef>
                <a:spcPts val="0"/>
              </a:spcBef>
              <a:spcAft>
                <a:spcPts val="0"/>
              </a:spcAft>
              <a:buNone/>
            </a:pPr>
            <a:r>
              <a:t/>
            </a:r>
            <a:endParaRPr/>
          </a:p>
        </p:txBody>
      </p:sp>
      <p:sp>
        <p:nvSpPr>
          <p:cNvPr id="137" name="Google Shape;137;h65071b7e4ad7a037_0_1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h3060a773241cba5c_0_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4" name="Google Shape;144;h3060a773241cba5c_0_4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Jaz</a:t>
            </a:r>
            <a:endParaRPr/>
          </a:p>
        </p:txBody>
      </p:sp>
      <p:sp>
        <p:nvSpPr>
          <p:cNvPr id="145" name="Google Shape;145;h3060a773241cba5c_0_4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h3060a773241cba5c_0_30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1" name="Google Shape;161;h3060a773241cba5c_0_30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Sian/Em</a:t>
            </a:r>
            <a:endParaRPr/>
          </a:p>
        </p:txBody>
      </p:sp>
      <p:sp>
        <p:nvSpPr>
          <p:cNvPr id="162" name="Google Shape;162;h3060a773241cba5c_0_30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h3060a773241cba5c_0_3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2" name="Google Shape;172;h3060a773241cba5c_0_38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Sian/EM</a:t>
            </a:r>
            <a:endParaRPr/>
          </a:p>
        </p:txBody>
      </p:sp>
      <p:sp>
        <p:nvSpPr>
          <p:cNvPr id="173" name="Google Shape;173;h3060a773241cba5c_0_38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h3060a773241cba5c_0_18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1" name="Google Shape;181;h3060a773241cba5c_0_18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200">
                <a:solidFill>
                  <a:schemeClr val="dk1"/>
                </a:solidFill>
                <a:latin typeface="Arial"/>
                <a:ea typeface="Arial"/>
                <a:cs typeface="Arial"/>
                <a:sym typeface="Arial"/>
              </a:rPr>
              <a:t>Reflection, Next Steps and Looking Ahead as a Network</a:t>
            </a:r>
            <a:endParaRPr/>
          </a:p>
          <a:p>
            <a:pPr indent="0" lvl="0" marL="0" rtl="0" algn="l">
              <a:spcBef>
                <a:spcPts val="0"/>
              </a:spcBef>
              <a:spcAft>
                <a:spcPts val="0"/>
              </a:spcAft>
              <a:buNone/>
            </a:pPr>
            <a:r>
              <a:t/>
            </a:r>
            <a:endParaRPr/>
          </a:p>
        </p:txBody>
      </p:sp>
      <p:sp>
        <p:nvSpPr>
          <p:cNvPr id="182" name="Google Shape;182;h3060a773241cba5c_0_18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9" name="Google Shape;189;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0" name="Google Shape;190;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h3060a773241cba5c_0_1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18" name="Google Shape;218;h3060a773241cba5c_0_13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9" name="Google Shape;219;h3060a773241cba5c_0_13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7" name="Google Shape;227;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Following success of our </a:t>
            </a:r>
            <a:r>
              <a:rPr lang="en-GB" u="sng">
                <a:solidFill>
                  <a:schemeClr val="hlink"/>
                </a:solidFill>
                <a:hlinkClick r:id="rId2"/>
              </a:rPr>
              <a:t>previous webinars</a:t>
            </a:r>
            <a:r>
              <a:rPr lang="en-GB"/>
              <a:t>, which attracted more than 10,500 live attendees, the Department for Education has developed a new autumn programme informed by participant feedback. Attendees highlighted a strong appetite for practical support, particularly through case studies, SEND-focused content and examples of effective classroom practice.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In response, the autumn series will focus on three key areas of reception provision: </a:t>
            </a:r>
            <a:endParaRPr/>
          </a:p>
          <a:p>
            <a:pPr indent="0" lvl="0" marL="0" rtl="0" algn="l">
              <a:spcBef>
                <a:spcPts val="0"/>
              </a:spcBef>
              <a:spcAft>
                <a:spcPts val="0"/>
              </a:spcAft>
              <a:buNone/>
            </a:pPr>
            <a:r>
              <a:t/>
            </a:r>
            <a:endParaRPr/>
          </a:p>
          <a:p>
            <a:pPr indent="-285750" lvl="0" marL="285750" rtl="0" algn="l">
              <a:spcBef>
                <a:spcPts val="0"/>
              </a:spcBef>
              <a:spcAft>
                <a:spcPts val="0"/>
              </a:spcAft>
              <a:buClr>
                <a:schemeClr val="dk1"/>
              </a:buClr>
              <a:buSzPts val="1200"/>
              <a:buFont typeface="Noto Sans Symbols"/>
              <a:buChar char="•"/>
            </a:pPr>
            <a:r>
              <a:rPr lang="en-GB">
                <a:highlight>
                  <a:srgbClr val="FFFFFF"/>
                </a:highlight>
              </a:rPr>
              <a:t>Wednesday 14 October 2026, 4-5pm. </a:t>
            </a:r>
            <a:r>
              <a:rPr b="1" lang="en-GB">
                <a:highlight>
                  <a:srgbClr val="FFFFFF"/>
                </a:highlight>
              </a:rPr>
              <a:t>Getting the reception environment right: preparing for a successful year: </a:t>
            </a:r>
            <a:r>
              <a:rPr lang="en-GB">
                <a:highlight>
                  <a:srgbClr val="FFFFFF"/>
                </a:highlight>
              </a:rPr>
              <a:t>How reception learning environments can be designed to support children's engagement, learning and development from the start of the school year.  </a:t>
            </a:r>
            <a:endParaRPr/>
          </a:p>
          <a:p>
            <a:pPr indent="-285750" lvl="0" marL="285750" rtl="0" algn="l">
              <a:spcBef>
                <a:spcPts val="0"/>
              </a:spcBef>
              <a:spcAft>
                <a:spcPts val="0"/>
              </a:spcAft>
              <a:buClr>
                <a:schemeClr val="dk1"/>
              </a:buClr>
              <a:buSzPts val="1200"/>
              <a:buFont typeface="Noto Sans Symbols"/>
              <a:buChar char="•"/>
            </a:pPr>
            <a:r>
              <a:rPr lang="en-GB">
                <a:highlight>
                  <a:srgbClr val="FFFFFF"/>
                </a:highlight>
              </a:rPr>
              <a:t>Wednesday 4 November 2026, 4-5pm.</a:t>
            </a:r>
            <a:r>
              <a:rPr b="1" lang="en-GB">
                <a:highlight>
                  <a:srgbClr val="FFFFFF"/>
                </a:highlight>
              </a:rPr>
              <a:t> Using your GLD report to support reception improvement: </a:t>
            </a:r>
            <a:r>
              <a:rPr lang="en-GB">
                <a:highlight>
                  <a:srgbClr val="FFFFFF"/>
                </a:highlight>
              </a:rPr>
              <a:t>introducing the new Good Level of Development (GLD) reports and explore how they can be used to support reception improvement. </a:t>
            </a:r>
            <a:endParaRPr/>
          </a:p>
          <a:p>
            <a:pPr indent="-285750" lvl="0" marL="285750" rtl="0" algn="l">
              <a:spcBef>
                <a:spcPts val="0"/>
              </a:spcBef>
              <a:spcAft>
                <a:spcPts val="0"/>
              </a:spcAft>
              <a:buClr>
                <a:schemeClr val="dk1"/>
              </a:buClr>
              <a:buSzPts val="1200"/>
              <a:buFont typeface="Noto Sans Symbols"/>
              <a:buChar char="•"/>
            </a:pPr>
            <a:r>
              <a:rPr lang="en-GB">
                <a:highlight>
                  <a:srgbClr val="FFFFFF"/>
                </a:highlight>
              </a:rPr>
              <a:t>Wednesday 2 December 2026, 4-5pm. </a:t>
            </a:r>
            <a:r>
              <a:rPr b="1" lang="en-GB">
                <a:highlight>
                  <a:srgbClr val="FFFFFF"/>
                </a:highlight>
              </a:rPr>
              <a:t>What inclusive and adaptive practice means: </a:t>
            </a:r>
            <a:r>
              <a:rPr lang="en-GB">
                <a:highlight>
                  <a:srgbClr val="FFFFFF"/>
                </a:highlight>
              </a:rPr>
              <a:t>what we mean by inclusive practice and how it is different from adaptive practice and how both can support all children, particularly for those with emerging or identified special educational needs and disabilities (SEND).</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 Each session will combine expert perspectives with practical examples to support reflection, professional dialogue and continuous improvement in reception practice.</a:t>
            </a:r>
            <a:endParaRPr/>
          </a:p>
        </p:txBody>
      </p:sp>
      <p:sp>
        <p:nvSpPr>
          <p:cNvPr id="228" name="Google Shape;228;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h65071b7e4ad7a037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41" name="Google Shape;241;h65071b7e4ad7a037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2" name="Google Shape;242;h65071b7e4ad7a037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h65071b7e4ad7a037_0_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50" name="Google Shape;250;h65071b7e4ad7a037_0_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1" name="Google Shape;251;h65071b7e4ad7a037_0_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9" name="Google Shape;259;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0" name="Google Shape;260;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h3060a773241cba5c_0_1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0" name="Google Shape;270;h3060a773241cba5c_0_17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200">
                <a:solidFill>
                  <a:schemeClr val="dk1"/>
                </a:solidFill>
                <a:latin typeface="Arial"/>
                <a:ea typeface="Arial"/>
                <a:cs typeface="Arial"/>
                <a:sym typeface="Arial"/>
              </a:rPr>
              <a:t>Reflection, Next Steps and Looking Ahead as a Network</a:t>
            </a:r>
            <a:endParaRPr/>
          </a:p>
          <a:p>
            <a:pPr indent="0" lvl="0" marL="0" rtl="0" algn="l">
              <a:spcBef>
                <a:spcPts val="0"/>
              </a:spcBef>
              <a:spcAft>
                <a:spcPts val="0"/>
              </a:spcAft>
              <a:buNone/>
            </a:pPr>
            <a:r>
              <a:t/>
            </a:r>
            <a:endParaRPr/>
          </a:p>
        </p:txBody>
      </p:sp>
      <p:sp>
        <p:nvSpPr>
          <p:cNvPr id="271" name="Google Shape;271;h3060a773241cba5c_0_17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8" name="Google Shape;278;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9" name="Google Shape;279;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h3060a773241cba5c_0_1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3" name="Google Shape;293;h3060a773241cba5c_0_15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200">
                <a:solidFill>
                  <a:schemeClr val="dk1"/>
                </a:solidFill>
                <a:latin typeface="Arial"/>
                <a:ea typeface="Arial"/>
                <a:cs typeface="Arial"/>
                <a:sym typeface="Arial"/>
              </a:rPr>
              <a:t>Reflection, Next Steps and Looking Ahead as a Network</a:t>
            </a:r>
            <a:endParaRPr/>
          </a:p>
          <a:p>
            <a:pPr indent="0" lvl="0" marL="0" rtl="0" algn="l">
              <a:spcBef>
                <a:spcPts val="0"/>
              </a:spcBef>
              <a:spcAft>
                <a:spcPts val="0"/>
              </a:spcAft>
              <a:buNone/>
            </a:pPr>
            <a:r>
              <a:t/>
            </a:r>
            <a:endParaRPr/>
          </a:p>
        </p:txBody>
      </p:sp>
      <p:sp>
        <p:nvSpPr>
          <p:cNvPr id="294" name="Google Shape;294;h3060a773241cba5c_0_15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1" name="Google Shape;301;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000"/>
              <a:buFont typeface="Arial"/>
              <a:buNone/>
            </a:pPr>
            <a:r>
              <a:t/>
            </a:r>
            <a:endParaRPr sz="2000"/>
          </a:p>
          <a:p>
            <a:pPr indent="0" lvl="0" marL="0" rtl="0" algn="l">
              <a:spcBef>
                <a:spcPts val="0"/>
              </a:spcBef>
              <a:spcAft>
                <a:spcPts val="0"/>
              </a:spcAft>
              <a:buNone/>
            </a:pPr>
            <a:r>
              <a:t/>
            </a:r>
            <a:endParaRPr/>
          </a:p>
        </p:txBody>
      </p:sp>
      <p:sp>
        <p:nvSpPr>
          <p:cNvPr id="302" name="Google Shape;302;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0" name="Google Shape;330;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25000"/>
              </a:lnSpc>
              <a:spcBef>
                <a:spcPts val="0"/>
              </a:spcBef>
              <a:spcAft>
                <a:spcPts val="0"/>
              </a:spcAft>
              <a:buClr>
                <a:schemeClr val="dk1"/>
              </a:buClr>
              <a:buSzPts val="1200"/>
              <a:buFont typeface="Quattrocento Sans"/>
              <a:buNone/>
            </a:pPr>
            <a:r>
              <a:rPr b="1" lang="en-GB" sz="1200">
                <a:latin typeface="Quattrocento Sans"/>
                <a:ea typeface="Quattrocento Sans"/>
                <a:cs typeface="Quattrocento Sans"/>
                <a:sym typeface="Quattrocento Sans"/>
              </a:rPr>
              <a:t>Disc</a:t>
            </a:r>
            <a:endParaRPr sz="2000"/>
          </a:p>
          <a:p>
            <a:pPr indent="0" lvl="0" marL="0" rtl="0" algn="l">
              <a:spcBef>
                <a:spcPts val="0"/>
              </a:spcBef>
              <a:spcAft>
                <a:spcPts val="0"/>
              </a:spcAft>
              <a:buNone/>
            </a:pPr>
            <a:r>
              <a:t/>
            </a:r>
            <a:endParaRPr/>
          </a:p>
        </p:txBody>
      </p:sp>
      <p:sp>
        <p:nvSpPr>
          <p:cNvPr id="331" name="Google Shape;331;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8" name="Google Shape;368;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000"/>
              <a:buFont typeface="Arial"/>
              <a:buNone/>
            </a:pPr>
            <a:r>
              <a:t/>
            </a:r>
            <a:endParaRPr sz="2000"/>
          </a:p>
          <a:p>
            <a:pPr indent="0" lvl="0" marL="0" rtl="0" algn="l">
              <a:spcBef>
                <a:spcPts val="0"/>
              </a:spcBef>
              <a:spcAft>
                <a:spcPts val="0"/>
              </a:spcAft>
              <a:buNone/>
            </a:pPr>
            <a:r>
              <a:t/>
            </a:r>
            <a:endParaRPr/>
          </a:p>
        </p:txBody>
      </p:sp>
      <p:sp>
        <p:nvSpPr>
          <p:cNvPr id="369" name="Google Shape;369;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6" name="Google Shape;386;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000"/>
              <a:buFont typeface="Arial"/>
              <a:buNone/>
            </a:pPr>
            <a:r>
              <a:t/>
            </a:r>
            <a:endParaRPr sz="2000"/>
          </a:p>
          <a:p>
            <a:pPr indent="0" lvl="0" marL="0" rtl="0" algn="l">
              <a:spcBef>
                <a:spcPts val="0"/>
              </a:spcBef>
              <a:spcAft>
                <a:spcPts val="0"/>
              </a:spcAft>
              <a:buNone/>
            </a:pPr>
            <a:r>
              <a:t/>
            </a:r>
            <a:endParaRPr/>
          </a:p>
        </p:txBody>
      </p:sp>
      <p:sp>
        <p:nvSpPr>
          <p:cNvPr id="387" name="Google Shape;387;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4" name="Google Shape;414;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5" name="Google Shape;415;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h3060a773241cba5c_0_1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7" name="Google Shape;427;h3060a773241cba5c_0_17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200">
                <a:solidFill>
                  <a:schemeClr val="dk1"/>
                </a:solidFill>
                <a:latin typeface="Arial"/>
                <a:ea typeface="Arial"/>
                <a:cs typeface="Arial"/>
                <a:sym typeface="Arial"/>
              </a:rPr>
              <a:t>Reflection, Next Steps and Looking Ahead as a Network</a:t>
            </a:r>
            <a:endParaRPr/>
          </a:p>
          <a:p>
            <a:pPr indent="0" lvl="0" marL="0" rtl="0" algn="l">
              <a:spcBef>
                <a:spcPts val="0"/>
              </a:spcBef>
              <a:spcAft>
                <a:spcPts val="0"/>
              </a:spcAft>
              <a:buNone/>
            </a:pPr>
            <a:r>
              <a:t/>
            </a:r>
            <a:endParaRPr/>
          </a:p>
        </p:txBody>
      </p:sp>
      <p:sp>
        <p:nvSpPr>
          <p:cNvPr id="428" name="Google Shape;428;h3060a773241cba5c_0_17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5" name="Google Shape;435;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000"/>
              <a:buFont typeface="Arial"/>
              <a:buNone/>
            </a:pPr>
            <a:r>
              <a:t/>
            </a:r>
            <a:endParaRPr sz="2000"/>
          </a:p>
          <a:p>
            <a:pPr indent="0" lvl="0" marL="0" rtl="0" algn="l">
              <a:spcBef>
                <a:spcPts val="0"/>
              </a:spcBef>
              <a:spcAft>
                <a:spcPts val="0"/>
              </a:spcAft>
              <a:buNone/>
            </a:pPr>
            <a:r>
              <a:t/>
            </a:r>
            <a:endParaRPr/>
          </a:p>
        </p:txBody>
      </p:sp>
      <p:sp>
        <p:nvSpPr>
          <p:cNvPr id="436" name="Google Shape;436;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5" name="Google Shape;455;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000"/>
              <a:buFont typeface="Arial"/>
              <a:buNone/>
            </a:pPr>
            <a:r>
              <a:t/>
            </a:r>
            <a:endParaRPr sz="2000"/>
          </a:p>
          <a:p>
            <a:pPr indent="0" lvl="0" marL="0" rtl="0" algn="l">
              <a:spcBef>
                <a:spcPts val="0"/>
              </a:spcBef>
              <a:spcAft>
                <a:spcPts val="0"/>
              </a:spcAft>
              <a:buNone/>
            </a:pPr>
            <a:r>
              <a:t/>
            </a:r>
            <a:endParaRPr/>
          </a:p>
        </p:txBody>
      </p:sp>
      <p:sp>
        <p:nvSpPr>
          <p:cNvPr id="456" name="Google Shape;456;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1" name="Google Shape;471;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2" name="Google Shape;472;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2" name="Google Shape;502;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a:p>
            <a:pPr indent="0" lvl="0" marL="0" rtl="0" algn="l">
              <a:spcBef>
                <a:spcPts val="0"/>
              </a:spcBef>
              <a:spcAft>
                <a:spcPts val="0"/>
              </a:spcAft>
              <a:buNone/>
            </a:pPr>
            <a:br>
              <a:rPr lang="en-GB" sz="1200">
                <a:solidFill>
                  <a:schemeClr val="dk1"/>
                </a:solidFill>
                <a:latin typeface="Arial"/>
                <a:ea typeface="Arial"/>
                <a:cs typeface="Arial"/>
                <a:sym typeface="Arial"/>
              </a:rPr>
            </a:br>
            <a:endParaRPr sz="1200">
              <a:solidFill>
                <a:schemeClr val="dk1"/>
              </a:solidFill>
              <a:latin typeface="Arial"/>
              <a:ea typeface="Arial"/>
              <a:cs typeface="Arial"/>
              <a:sym typeface="Arial"/>
            </a:endParaRPr>
          </a:p>
          <a:p>
            <a:pPr indent="0" lvl="0" marL="0" rtl="0" algn="l">
              <a:spcBef>
                <a:spcPts val="0"/>
              </a:spcBef>
              <a:spcAft>
                <a:spcPts val="0"/>
              </a:spcAft>
              <a:buNone/>
            </a:pPr>
            <a:r>
              <a:t/>
            </a:r>
            <a:endParaRPr/>
          </a:p>
        </p:txBody>
      </p:sp>
      <p:sp>
        <p:nvSpPr>
          <p:cNvPr id="503" name="Google Shape;503;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h3060a773241cba5c_0_1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8" name="Google Shape;538;h3060a773241cba5c_0_15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200">
                <a:solidFill>
                  <a:schemeClr val="dk1"/>
                </a:solidFill>
                <a:latin typeface="Arial"/>
                <a:ea typeface="Arial"/>
                <a:cs typeface="Arial"/>
                <a:sym typeface="Arial"/>
              </a:rPr>
              <a:t>Reflection, Next Steps and Looking Ahead as a Network</a:t>
            </a:r>
            <a:endParaRPr/>
          </a:p>
          <a:p>
            <a:pPr indent="0" lvl="0" marL="0" rtl="0" algn="l">
              <a:spcBef>
                <a:spcPts val="0"/>
              </a:spcBef>
              <a:spcAft>
                <a:spcPts val="0"/>
              </a:spcAft>
              <a:buNone/>
            </a:pPr>
            <a:r>
              <a:t/>
            </a:r>
            <a:endParaRPr/>
          </a:p>
        </p:txBody>
      </p:sp>
      <p:sp>
        <p:nvSpPr>
          <p:cNvPr id="539" name="Google Shape;539;h3060a773241cba5c_0_15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6" name="Google Shape;546;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br>
              <a:rPr b="0" lang="en-GB" sz="1200">
                <a:latin typeface="Quattrocento Sans"/>
                <a:ea typeface="Quattrocento Sans"/>
                <a:cs typeface="Quattrocento Sans"/>
                <a:sym typeface="Quattrocento Sans"/>
              </a:rPr>
            </a:br>
            <a:endParaRPr/>
          </a:p>
        </p:txBody>
      </p:sp>
      <p:sp>
        <p:nvSpPr>
          <p:cNvPr id="547" name="Google Shape;547;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h18974bc6526b4379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2" name="Google Shape;562;h18974bc6526b4379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a:p>
            <a:pPr indent="0" lvl="0" marL="0" rtl="0" algn="l">
              <a:spcBef>
                <a:spcPts val="0"/>
              </a:spcBef>
              <a:spcAft>
                <a:spcPts val="0"/>
              </a:spcAft>
              <a:buNone/>
            </a:pPr>
            <a:br>
              <a:rPr lang="en-GB" sz="1200">
                <a:solidFill>
                  <a:schemeClr val="dk1"/>
                </a:solidFill>
                <a:latin typeface="Arial"/>
                <a:ea typeface="Arial"/>
                <a:cs typeface="Arial"/>
                <a:sym typeface="Arial"/>
              </a:rPr>
            </a:br>
            <a:endParaRPr sz="1200">
              <a:solidFill>
                <a:schemeClr val="dk1"/>
              </a:solidFill>
              <a:latin typeface="Arial"/>
              <a:ea typeface="Arial"/>
              <a:cs typeface="Arial"/>
              <a:sym typeface="Arial"/>
            </a:endParaRPr>
          </a:p>
          <a:p>
            <a:pPr indent="0" lvl="0" marL="0" rtl="0" algn="l">
              <a:spcBef>
                <a:spcPts val="0"/>
              </a:spcBef>
              <a:spcAft>
                <a:spcPts val="0"/>
              </a:spcAft>
              <a:buNone/>
            </a:pPr>
            <a:r>
              <a:t/>
            </a:r>
            <a:endParaRPr/>
          </a:p>
        </p:txBody>
      </p:sp>
      <p:sp>
        <p:nvSpPr>
          <p:cNvPr id="563" name="Google Shape;563;h18974bc6526b4379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h3060a773241cba5c_0_48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87" name="Google Shape;587;h3060a773241cba5c_0_48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h3060a773241cba5c_0_49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95" name="Google Shape;595;h3060a773241cba5c_0_49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h3060a773241cba5c_0_5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02" name="Google Shape;602;h3060a773241cba5c_0_5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h3060a773241cba5c_0_5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12" name="Google Shape;612;h3060a773241cba5c_0_52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9" name="Shape 619"/>
        <p:cNvGrpSpPr/>
        <p:nvPr/>
      </p:nvGrpSpPr>
      <p:grpSpPr>
        <a:xfrm>
          <a:off x="0" y="0"/>
          <a:ext cx="0" cy="0"/>
          <a:chOff x="0" y="0"/>
          <a:chExt cx="0" cy="0"/>
        </a:xfrm>
      </p:grpSpPr>
      <p:sp>
        <p:nvSpPr>
          <p:cNvPr id="620" name="Google Shape;620;h3060a773241cba5c_0_5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21" name="Google Shape;621;h3060a773241cba5c_0_54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h3060a773241cba5c_0_56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31" name="Google Shape;631;h3060a773241cba5c_0_56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h3060a773241cba5c_0_56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37" name="Google Shape;637;h3060a773241cba5c_0_56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1" name="Shape 641"/>
        <p:cNvGrpSpPr/>
        <p:nvPr/>
      </p:nvGrpSpPr>
      <p:grpSpPr>
        <a:xfrm>
          <a:off x="0" y="0"/>
          <a:ext cx="0" cy="0"/>
          <a:chOff x="0" y="0"/>
          <a:chExt cx="0" cy="0"/>
        </a:xfrm>
      </p:grpSpPr>
      <p:sp>
        <p:nvSpPr>
          <p:cNvPr id="642" name="Google Shape;642;h3060a773241cba5c_0_57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43" name="Google Shape;643;h3060a773241cba5c_0_57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2" name="Shape 652"/>
        <p:cNvGrpSpPr/>
        <p:nvPr/>
      </p:nvGrpSpPr>
      <p:grpSpPr>
        <a:xfrm>
          <a:off x="0" y="0"/>
          <a:ext cx="0" cy="0"/>
          <a:chOff x="0" y="0"/>
          <a:chExt cx="0" cy="0"/>
        </a:xfrm>
      </p:grpSpPr>
      <p:sp>
        <p:nvSpPr>
          <p:cNvPr id="653" name="Google Shape;653;h3060a773241cba5c_0_58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54" name="Google Shape;654;h3060a773241cba5c_0_58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h3060a773241cba5c_0_58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60" name="Google Shape;660;h3060a773241cba5c_0_58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h3060a773241cba5c_0_6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87" name="Google Shape;687;h3060a773241cba5c_0_6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h3060a773241cba5c_0_70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6" name="Google Shape;696;h3060a773241cba5c_0_708:notes"/>
          <p:cNvSpPr/>
          <p:nvPr>
            <p:ph idx="2" type="sldImg"/>
          </p:nvPr>
        </p:nvSpPr>
        <p:spPr>
          <a:xfrm>
            <a:off x="539176" y="685800"/>
            <a:ext cx="57804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2" name="Shape 722"/>
        <p:cNvGrpSpPr/>
        <p:nvPr/>
      </p:nvGrpSpPr>
      <p:grpSpPr>
        <a:xfrm>
          <a:off x="0" y="0"/>
          <a:ext cx="0" cy="0"/>
          <a:chOff x="0" y="0"/>
          <a:chExt cx="0" cy="0"/>
        </a:xfrm>
      </p:grpSpPr>
      <p:sp>
        <p:nvSpPr>
          <p:cNvPr id="723" name="Google Shape;723;h3060a773241cba5c_0_73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4" name="Google Shape;724;h3060a773241cba5c_0_735:notes"/>
          <p:cNvSpPr/>
          <p:nvPr>
            <p:ph idx="2" type="sldImg"/>
          </p:nvPr>
        </p:nvSpPr>
        <p:spPr>
          <a:xfrm>
            <a:off x="539176" y="685800"/>
            <a:ext cx="57804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7" name="Shape 737"/>
        <p:cNvGrpSpPr/>
        <p:nvPr/>
      </p:nvGrpSpPr>
      <p:grpSpPr>
        <a:xfrm>
          <a:off x="0" y="0"/>
          <a:ext cx="0" cy="0"/>
          <a:chOff x="0" y="0"/>
          <a:chExt cx="0" cy="0"/>
        </a:xfrm>
      </p:grpSpPr>
      <p:sp>
        <p:nvSpPr>
          <p:cNvPr id="738" name="Google Shape;738;h3060a773241cba5c_0_74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9" name="Google Shape;739;h3060a773241cba5c_0_749:notes"/>
          <p:cNvSpPr/>
          <p:nvPr>
            <p:ph idx="2" type="sldImg"/>
          </p:nvPr>
        </p:nvSpPr>
        <p:spPr>
          <a:xfrm>
            <a:off x="539176" y="685800"/>
            <a:ext cx="57804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2" name="Shape 762"/>
        <p:cNvGrpSpPr/>
        <p:nvPr/>
      </p:nvGrpSpPr>
      <p:grpSpPr>
        <a:xfrm>
          <a:off x="0" y="0"/>
          <a:ext cx="0" cy="0"/>
          <a:chOff x="0" y="0"/>
          <a:chExt cx="0" cy="0"/>
        </a:xfrm>
      </p:grpSpPr>
      <p:sp>
        <p:nvSpPr>
          <p:cNvPr id="763" name="Google Shape;763;h3060a773241cba5c_0_77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4" name="Google Shape;764;h3060a773241cba5c_0_773:notes"/>
          <p:cNvSpPr/>
          <p:nvPr>
            <p:ph idx="2" type="sldImg"/>
          </p:nvPr>
        </p:nvSpPr>
        <p:spPr>
          <a:xfrm>
            <a:off x="539176" y="685800"/>
            <a:ext cx="57804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6" name="Shape 776"/>
        <p:cNvGrpSpPr/>
        <p:nvPr/>
      </p:nvGrpSpPr>
      <p:grpSpPr>
        <a:xfrm>
          <a:off x="0" y="0"/>
          <a:ext cx="0" cy="0"/>
          <a:chOff x="0" y="0"/>
          <a:chExt cx="0" cy="0"/>
        </a:xfrm>
      </p:grpSpPr>
      <p:sp>
        <p:nvSpPr>
          <p:cNvPr id="777" name="Google Shape;777;h3060a773241cba5c_0_78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8" name="Google Shape;778;h3060a773241cba5c_0_786:notes"/>
          <p:cNvSpPr/>
          <p:nvPr>
            <p:ph idx="2" type="sldImg"/>
          </p:nvPr>
        </p:nvSpPr>
        <p:spPr>
          <a:xfrm>
            <a:off x="539176" y="685800"/>
            <a:ext cx="57804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1" name="Shape 801"/>
        <p:cNvGrpSpPr/>
        <p:nvPr/>
      </p:nvGrpSpPr>
      <p:grpSpPr>
        <a:xfrm>
          <a:off x="0" y="0"/>
          <a:ext cx="0" cy="0"/>
          <a:chOff x="0" y="0"/>
          <a:chExt cx="0" cy="0"/>
        </a:xfrm>
      </p:grpSpPr>
      <p:sp>
        <p:nvSpPr>
          <p:cNvPr id="802" name="Google Shape;802;h3060a773241cba5c_0_1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3" name="Google Shape;803;h3060a773241cba5c_0_16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GB" sz="1200">
                <a:solidFill>
                  <a:schemeClr val="dk1"/>
                </a:solidFill>
                <a:latin typeface="Arial"/>
                <a:ea typeface="Arial"/>
                <a:cs typeface="Arial"/>
                <a:sym typeface="Arial"/>
              </a:rPr>
              <a:t>Reflection, Next Steps and Looking Ahead as a Network</a:t>
            </a:r>
            <a:endParaRPr/>
          </a:p>
          <a:p>
            <a:pPr indent="0" lvl="0" marL="0" rtl="0" algn="l">
              <a:spcBef>
                <a:spcPts val="0"/>
              </a:spcBef>
              <a:spcAft>
                <a:spcPts val="0"/>
              </a:spcAft>
              <a:buNone/>
            </a:pPr>
            <a:r>
              <a:t/>
            </a:r>
            <a:endParaRPr/>
          </a:p>
        </p:txBody>
      </p:sp>
      <p:sp>
        <p:nvSpPr>
          <p:cNvPr id="804" name="Google Shape;804;h3060a773241cba5c_0_16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9" name="Shape 809"/>
        <p:cNvGrpSpPr/>
        <p:nvPr/>
      </p:nvGrpSpPr>
      <p:grpSpPr>
        <a:xfrm>
          <a:off x="0" y="0"/>
          <a:ext cx="0" cy="0"/>
          <a:chOff x="0" y="0"/>
          <a:chExt cx="0" cy="0"/>
        </a:xfrm>
      </p:grpSpPr>
      <p:sp>
        <p:nvSpPr>
          <p:cNvPr id="810" name="Google Shape;810;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11" name="Google Shape;811;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br>
              <a:rPr lang="en-GB" sz="1200">
                <a:solidFill>
                  <a:schemeClr val="dk1"/>
                </a:solidFill>
                <a:latin typeface="Arial"/>
                <a:ea typeface="Arial"/>
                <a:cs typeface="Arial"/>
                <a:sym typeface="Arial"/>
              </a:rPr>
            </a:br>
            <a:endParaRPr sz="1200">
              <a:solidFill>
                <a:schemeClr val="dk1"/>
              </a:solidFill>
              <a:latin typeface="Arial"/>
              <a:ea typeface="Arial"/>
              <a:cs typeface="Arial"/>
              <a:sym typeface="Arial"/>
            </a:endParaRPr>
          </a:p>
          <a:p>
            <a:pPr indent="0" lvl="0" marL="0" rtl="0" algn="l">
              <a:spcBef>
                <a:spcPts val="0"/>
              </a:spcBef>
              <a:spcAft>
                <a:spcPts val="0"/>
              </a:spcAft>
              <a:buNone/>
            </a:pPr>
            <a:r>
              <a:t/>
            </a:r>
            <a:endParaRPr/>
          </a:p>
        </p:txBody>
      </p:sp>
      <p:sp>
        <p:nvSpPr>
          <p:cNvPr id="812" name="Google Shape;812;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4" name="Shape 824"/>
        <p:cNvGrpSpPr/>
        <p:nvPr/>
      </p:nvGrpSpPr>
      <p:grpSpPr>
        <a:xfrm>
          <a:off x="0" y="0"/>
          <a:ext cx="0" cy="0"/>
          <a:chOff x="0" y="0"/>
          <a:chExt cx="0" cy="0"/>
        </a:xfrm>
      </p:grpSpPr>
      <p:sp>
        <p:nvSpPr>
          <p:cNvPr id="825" name="Google Shape;825;h3060a773241cba5c_0_4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6" name="Google Shape;826;h3060a773241cba5c_0_47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Sian/Em</a:t>
            </a:r>
            <a:endParaRPr/>
          </a:p>
        </p:txBody>
      </p:sp>
      <p:sp>
        <p:nvSpPr>
          <p:cNvPr id="827" name="Google Shape;827;h3060a773241cba5c_0_47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5" name="Shape 835"/>
        <p:cNvGrpSpPr/>
        <p:nvPr/>
      </p:nvGrpSpPr>
      <p:grpSpPr>
        <a:xfrm>
          <a:off x="0" y="0"/>
          <a:ext cx="0" cy="0"/>
          <a:chOff x="0" y="0"/>
          <a:chExt cx="0" cy="0"/>
        </a:xfrm>
      </p:grpSpPr>
      <p:sp>
        <p:nvSpPr>
          <p:cNvPr id="836" name="Google Shape;836;h3060a773241cba5c_0_4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37" name="Google Shape;837;h3060a773241cba5c_0_48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Sian/EM</a:t>
            </a:r>
            <a:endParaRPr/>
          </a:p>
        </p:txBody>
      </p:sp>
      <p:sp>
        <p:nvSpPr>
          <p:cNvPr id="838" name="Google Shape;838;h3060a773241cba5c_0_48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4" name="Shape 844"/>
        <p:cNvGrpSpPr/>
        <p:nvPr/>
      </p:nvGrpSpPr>
      <p:grpSpPr>
        <a:xfrm>
          <a:off x="0" y="0"/>
          <a:ext cx="0" cy="0"/>
          <a:chOff x="0" y="0"/>
          <a:chExt cx="0" cy="0"/>
        </a:xfrm>
      </p:grpSpPr>
      <p:sp>
        <p:nvSpPr>
          <p:cNvPr id="845" name="Google Shape;845;h10638ee2b1f6455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46" name="Google Shape;846;h10638ee2b1f6455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Sian/Em</a:t>
            </a:r>
            <a:endParaRPr/>
          </a:p>
          <a:p>
            <a:pPr indent="0" lvl="0" marL="0" rtl="0" algn="l">
              <a:spcBef>
                <a:spcPts val="0"/>
              </a:spcBef>
              <a:spcAft>
                <a:spcPts val="0"/>
              </a:spcAft>
              <a:buNone/>
            </a:pPr>
            <a:r>
              <a:rPr lang="en-GB"/>
              <a:t>QR code to be added, before weds</a:t>
            </a:r>
            <a:endParaRPr/>
          </a:p>
        </p:txBody>
      </p:sp>
      <p:sp>
        <p:nvSpPr>
          <p:cNvPr id="847" name="Google Shape;847;h10638ee2b1f6455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0" name="Shape 860"/>
        <p:cNvGrpSpPr/>
        <p:nvPr/>
      </p:nvGrpSpPr>
      <p:grpSpPr>
        <a:xfrm>
          <a:off x="0" y="0"/>
          <a:ext cx="0" cy="0"/>
          <a:chOff x="0" y="0"/>
          <a:chExt cx="0" cy="0"/>
        </a:xfrm>
      </p:grpSpPr>
      <p:sp>
        <p:nvSpPr>
          <p:cNvPr id="861" name="Google Shape;861;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2" name="Google Shape;862;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3" name="Google Shape;863;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4" name="Shape 874"/>
        <p:cNvGrpSpPr/>
        <p:nvPr/>
      </p:nvGrpSpPr>
      <p:grpSpPr>
        <a:xfrm>
          <a:off x="0" y="0"/>
          <a:ext cx="0" cy="0"/>
          <a:chOff x="0" y="0"/>
          <a:chExt cx="0" cy="0"/>
        </a:xfrm>
      </p:grpSpPr>
      <p:sp>
        <p:nvSpPr>
          <p:cNvPr id="875" name="Google Shape;875;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6" name="Google Shape;876;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7" name="Google Shape;877;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layout">
  <p:cSld name="Content slide layout">
    <p:spTree>
      <p:nvGrpSpPr>
        <p:cNvPr id="16" name="Shape 16"/>
        <p:cNvGrpSpPr/>
        <p:nvPr/>
      </p:nvGrpSpPr>
      <p:grpSpPr>
        <a:xfrm>
          <a:off x="0" y="0"/>
          <a:ext cx="0" cy="0"/>
          <a:chOff x="0" y="0"/>
          <a:chExt cx="0" cy="0"/>
        </a:xfrm>
      </p:grpSpPr>
      <p:sp>
        <p:nvSpPr>
          <p:cNvPr id="17" name="Google Shape;17;p23"/>
          <p:cNvSpPr txBox="1"/>
          <p:nvPr>
            <p:ph idx="1" type="body"/>
          </p:nvPr>
        </p:nvSpPr>
        <p:spPr>
          <a:xfrm>
            <a:off x="647546" y="1361856"/>
            <a:ext cx="10956797" cy="4693359"/>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800"/>
              <a:buNone/>
              <a:defRPr/>
            </a:lvl1pPr>
            <a:lvl2pPr indent="-228600" lvl="1" marL="914400" algn="l">
              <a:lnSpc>
                <a:spcPct val="100000"/>
              </a:lnSpc>
              <a:spcBef>
                <a:spcPts val="900"/>
              </a:spcBef>
              <a:spcAft>
                <a:spcPts val="0"/>
              </a:spcAft>
              <a:buSzPts val="1800"/>
              <a:buNone/>
              <a:defRPr/>
            </a:lvl2pPr>
            <a:lvl3pPr indent="-342900" lvl="2" marL="1371600" algn="l">
              <a:lnSpc>
                <a:spcPct val="100000"/>
              </a:lnSpc>
              <a:spcBef>
                <a:spcPts val="900"/>
              </a:spcBef>
              <a:spcAft>
                <a:spcPts val="0"/>
              </a:spcAft>
              <a:buSzPts val="1800"/>
              <a:buChar char="•"/>
              <a:defRPr/>
            </a:lvl3pPr>
            <a:lvl4pPr indent="-342900" lvl="3" marL="1828800" algn="l">
              <a:lnSpc>
                <a:spcPct val="100000"/>
              </a:lnSpc>
              <a:spcBef>
                <a:spcPts val="900"/>
              </a:spcBef>
              <a:spcAft>
                <a:spcPts val="0"/>
              </a:spcAft>
              <a:buSzPts val="1800"/>
              <a:buChar char="•"/>
              <a:defRPr/>
            </a:lvl4pPr>
            <a:lvl5pPr indent="-342900" lvl="4" marL="2286000" algn="l">
              <a:lnSpc>
                <a:spcPct val="100000"/>
              </a:lnSpc>
              <a:spcBef>
                <a:spcPts val="900"/>
              </a:spcBef>
              <a:spcAft>
                <a:spcPts val="0"/>
              </a:spcAft>
              <a:buSzPts val="1800"/>
              <a:buChar char="•"/>
              <a:defRPr/>
            </a:lvl5pPr>
            <a:lvl6pPr indent="-320040" lvl="5" marL="2743200" algn="l">
              <a:lnSpc>
                <a:spcPct val="90000"/>
              </a:lnSpc>
              <a:spcBef>
                <a:spcPts val="900"/>
              </a:spcBef>
              <a:spcAft>
                <a:spcPts val="0"/>
              </a:spcAft>
              <a:buSzPts val="1440"/>
              <a:buChar char="•"/>
              <a:defRPr/>
            </a:lvl6pPr>
            <a:lvl7pPr indent="-320040" lvl="6" marL="3200400" algn="l">
              <a:lnSpc>
                <a:spcPct val="90000"/>
              </a:lnSpc>
              <a:spcBef>
                <a:spcPts val="300"/>
              </a:spcBef>
              <a:spcAft>
                <a:spcPts val="0"/>
              </a:spcAft>
              <a:buSzPts val="1440"/>
              <a:buChar char="•"/>
              <a:defRPr/>
            </a:lvl7pPr>
            <a:lvl8pPr indent="-320040" lvl="7" marL="3657600" algn="l">
              <a:lnSpc>
                <a:spcPct val="90000"/>
              </a:lnSpc>
              <a:spcBef>
                <a:spcPts val="300"/>
              </a:spcBef>
              <a:spcAft>
                <a:spcPts val="0"/>
              </a:spcAft>
              <a:buSzPts val="1440"/>
              <a:buChar char="•"/>
              <a:defRPr/>
            </a:lvl8pPr>
            <a:lvl9pPr indent="-320040" lvl="8" marL="4114800" algn="l">
              <a:lnSpc>
                <a:spcPct val="90000"/>
              </a:lnSpc>
              <a:spcBef>
                <a:spcPts val="300"/>
              </a:spcBef>
              <a:spcAft>
                <a:spcPts val="300"/>
              </a:spcAft>
              <a:buSzPts val="1440"/>
              <a:buChar char="•"/>
              <a:defRPr/>
            </a:lvl9pPr>
          </a:lstStyle>
          <a:p/>
        </p:txBody>
      </p:sp>
      <p:sp>
        <p:nvSpPr>
          <p:cNvPr id="18" name="Google Shape;18;p23"/>
          <p:cNvSpPr txBox="1"/>
          <p:nvPr>
            <p:ph type="title"/>
          </p:nvPr>
        </p:nvSpPr>
        <p:spPr>
          <a:xfrm>
            <a:off x="647723" y="169462"/>
            <a:ext cx="10956620" cy="512514"/>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rgbClr val="003764"/>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id="19" name="Google Shape;19;p23"/>
          <p:cNvPicPr preferRelativeResize="0"/>
          <p:nvPr/>
        </p:nvPicPr>
        <p:blipFill rotWithShape="1">
          <a:blip r:embed="rId2">
            <a:alphaModFix/>
          </a:blip>
          <a:srcRect b="0" l="0" r="0" t="0"/>
          <a:stretch/>
        </p:blipFill>
        <p:spPr>
          <a:xfrm>
            <a:off x="0" y="6590698"/>
            <a:ext cx="12192000" cy="269327"/>
          </a:xfrm>
          <a:prstGeom prst="rect">
            <a:avLst/>
          </a:prstGeom>
          <a:noFill/>
          <a:ln>
            <a:noFill/>
          </a:ln>
        </p:spPr>
      </p:pic>
      <p:sp>
        <p:nvSpPr>
          <p:cNvPr id="20" name="Google Shape;20;p23"/>
          <p:cNvSpPr/>
          <p:nvPr/>
        </p:nvSpPr>
        <p:spPr>
          <a:xfrm>
            <a:off x="0" y="6541268"/>
            <a:ext cx="12192000" cy="49430"/>
          </a:xfrm>
          <a:prstGeom prst="rect">
            <a:avLst/>
          </a:prstGeom>
          <a:solidFill>
            <a:srgbClr val="794B9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layout">
  <p:cSld name="Title and Content layout">
    <p:spTree>
      <p:nvGrpSpPr>
        <p:cNvPr id="21" name="Shape 21"/>
        <p:cNvGrpSpPr/>
        <p:nvPr/>
      </p:nvGrpSpPr>
      <p:grpSpPr>
        <a:xfrm>
          <a:off x="0" y="0"/>
          <a:ext cx="0" cy="0"/>
          <a:chOff x="0" y="0"/>
          <a:chExt cx="0" cy="0"/>
        </a:xfrm>
      </p:grpSpPr>
      <p:sp>
        <p:nvSpPr>
          <p:cNvPr id="22" name="Google Shape;22;p24"/>
          <p:cNvSpPr txBox="1"/>
          <p:nvPr>
            <p:ph idx="1" type="body"/>
          </p:nvPr>
        </p:nvSpPr>
        <p:spPr>
          <a:xfrm>
            <a:off x="647546" y="1361856"/>
            <a:ext cx="10956797" cy="4693359"/>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800"/>
              <a:buNone/>
              <a:defRPr/>
            </a:lvl1pPr>
            <a:lvl2pPr indent="-228600" lvl="1" marL="914400" algn="l">
              <a:lnSpc>
                <a:spcPct val="100000"/>
              </a:lnSpc>
              <a:spcBef>
                <a:spcPts val="900"/>
              </a:spcBef>
              <a:spcAft>
                <a:spcPts val="0"/>
              </a:spcAft>
              <a:buSzPts val="1800"/>
              <a:buNone/>
              <a:defRPr/>
            </a:lvl2pPr>
            <a:lvl3pPr indent="-342900" lvl="2" marL="1371600" algn="l">
              <a:lnSpc>
                <a:spcPct val="100000"/>
              </a:lnSpc>
              <a:spcBef>
                <a:spcPts val="900"/>
              </a:spcBef>
              <a:spcAft>
                <a:spcPts val="0"/>
              </a:spcAft>
              <a:buSzPts val="1800"/>
              <a:buChar char="•"/>
              <a:defRPr/>
            </a:lvl3pPr>
            <a:lvl4pPr indent="-342900" lvl="3" marL="1828800" algn="l">
              <a:lnSpc>
                <a:spcPct val="100000"/>
              </a:lnSpc>
              <a:spcBef>
                <a:spcPts val="900"/>
              </a:spcBef>
              <a:spcAft>
                <a:spcPts val="0"/>
              </a:spcAft>
              <a:buSzPts val="1800"/>
              <a:buChar char="•"/>
              <a:defRPr/>
            </a:lvl4pPr>
            <a:lvl5pPr indent="-342900" lvl="4" marL="2286000" algn="l">
              <a:lnSpc>
                <a:spcPct val="100000"/>
              </a:lnSpc>
              <a:spcBef>
                <a:spcPts val="900"/>
              </a:spcBef>
              <a:spcAft>
                <a:spcPts val="0"/>
              </a:spcAft>
              <a:buSzPts val="1800"/>
              <a:buChar char="•"/>
              <a:defRPr/>
            </a:lvl5pPr>
            <a:lvl6pPr indent="-320040" lvl="5" marL="2743200" algn="l">
              <a:lnSpc>
                <a:spcPct val="90000"/>
              </a:lnSpc>
              <a:spcBef>
                <a:spcPts val="900"/>
              </a:spcBef>
              <a:spcAft>
                <a:spcPts val="0"/>
              </a:spcAft>
              <a:buSzPts val="1440"/>
              <a:buChar char="•"/>
              <a:defRPr/>
            </a:lvl6pPr>
            <a:lvl7pPr indent="-320040" lvl="6" marL="3200400" algn="l">
              <a:lnSpc>
                <a:spcPct val="90000"/>
              </a:lnSpc>
              <a:spcBef>
                <a:spcPts val="300"/>
              </a:spcBef>
              <a:spcAft>
                <a:spcPts val="0"/>
              </a:spcAft>
              <a:buSzPts val="1440"/>
              <a:buChar char="•"/>
              <a:defRPr/>
            </a:lvl7pPr>
            <a:lvl8pPr indent="-320040" lvl="7" marL="3657600" algn="l">
              <a:lnSpc>
                <a:spcPct val="90000"/>
              </a:lnSpc>
              <a:spcBef>
                <a:spcPts val="300"/>
              </a:spcBef>
              <a:spcAft>
                <a:spcPts val="0"/>
              </a:spcAft>
              <a:buSzPts val="1440"/>
              <a:buChar char="•"/>
              <a:defRPr/>
            </a:lvl8pPr>
            <a:lvl9pPr indent="-320040" lvl="8" marL="4114800" algn="l">
              <a:lnSpc>
                <a:spcPct val="90000"/>
              </a:lnSpc>
              <a:spcBef>
                <a:spcPts val="300"/>
              </a:spcBef>
              <a:spcAft>
                <a:spcPts val="300"/>
              </a:spcAft>
              <a:buSzPts val="1440"/>
              <a:buChar char="•"/>
              <a:defRPr/>
            </a:lvl9pPr>
          </a:lstStyle>
          <a:p/>
        </p:txBody>
      </p:sp>
      <p:sp>
        <p:nvSpPr>
          <p:cNvPr id="23" name="Google Shape;23;p24"/>
          <p:cNvSpPr txBox="1"/>
          <p:nvPr>
            <p:ph type="title"/>
          </p:nvPr>
        </p:nvSpPr>
        <p:spPr>
          <a:xfrm>
            <a:off x="1750707" y="155608"/>
            <a:ext cx="10956620" cy="512514"/>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rgbClr val="003764"/>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id="24" name="Google Shape;24;p24"/>
          <p:cNvPicPr preferRelativeResize="0"/>
          <p:nvPr/>
        </p:nvPicPr>
        <p:blipFill rotWithShape="1">
          <a:blip r:embed="rId2">
            <a:alphaModFix/>
          </a:blip>
          <a:srcRect b="0" l="0" r="0" t="0"/>
          <a:stretch/>
        </p:blipFill>
        <p:spPr>
          <a:xfrm>
            <a:off x="0" y="6590698"/>
            <a:ext cx="12192000" cy="269327"/>
          </a:xfrm>
          <a:prstGeom prst="rect">
            <a:avLst/>
          </a:prstGeom>
          <a:noFill/>
          <a:ln>
            <a:noFill/>
          </a:ln>
        </p:spPr>
      </p:pic>
      <p:sp>
        <p:nvSpPr>
          <p:cNvPr id="25" name="Google Shape;25;p24"/>
          <p:cNvSpPr/>
          <p:nvPr/>
        </p:nvSpPr>
        <p:spPr>
          <a:xfrm>
            <a:off x="0" y="6541268"/>
            <a:ext cx="12192000" cy="49430"/>
          </a:xfrm>
          <a:prstGeom prst="rect">
            <a:avLst/>
          </a:prstGeom>
          <a:solidFill>
            <a:srgbClr val="794B9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ference layout">
  <p:cSld name="Conference layout">
    <p:spTree>
      <p:nvGrpSpPr>
        <p:cNvPr id="26" name="Shape 26"/>
        <p:cNvGrpSpPr/>
        <p:nvPr/>
      </p:nvGrpSpPr>
      <p:grpSpPr>
        <a:xfrm>
          <a:off x="0" y="0"/>
          <a:ext cx="0" cy="0"/>
          <a:chOff x="0" y="0"/>
          <a:chExt cx="0" cy="0"/>
        </a:xfrm>
      </p:grpSpPr>
      <p:sp>
        <p:nvSpPr>
          <p:cNvPr id="27" name="Google Shape;27;p25"/>
          <p:cNvSpPr/>
          <p:nvPr/>
        </p:nvSpPr>
        <p:spPr>
          <a:xfrm>
            <a:off x="0" y="0"/>
            <a:ext cx="12192000" cy="4919009"/>
          </a:xfrm>
          <a:prstGeom prst="rect">
            <a:avLst/>
          </a:prstGeom>
          <a:solidFill>
            <a:srgbClr val="18386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8" name="Google Shape;28;p25"/>
          <p:cNvSpPr txBox="1"/>
          <p:nvPr>
            <p:ph type="ctrTitle"/>
          </p:nvPr>
        </p:nvSpPr>
        <p:spPr>
          <a:xfrm>
            <a:off x="676867" y="1774159"/>
            <a:ext cx="7463953" cy="1088669"/>
          </a:xfrm>
          <a:prstGeom prst="rect">
            <a:avLst/>
          </a:prstGeom>
          <a:noFill/>
          <a:ln>
            <a:noFill/>
          </a:ln>
        </p:spPr>
        <p:txBody>
          <a:bodyPr anchorCtr="0" anchor="b" bIns="0" lIns="0" spcFirstLastPara="1" rIns="0" wrap="square" tIns="0">
            <a:noAutofit/>
          </a:bodyPr>
          <a:lstStyle>
            <a:lvl1pPr lvl="0" algn="l">
              <a:lnSpc>
                <a:spcPct val="85000"/>
              </a:lnSpc>
              <a:spcBef>
                <a:spcPts val="0"/>
              </a:spcBef>
              <a:spcAft>
                <a:spcPts val="0"/>
              </a:spcAft>
              <a:buClr>
                <a:schemeClr val="lt1"/>
              </a:buClr>
              <a:buSzPts val="4000"/>
              <a:buFont typeface="Arial"/>
              <a:buNone/>
              <a:defRPr b="1" sz="4000" cap="none">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25"/>
          <p:cNvSpPr txBox="1"/>
          <p:nvPr>
            <p:ph idx="1" type="body"/>
          </p:nvPr>
        </p:nvSpPr>
        <p:spPr>
          <a:xfrm>
            <a:off x="676867" y="2950898"/>
            <a:ext cx="7463955" cy="1088669"/>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3600"/>
              <a:buNone/>
              <a:defRPr b="0" sz="3600">
                <a:solidFill>
                  <a:schemeClr val="lt1"/>
                </a:solidFill>
              </a:defRPr>
            </a:lvl1pPr>
            <a:lvl2pPr indent="-228600" lvl="1" marL="914400" algn="l">
              <a:lnSpc>
                <a:spcPct val="100000"/>
              </a:lnSpc>
              <a:spcBef>
                <a:spcPts val="900"/>
              </a:spcBef>
              <a:spcAft>
                <a:spcPts val="0"/>
              </a:spcAft>
              <a:buSzPts val="1800"/>
              <a:buNone/>
              <a:defRPr/>
            </a:lvl2pPr>
            <a:lvl3pPr indent="-342900" lvl="2" marL="1371600" algn="l">
              <a:lnSpc>
                <a:spcPct val="100000"/>
              </a:lnSpc>
              <a:spcBef>
                <a:spcPts val="900"/>
              </a:spcBef>
              <a:spcAft>
                <a:spcPts val="0"/>
              </a:spcAft>
              <a:buSzPts val="1800"/>
              <a:buChar char="•"/>
              <a:defRPr/>
            </a:lvl3pPr>
            <a:lvl4pPr indent="-342900" lvl="3" marL="1828800" algn="l">
              <a:lnSpc>
                <a:spcPct val="100000"/>
              </a:lnSpc>
              <a:spcBef>
                <a:spcPts val="900"/>
              </a:spcBef>
              <a:spcAft>
                <a:spcPts val="0"/>
              </a:spcAft>
              <a:buSzPts val="1800"/>
              <a:buChar char="•"/>
              <a:defRPr/>
            </a:lvl4pPr>
            <a:lvl5pPr indent="-342900" lvl="4" marL="2286000" algn="l">
              <a:lnSpc>
                <a:spcPct val="100000"/>
              </a:lnSpc>
              <a:spcBef>
                <a:spcPts val="900"/>
              </a:spcBef>
              <a:spcAft>
                <a:spcPts val="0"/>
              </a:spcAft>
              <a:buSzPts val="1800"/>
              <a:buChar char="•"/>
              <a:defRPr/>
            </a:lvl5pPr>
            <a:lvl6pPr indent="-320040" lvl="5" marL="2743200" algn="l">
              <a:lnSpc>
                <a:spcPct val="90000"/>
              </a:lnSpc>
              <a:spcBef>
                <a:spcPts val="900"/>
              </a:spcBef>
              <a:spcAft>
                <a:spcPts val="0"/>
              </a:spcAft>
              <a:buSzPts val="1440"/>
              <a:buChar char="•"/>
              <a:defRPr/>
            </a:lvl6pPr>
            <a:lvl7pPr indent="-320040" lvl="6" marL="3200400" algn="l">
              <a:lnSpc>
                <a:spcPct val="90000"/>
              </a:lnSpc>
              <a:spcBef>
                <a:spcPts val="300"/>
              </a:spcBef>
              <a:spcAft>
                <a:spcPts val="0"/>
              </a:spcAft>
              <a:buSzPts val="1440"/>
              <a:buChar char="•"/>
              <a:defRPr/>
            </a:lvl7pPr>
            <a:lvl8pPr indent="-320040" lvl="7" marL="3657600" algn="l">
              <a:lnSpc>
                <a:spcPct val="90000"/>
              </a:lnSpc>
              <a:spcBef>
                <a:spcPts val="300"/>
              </a:spcBef>
              <a:spcAft>
                <a:spcPts val="0"/>
              </a:spcAft>
              <a:buSzPts val="1440"/>
              <a:buChar char="•"/>
              <a:defRPr/>
            </a:lvl8pPr>
            <a:lvl9pPr indent="-320040" lvl="8" marL="4114800" algn="l">
              <a:lnSpc>
                <a:spcPct val="90000"/>
              </a:lnSpc>
              <a:spcBef>
                <a:spcPts val="300"/>
              </a:spcBef>
              <a:spcAft>
                <a:spcPts val="300"/>
              </a:spcAft>
              <a:buSzPts val="1440"/>
              <a:buChar char="•"/>
              <a:defRPr/>
            </a:lvl9pPr>
          </a:lstStyle>
          <a:p/>
        </p:txBody>
      </p:sp>
      <p:pic>
        <p:nvPicPr>
          <p:cNvPr id="30" name="Google Shape;30;p25"/>
          <p:cNvPicPr preferRelativeResize="0"/>
          <p:nvPr/>
        </p:nvPicPr>
        <p:blipFill rotWithShape="1">
          <a:blip r:embed="rId2">
            <a:alphaModFix/>
          </a:blip>
          <a:srcRect b="0" l="0" r="0" t="0"/>
          <a:stretch/>
        </p:blipFill>
        <p:spPr>
          <a:xfrm>
            <a:off x="0" y="4964602"/>
            <a:ext cx="12192000" cy="269327"/>
          </a:xfrm>
          <a:prstGeom prst="rect">
            <a:avLst/>
          </a:prstGeom>
          <a:noFill/>
          <a:ln>
            <a:noFill/>
          </a:ln>
        </p:spPr>
      </p:pic>
      <p:sp>
        <p:nvSpPr>
          <p:cNvPr id="31" name="Google Shape;31;p25"/>
          <p:cNvSpPr/>
          <p:nvPr/>
        </p:nvSpPr>
        <p:spPr>
          <a:xfrm>
            <a:off x="0" y="4919009"/>
            <a:ext cx="12192000" cy="49430"/>
          </a:xfrm>
          <a:prstGeom prst="rect">
            <a:avLst/>
          </a:prstGeom>
          <a:solidFill>
            <a:srgbClr val="794B9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pic>
        <p:nvPicPr>
          <p:cNvPr id="32" name="Google Shape;32;p25"/>
          <p:cNvPicPr preferRelativeResize="0"/>
          <p:nvPr/>
        </p:nvPicPr>
        <p:blipFill rotWithShape="1">
          <a:blip r:embed="rId3">
            <a:alphaModFix/>
          </a:blip>
          <a:srcRect b="0" l="0" r="0" t="0"/>
          <a:stretch/>
        </p:blipFill>
        <p:spPr>
          <a:xfrm>
            <a:off x="514905" y="6173149"/>
            <a:ext cx="4770669" cy="501465"/>
          </a:xfrm>
          <a:prstGeom prst="rect">
            <a:avLst/>
          </a:prstGeom>
          <a:noFill/>
          <a:ln>
            <a:noFill/>
          </a:ln>
        </p:spPr>
      </p:pic>
      <p:cxnSp>
        <p:nvCxnSpPr>
          <p:cNvPr id="33" name="Google Shape;33;p25"/>
          <p:cNvCxnSpPr/>
          <p:nvPr/>
        </p:nvCxnSpPr>
        <p:spPr>
          <a:xfrm>
            <a:off x="514905" y="1774161"/>
            <a:ext cx="0" cy="2676989"/>
          </a:xfrm>
          <a:prstGeom prst="straightConnector1">
            <a:avLst/>
          </a:prstGeom>
          <a:noFill/>
          <a:ln cap="flat" cmpd="sng" w="38100">
            <a:solidFill>
              <a:schemeClr val="lt1"/>
            </a:solidFill>
            <a:prstDash val="solid"/>
            <a:round/>
            <a:headEnd len="sm" w="sm" type="none"/>
            <a:tailEnd len="sm" w="sm" type="none"/>
          </a:ln>
        </p:spPr>
      </p:cxnSp>
      <p:sp>
        <p:nvSpPr>
          <p:cNvPr id="34" name="Google Shape;34;p25"/>
          <p:cNvSpPr txBox="1"/>
          <p:nvPr>
            <p:ph idx="2" type="body"/>
          </p:nvPr>
        </p:nvSpPr>
        <p:spPr>
          <a:xfrm>
            <a:off x="676867" y="4127637"/>
            <a:ext cx="7463953" cy="32351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2000"/>
              <a:buNone/>
              <a:defRPr sz="2000">
                <a:solidFill>
                  <a:schemeClr val="lt1"/>
                </a:solidFill>
              </a:defRPr>
            </a:lvl1pPr>
            <a:lvl2pPr indent="-228600" lvl="1" marL="914400" algn="l">
              <a:lnSpc>
                <a:spcPct val="100000"/>
              </a:lnSpc>
              <a:spcBef>
                <a:spcPts val="900"/>
              </a:spcBef>
              <a:spcAft>
                <a:spcPts val="0"/>
              </a:spcAft>
              <a:buSzPts val="1800"/>
              <a:buNone/>
              <a:defRPr/>
            </a:lvl2pPr>
            <a:lvl3pPr indent="-342900" lvl="2" marL="1371600" algn="l">
              <a:lnSpc>
                <a:spcPct val="100000"/>
              </a:lnSpc>
              <a:spcBef>
                <a:spcPts val="900"/>
              </a:spcBef>
              <a:spcAft>
                <a:spcPts val="0"/>
              </a:spcAft>
              <a:buSzPts val="1800"/>
              <a:buChar char="•"/>
              <a:defRPr/>
            </a:lvl3pPr>
            <a:lvl4pPr indent="-342900" lvl="3" marL="1828800" algn="l">
              <a:lnSpc>
                <a:spcPct val="100000"/>
              </a:lnSpc>
              <a:spcBef>
                <a:spcPts val="900"/>
              </a:spcBef>
              <a:spcAft>
                <a:spcPts val="0"/>
              </a:spcAft>
              <a:buSzPts val="1800"/>
              <a:buChar char="•"/>
              <a:defRPr/>
            </a:lvl4pPr>
            <a:lvl5pPr indent="-342900" lvl="4" marL="2286000" algn="l">
              <a:lnSpc>
                <a:spcPct val="100000"/>
              </a:lnSpc>
              <a:spcBef>
                <a:spcPts val="900"/>
              </a:spcBef>
              <a:spcAft>
                <a:spcPts val="0"/>
              </a:spcAft>
              <a:buSzPts val="1800"/>
              <a:buChar char="•"/>
              <a:defRPr/>
            </a:lvl5pPr>
            <a:lvl6pPr indent="-320040" lvl="5" marL="2743200" algn="l">
              <a:lnSpc>
                <a:spcPct val="90000"/>
              </a:lnSpc>
              <a:spcBef>
                <a:spcPts val="900"/>
              </a:spcBef>
              <a:spcAft>
                <a:spcPts val="0"/>
              </a:spcAft>
              <a:buSzPts val="1440"/>
              <a:buChar char="•"/>
              <a:defRPr/>
            </a:lvl6pPr>
            <a:lvl7pPr indent="-320040" lvl="6" marL="3200400" algn="l">
              <a:lnSpc>
                <a:spcPct val="90000"/>
              </a:lnSpc>
              <a:spcBef>
                <a:spcPts val="300"/>
              </a:spcBef>
              <a:spcAft>
                <a:spcPts val="0"/>
              </a:spcAft>
              <a:buSzPts val="1440"/>
              <a:buChar char="•"/>
              <a:defRPr/>
            </a:lvl7pPr>
            <a:lvl8pPr indent="-320040" lvl="7" marL="3657600" algn="l">
              <a:lnSpc>
                <a:spcPct val="90000"/>
              </a:lnSpc>
              <a:spcBef>
                <a:spcPts val="300"/>
              </a:spcBef>
              <a:spcAft>
                <a:spcPts val="0"/>
              </a:spcAft>
              <a:buSzPts val="1440"/>
              <a:buChar char="•"/>
              <a:defRPr/>
            </a:lvl8pPr>
            <a:lvl9pPr indent="-320040" lvl="8" marL="4114800" algn="l">
              <a:lnSpc>
                <a:spcPct val="90000"/>
              </a:lnSpc>
              <a:spcBef>
                <a:spcPts val="300"/>
              </a:spcBef>
              <a:spcAft>
                <a:spcPts val="300"/>
              </a:spcAft>
              <a:buSzPts val="144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ssion layout" showMasterSp="0">
  <p:cSld name="Session layout">
    <p:spTree>
      <p:nvGrpSpPr>
        <p:cNvPr id="35" name="Shape 35"/>
        <p:cNvGrpSpPr/>
        <p:nvPr/>
      </p:nvGrpSpPr>
      <p:grpSpPr>
        <a:xfrm>
          <a:off x="0" y="0"/>
          <a:ext cx="0" cy="0"/>
          <a:chOff x="0" y="0"/>
          <a:chExt cx="0" cy="0"/>
        </a:xfrm>
      </p:grpSpPr>
      <p:sp>
        <p:nvSpPr>
          <p:cNvPr id="36" name="Google Shape;36;p26"/>
          <p:cNvSpPr/>
          <p:nvPr/>
        </p:nvSpPr>
        <p:spPr>
          <a:xfrm>
            <a:off x="0" y="0"/>
            <a:ext cx="12192000" cy="4919009"/>
          </a:xfrm>
          <a:prstGeom prst="rect">
            <a:avLst/>
          </a:prstGeom>
          <a:solidFill>
            <a:srgbClr val="18386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pic>
        <p:nvPicPr>
          <p:cNvPr id="37" name="Google Shape;37;p26"/>
          <p:cNvPicPr preferRelativeResize="0"/>
          <p:nvPr/>
        </p:nvPicPr>
        <p:blipFill rotWithShape="1">
          <a:blip r:embed="rId2">
            <a:alphaModFix/>
          </a:blip>
          <a:srcRect b="0" l="0" r="0" t="0"/>
          <a:stretch/>
        </p:blipFill>
        <p:spPr>
          <a:xfrm>
            <a:off x="0" y="4964602"/>
            <a:ext cx="12192000" cy="269327"/>
          </a:xfrm>
          <a:prstGeom prst="rect">
            <a:avLst/>
          </a:prstGeom>
          <a:noFill/>
          <a:ln>
            <a:noFill/>
          </a:ln>
        </p:spPr>
      </p:pic>
      <p:sp>
        <p:nvSpPr>
          <p:cNvPr id="38" name="Google Shape;38;p26"/>
          <p:cNvSpPr/>
          <p:nvPr/>
        </p:nvSpPr>
        <p:spPr>
          <a:xfrm>
            <a:off x="0" y="4919009"/>
            <a:ext cx="12192000" cy="49430"/>
          </a:xfrm>
          <a:prstGeom prst="rect">
            <a:avLst/>
          </a:prstGeom>
          <a:solidFill>
            <a:srgbClr val="794B9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pic>
        <p:nvPicPr>
          <p:cNvPr id="39" name="Google Shape;39;p26"/>
          <p:cNvPicPr preferRelativeResize="0"/>
          <p:nvPr/>
        </p:nvPicPr>
        <p:blipFill rotWithShape="1">
          <a:blip r:embed="rId3">
            <a:alphaModFix/>
          </a:blip>
          <a:srcRect b="0" l="0" r="0" t="0"/>
          <a:stretch/>
        </p:blipFill>
        <p:spPr>
          <a:xfrm>
            <a:off x="514905" y="6173149"/>
            <a:ext cx="4770669" cy="501465"/>
          </a:xfrm>
          <a:prstGeom prst="rect">
            <a:avLst/>
          </a:prstGeom>
          <a:noFill/>
          <a:ln>
            <a:noFill/>
          </a:ln>
        </p:spPr>
      </p:pic>
      <p:sp>
        <p:nvSpPr>
          <p:cNvPr id="40" name="Google Shape;40;p26"/>
          <p:cNvSpPr txBox="1"/>
          <p:nvPr>
            <p:ph idx="1" type="body"/>
          </p:nvPr>
        </p:nvSpPr>
        <p:spPr>
          <a:xfrm>
            <a:off x="676865" y="3706979"/>
            <a:ext cx="7463955" cy="1088669"/>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3600"/>
              <a:buNone/>
              <a:defRPr b="0" sz="3600">
                <a:solidFill>
                  <a:schemeClr val="lt1"/>
                </a:solidFill>
              </a:defRPr>
            </a:lvl1pPr>
            <a:lvl2pPr indent="-228600" lvl="1" marL="914400" algn="l">
              <a:lnSpc>
                <a:spcPct val="100000"/>
              </a:lnSpc>
              <a:spcBef>
                <a:spcPts val="900"/>
              </a:spcBef>
              <a:spcAft>
                <a:spcPts val="0"/>
              </a:spcAft>
              <a:buSzPts val="1800"/>
              <a:buNone/>
              <a:defRPr/>
            </a:lvl2pPr>
            <a:lvl3pPr indent="-342900" lvl="2" marL="1371600" algn="l">
              <a:lnSpc>
                <a:spcPct val="100000"/>
              </a:lnSpc>
              <a:spcBef>
                <a:spcPts val="900"/>
              </a:spcBef>
              <a:spcAft>
                <a:spcPts val="0"/>
              </a:spcAft>
              <a:buSzPts val="1800"/>
              <a:buChar char="•"/>
              <a:defRPr/>
            </a:lvl3pPr>
            <a:lvl4pPr indent="-342900" lvl="3" marL="1828800" algn="l">
              <a:lnSpc>
                <a:spcPct val="100000"/>
              </a:lnSpc>
              <a:spcBef>
                <a:spcPts val="900"/>
              </a:spcBef>
              <a:spcAft>
                <a:spcPts val="0"/>
              </a:spcAft>
              <a:buSzPts val="1800"/>
              <a:buChar char="•"/>
              <a:defRPr/>
            </a:lvl4pPr>
            <a:lvl5pPr indent="-342900" lvl="4" marL="2286000" algn="l">
              <a:lnSpc>
                <a:spcPct val="100000"/>
              </a:lnSpc>
              <a:spcBef>
                <a:spcPts val="900"/>
              </a:spcBef>
              <a:spcAft>
                <a:spcPts val="0"/>
              </a:spcAft>
              <a:buSzPts val="1800"/>
              <a:buChar char="•"/>
              <a:defRPr/>
            </a:lvl5pPr>
            <a:lvl6pPr indent="-320040" lvl="5" marL="2743200" algn="l">
              <a:lnSpc>
                <a:spcPct val="90000"/>
              </a:lnSpc>
              <a:spcBef>
                <a:spcPts val="900"/>
              </a:spcBef>
              <a:spcAft>
                <a:spcPts val="0"/>
              </a:spcAft>
              <a:buSzPts val="1440"/>
              <a:buChar char="•"/>
              <a:defRPr/>
            </a:lvl6pPr>
            <a:lvl7pPr indent="-320040" lvl="6" marL="3200400" algn="l">
              <a:lnSpc>
                <a:spcPct val="90000"/>
              </a:lnSpc>
              <a:spcBef>
                <a:spcPts val="300"/>
              </a:spcBef>
              <a:spcAft>
                <a:spcPts val="0"/>
              </a:spcAft>
              <a:buSzPts val="1440"/>
              <a:buChar char="•"/>
              <a:defRPr/>
            </a:lvl7pPr>
            <a:lvl8pPr indent="-320040" lvl="7" marL="3657600" algn="l">
              <a:lnSpc>
                <a:spcPct val="90000"/>
              </a:lnSpc>
              <a:spcBef>
                <a:spcPts val="300"/>
              </a:spcBef>
              <a:spcAft>
                <a:spcPts val="0"/>
              </a:spcAft>
              <a:buSzPts val="1440"/>
              <a:buChar char="•"/>
              <a:defRPr/>
            </a:lvl8pPr>
            <a:lvl9pPr indent="-320040" lvl="8" marL="4114800" algn="l">
              <a:lnSpc>
                <a:spcPct val="90000"/>
              </a:lnSpc>
              <a:spcBef>
                <a:spcPts val="300"/>
              </a:spcBef>
              <a:spcAft>
                <a:spcPts val="300"/>
              </a:spcAft>
              <a:buSzPts val="1440"/>
              <a:buChar char="•"/>
              <a:defRPr/>
            </a:lvl9pPr>
          </a:lstStyle>
          <a:p/>
        </p:txBody>
      </p:sp>
      <p:sp>
        <p:nvSpPr>
          <p:cNvPr id="41" name="Google Shape;41;p26"/>
          <p:cNvSpPr txBox="1"/>
          <p:nvPr/>
        </p:nvSpPr>
        <p:spPr>
          <a:xfrm>
            <a:off x="676865" y="2530240"/>
            <a:ext cx="7463953" cy="1088669"/>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Clr>
                <a:srgbClr val="FFFFFF"/>
              </a:buClr>
              <a:buSzPts val="4000"/>
              <a:buFont typeface="Arial"/>
              <a:buNone/>
            </a:pPr>
            <a:r>
              <a:rPr b="1" i="0" lang="en-GB" sz="4000" u="none" cap="none" strike="noStrike">
                <a:solidFill>
                  <a:srgbClr val="FFFFFF"/>
                </a:solidFill>
                <a:latin typeface="Arial"/>
                <a:ea typeface="Arial"/>
                <a:cs typeface="Arial"/>
                <a:sym typeface="Arial"/>
              </a:rPr>
              <a:t>Title</a:t>
            </a:r>
            <a:endParaRPr b="1" i="0" sz="4000" u="none" cap="none" strike="noStrike">
              <a:solidFill>
                <a:srgbClr val="FFFFFF"/>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layout">
  <p:cSld name="Agenda layout">
    <p:spTree>
      <p:nvGrpSpPr>
        <p:cNvPr id="42" name="Shape 42"/>
        <p:cNvGrpSpPr/>
        <p:nvPr/>
      </p:nvGrpSpPr>
      <p:grpSpPr>
        <a:xfrm>
          <a:off x="0" y="0"/>
          <a:ext cx="0" cy="0"/>
          <a:chOff x="0" y="0"/>
          <a:chExt cx="0" cy="0"/>
        </a:xfrm>
      </p:grpSpPr>
      <p:sp>
        <p:nvSpPr>
          <p:cNvPr id="43" name="Google Shape;43;p27"/>
          <p:cNvSpPr txBox="1"/>
          <p:nvPr/>
        </p:nvSpPr>
        <p:spPr>
          <a:xfrm>
            <a:off x="453442" y="6348400"/>
            <a:ext cx="10154233" cy="3651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A548B"/>
              </a:buClr>
              <a:buSzPts val="900"/>
              <a:buFont typeface="Arial"/>
              <a:buNone/>
            </a:pPr>
            <a:r>
              <a:t/>
            </a:r>
            <a:endParaRPr b="0" i="0" sz="900" u="none" cap="none" strike="noStrike">
              <a:solidFill>
                <a:srgbClr val="000000"/>
              </a:solidFill>
              <a:latin typeface="Arial"/>
              <a:ea typeface="Arial"/>
              <a:cs typeface="Arial"/>
              <a:sym typeface="Arial"/>
            </a:endParaRPr>
          </a:p>
        </p:txBody>
      </p:sp>
      <p:sp>
        <p:nvSpPr>
          <p:cNvPr id="44" name="Google Shape;44;p27"/>
          <p:cNvSpPr/>
          <p:nvPr/>
        </p:nvSpPr>
        <p:spPr>
          <a:xfrm>
            <a:off x="-1" y="0"/>
            <a:ext cx="4643021" cy="6858000"/>
          </a:xfrm>
          <a:prstGeom prst="rect">
            <a:avLst/>
          </a:prstGeom>
          <a:solidFill>
            <a:srgbClr val="183860"/>
          </a:solidFill>
          <a:ln cap="flat" cmpd="sng" w="19050">
            <a:solidFill>
              <a:srgbClr val="0A17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pic>
        <p:nvPicPr>
          <p:cNvPr id="45" name="Google Shape;45;p27"/>
          <p:cNvPicPr preferRelativeResize="0"/>
          <p:nvPr/>
        </p:nvPicPr>
        <p:blipFill rotWithShape="1">
          <a:blip r:embed="rId2">
            <a:alphaModFix/>
          </a:blip>
          <a:srcRect b="0" l="0" r="0" t="0"/>
          <a:stretch/>
        </p:blipFill>
        <p:spPr>
          <a:xfrm rot="5400000">
            <a:off x="1410828" y="3294337"/>
            <a:ext cx="6858000" cy="269327"/>
          </a:xfrm>
          <a:prstGeom prst="rect">
            <a:avLst/>
          </a:prstGeom>
          <a:noFill/>
          <a:ln>
            <a:noFill/>
          </a:ln>
        </p:spPr>
      </p:pic>
      <p:sp>
        <p:nvSpPr>
          <p:cNvPr id="46" name="Google Shape;46;p27"/>
          <p:cNvSpPr/>
          <p:nvPr/>
        </p:nvSpPr>
        <p:spPr>
          <a:xfrm rot="5400000">
            <a:off x="1245092" y="3397928"/>
            <a:ext cx="6858000" cy="62145"/>
          </a:xfrm>
          <a:prstGeom prst="rect">
            <a:avLst/>
          </a:prstGeom>
          <a:solidFill>
            <a:srgbClr val="794B9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7" name="Google Shape;47;p27"/>
          <p:cNvSpPr txBox="1"/>
          <p:nvPr>
            <p:ph idx="1" type="body"/>
          </p:nvPr>
        </p:nvSpPr>
        <p:spPr>
          <a:xfrm>
            <a:off x="357271" y="322459"/>
            <a:ext cx="4016421" cy="60082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3600"/>
              <a:buNone/>
              <a:defRPr b="1" sz="3600">
                <a:solidFill>
                  <a:schemeClr val="lt1"/>
                </a:solidFill>
              </a:defRPr>
            </a:lvl1pPr>
            <a:lvl2pPr indent="-228600" lvl="1" marL="914400" algn="l">
              <a:lnSpc>
                <a:spcPct val="100000"/>
              </a:lnSpc>
              <a:spcBef>
                <a:spcPts val="900"/>
              </a:spcBef>
              <a:spcAft>
                <a:spcPts val="0"/>
              </a:spcAft>
              <a:buSzPts val="1800"/>
              <a:buNone/>
              <a:defRPr/>
            </a:lvl2pPr>
            <a:lvl3pPr indent="-342900" lvl="2" marL="1371600" algn="l">
              <a:lnSpc>
                <a:spcPct val="100000"/>
              </a:lnSpc>
              <a:spcBef>
                <a:spcPts val="900"/>
              </a:spcBef>
              <a:spcAft>
                <a:spcPts val="0"/>
              </a:spcAft>
              <a:buSzPts val="1800"/>
              <a:buChar char="•"/>
              <a:defRPr/>
            </a:lvl3pPr>
            <a:lvl4pPr indent="-342900" lvl="3" marL="1828800" algn="l">
              <a:lnSpc>
                <a:spcPct val="100000"/>
              </a:lnSpc>
              <a:spcBef>
                <a:spcPts val="900"/>
              </a:spcBef>
              <a:spcAft>
                <a:spcPts val="0"/>
              </a:spcAft>
              <a:buSzPts val="1800"/>
              <a:buChar char="•"/>
              <a:defRPr/>
            </a:lvl4pPr>
            <a:lvl5pPr indent="-342900" lvl="4" marL="2286000" algn="l">
              <a:lnSpc>
                <a:spcPct val="100000"/>
              </a:lnSpc>
              <a:spcBef>
                <a:spcPts val="900"/>
              </a:spcBef>
              <a:spcAft>
                <a:spcPts val="0"/>
              </a:spcAft>
              <a:buSzPts val="1800"/>
              <a:buChar char="•"/>
              <a:defRPr/>
            </a:lvl5pPr>
            <a:lvl6pPr indent="-320040" lvl="5" marL="2743200" algn="l">
              <a:lnSpc>
                <a:spcPct val="90000"/>
              </a:lnSpc>
              <a:spcBef>
                <a:spcPts val="900"/>
              </a:spcBef>
              <a:spcAft>
                <a:spcPts val="0"/>
              </a:spcAft>
              <a:buSzPts val="1440"/>
              <a:buChar char="•"/>
              <a:defRPr/>
            </a:lvl6pPr>
            <a:lvl7pPr indent="-320040" lvl="6" marL="3200400" algn="l">
              <a:lnSpc>
                <a:spcPct val="90000"/>
              </a:lnSpc>
              <a:spcBef>
                <a:spcPts val="300"/>
              </a:spcBef>
              <a:spcAft>
                <a:spcPts val="0"/>
              </a:spcAft>
              <a:buSzPts val="1440"/>
              <a:buChar char="•"/>
              <a:defRPr/>
            </a:lvl7pPr>
            <a:lvl8pPr indent="-320040" lvl="7" marL="3657600" algn="l">
              <a:lnSpc>
                <a:spcPct val="90000"/>
              </a:lnSpc>
              <a:spcBef>
                <a:spcPts val="300"/>
              </a:spcBef>
              <a:spcAft>
                <a:spcPts val="0"/>
              </a:spcAft>
              <a:buSzPts val="1440"/>
              <a:buChar char="•"/>
              <a:defRPr/>
            </a:lvl8pPr>
            <a:lvl9pPr indent="-320040" lvl="8" marL="4114800" algn="l">
              <a:lnSpc>
                <a:spcPct val="90000"/>
              </a:lnSpc>
              <a:spcBef>
                <a:spcPts val="300"/>
              </a:spcBef>
              <a:spcAft>
                <a:spcPts val="300"/>
              </a:spcAft>
              <a:buSzPts val="1440"/>
              <a:buChar char="•"/>
              <a:defRPr/>
            </a:lvl9pPr>
          </a:lstStyle>
          <a:p/>
        </p:txBody>
      </p:sp>
      <p:sp>
        <p:nvSpPr>
          <p:cNvPr id="48" name="Google Shape;48;p27"/>
          <p:cNvSpPr txBox="1"/>
          <p:nvPr>
            <p:ph idx="2" type="body"/>
          </p:nvPr>
        </p:nvSpPr>
        <p:spPr>
          <a:xfrm>
            <a:off x="5219700" y="322263"/>
            <a:ext cx="6518275" cy="624681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800"/>
              <a:buNone/>
              <a:defRPr/>
            </a:lvl1pPr>
            <a:lvl2pPr indent="-228600" lvl="1" marL="914400" algn="l">
              <a:lnSpc>
                <a:spcPct val="100000"/>
              </a:lnSpc>
              <a:spcBef>
                <a:spcPts val="900"/>
              </a:spcBef>
              <a:spcAft>
                <a:spcPts val="0"/>
              </a:spcAft>
              <a:buSzPts val="1800"/>
              <a:buNone/>
              <a:defRPr/>
            </a:lvl2pPr>
            <a:lvl3pPr indent="-342900" lvl="2" marL="1371600" algn="l">
              <a:lnSpc>
                <a:spcPct val="100000"/>
              </a:lnSpc>
              <a:spcBef>
                <a:spcPts val="900"/>
              </a:spcBef>
              <a:spcAft>
                <a:spcPts val="0"/>
              </a:spcAft>
              <a:buSzPts val="1800"/>
              <a:buChar char="•"/>
              <a:defRPr/>
            </a:lvl3pPr>
            <a:lvl4pPr indent="-342900" lvl="3" marL="1828800" algn="l">
              <a:lnSpc>
                <a:spcPct val="100000"/>
              </a:lnSpc>
              <a:spcBef>
                <a:spcPts val="900"/>
              </a:spcBef>
              <a:spcAft>
                <a:spcPts val="0"/>
              </a:spcAft>
              <a:buSzPts val="1800"/>
              <a:buChar char="•"/>
              <a:defRPr/>
            </a:lvl4pPr>
            <a:lvl5pPr indent="-342900" lvl="4" marL="2286000" algn="l">
              <a:lnSpc>
                <a:spcPct val="100000"/>
              </a:lnSpc>
              <a:spcBef>
                <a:spcPts val="900"/>
              </a:spcBef>
              <a:spcAft>
                <a:spcPts val="0"/>
              </a:spcAft>
              <a:buSzPts val="1800"/>
              <a:buChar char="•"/>
              <a:defRPr/>
            </a:lvl5pPr>
            <a:lvl6pPr indent="-320040" lvl="5" marL="2743200" algn="l">
              <a:lnSpc>
                <a:spcPct val="90000"/>
              </a:lnSpc>
              <a:spcBef>
                <a:spcPts val="900"/>
              </a:spcBef>
              <a:spcAft>
                <a:spcPts val="0"/>
              </a:spcAft>
              <a:buSzPts val="1440"/>
              <a:buChar char="•"/>
              <a:defRPr/>
            </a:lvl6pPr>
            <a:lvl7pPr indent="-320040" lvl="6" marL="3200400" algn="l">
              <a:lnSpc>
                <a:spcPct val="90000"/>
              </a:lnSpc>
              <a:spcBef>
                <a:spcPts val="300"/>
              </a:spcBef>
              <a:spcAft>
                <a:spcPts val="0"/>
              </a:spcAft>
              <a:buSzPts val="1440"/>
              <a:buChar char="•"/>
              <a:defRPr/>
            </a:lvl7pPr>
            <a:lvl8pPr indent="-320040" lvl="7" marL="3657600" algn="l">
              <a:lnSpc>
                <a:spcPct val="90000"/>
              </a:lnSpc>
              <a:spcBef>
                <a:spcPts val="300"/>
              </a:spcBef>
              <a:spcAft>
                <a:spcPts val="0"/>
              </a:spcAft>
              <a:buSzPts val="1440"/>
              <a:buChar char="•"/>
              <a:defRPr/>
            </a:lvl8pPr>
            <a:lvl9pPr indent="-320040" lvl="8" marL="4114800" algn="l">
              <a:lnSpc>
                <a:spcPct val="90000"/>
              </a:lnSpc>
              <a:spcBef>
                <a:spcPts val="300"/>
              </a:spcBef>
              <a:spcAft>
                <a:spcPts val="300"/>
              </a:spcAft>
              <a:buSzPts val="144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ntent layout">
  <p:cSld name="Title and Two Content layout">
    <p:spTree>
      <p:nvGrpSpPr>
        <p:cNvPr id="49" name="Shape 49"/>
        <p:cNvGrpSpPr/>
        <p:nvPr/>
      </p:nvGrpSpPr>
      <p:grpSpPr>
        <a:xfrm>
          <a:off x="0" y="0"/>
          <a:ext cx="0" cy="0"/>
          <a:chOff x="0" y="0"/>
          <a:chExt cx="0" cy="0"/>
        </a:xfrm>
      </p:grpSpPr>
      <p:sp>
        <p:nvSpPr>
          <p:cNvPr id="50" name="Google Shape;50;p28"/>
          <p:cNvSpPr txBox="1"/>
          <p:nvPr>
            <p:ph idx="1" type="body"/>
          </p:nvPr>
        </p:nvSpPr>
        <p:spPr>
          <a:xfrm>
            <a:off x="6096000" y="1361856"/>
            <a:ext cx="5508625" cy="4661119"/>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800"/>
              <a:buNone/>
              <a:defRPr/>
            </a:lvl1pPr>
            <a:lvl2pPr indent="-228600" lvl="1" marL="914400" algn="l">
              <a:lnSpc>
                <a:spcPct val="100000"/>
              </a:lnSpc>
              <a:spcBef>
                <a:spcPts val="900"/>
              </a:spcBef>
              <a:spcAft>
                <a:spcPts val="0"/>
              </a:spcAft>
              <a:buSzPts val="1800"/>
              <a:buNone/>
              <a:defRPr/>
            </a:lvl2pPr>
            <a:lvl3pPr indent="-342900" lvl="2" marL="1371600" algn="l">
              <a:lnSpc>
                <a:spcPct val="100000"/>
              </a:lnSpc>
              <a:spcBef>
                <a:spcPts val="900"/>
              </a:spcBef>
              <a:spcAft>
                <a:spcPts val="0"/>
              </a:spcAft>
              <a:buSzPts val="1800"/>
              <a:buChar char="•"/>
              <a:defRPr/>
            </a:lvl3pPr>
            <a:lvl4pPr indent="-342900" lvl="3" marL="1828800" algn="l">
              <a:lnSpc>
                <a:spcPct val="100000"/>
              </a:lnSpc>
              <a:spcBef>
                <a:spcPts val="900"/>
              </a:spcBef>
              <a:spcAft>
                <a:spcPts val="0"/>
              </a:spcAft>
              <a:buSzPts val="1800"/>
              <a:buChar char="•"/>
              <a:defRPr/>
            </a:lvl4pPr>
            <a:lvl5pPr indent="-342900" lvl="4" marL="2286000" algn="l">
              <a:lnSpc>
                <a:spcPct val="100000"/>
              </a:lnSpc>
              <a:spcBef>
                <a:spcPts val="900"/>
              </a:spcBef>
              <a:spcAft>
                <a:spcPts val="0"/>
              </a:spcAft>
              <a:buSzPts val="1800"/>
              <a:buChar char="•"/>
              <a:defRPr/>
            </a:lvl5pPr>
            <a:lvl6pPr indent="-320040" lvl="5" marL="2743200" algn="l">
              <a:lnSpc>
                <a:spcPct val="90000"/>
              </a:lnSpc>
              <a:spcBef>
                <a:spcPts val="900"/>
              </a:spcBef>
              <a:spcAft>
                <a:spcPts val="0"/>
              </a:spcAft>
              <a:buSzPts val="1440"/>
              <a:buChar char="•"/>
              <a:defRPr/>
            </a:lvl6pPr>
            <a:lvl7pPr indent="-320040" lvl="6" marL="3200400" algn="l">
              <a:lnSpc>
                <a:spcPct val="90000"/>
              </a:lnSpc>
              <a:spcBef>
                <a:spcPts val="300"/>
              </a:spcBef>
              <a:spcAft>
                <a:spcPts val="0"/>
              </a:spcAft>
              <a:buSzPts val="1440"/>
              <a:buChar char="•"/>
              <a:defRPr/>
            </a:lvl7pPr>
            <a:lvl8pPr indent="-320040" lvl="7" marL="3657600" algn="l">
              <a:lnSpc>
                <a:spcPct val="90000"/>
              </a:lnSpc>
              <a:spcBef>
                <a:spcPts val="300"/>
              </a:spcBef>
              <a:spcAft>
                <a:spcPts val="0"/>
              </a:spcAft>
              <a:buSzPts val="1440"/>
              <a:buChar char="•"/>
              <a:defRPr/>
            </a:lvl8pPr>
            <a:lvl9pPr indent="-320040" lvl="8" marL="4114800" algn="l">
              <a:lnSpc>
                <a:spcPct val="90000"/>
              </a:lnSpc>
              <a:spcBef>
                <a:spcPts val="300"/>
              </a:spcBef>
              <a:spcAft>
                <a:spcPts val="300"/>
              </a:spcAft>
              <a:buSzPts val="1440"/>
              <a:buChar char="•"/>
              <a:defRPr/>
            </a:lvl9pPr>
          </a:lstStyle>
          <a:p/>
        </p:txBody>
      </p:sp>
      <p:sp>
        <p:nvSpPr>
          <p:cNvPr id="51" name="Google Shape;51;p28"/>
          <p:cNvSpPr txBox="1"/>
          <p:nvPr>
            <p:ph idx="2" type="body"/>
          </p:nvPr>
        </p:nvSpPr>
        <p:spPr>
          <a:xfrm>
            <a:off x="647546" y="1361856"/>
            <a:ext cx="5288033" cy="466057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800"/>
              <a:buNone/>
              <a:defRPr/>
            </a:lvl1pPr>
            <a:lvl2pPr indent="-228600" lvl="1" marL="914400" algn="l">
              <a:lnSpc>
                <a:spcPct val="100000"/>
              </a:lnSpc>
              <a:spcBef>
                <a:spcPts val="900"/>
              </a:spcBef>
              <a:spcAft>
                <a:spcPts val="0"/>
              </a:spcAft>
              <a:buSzPts val="1800"/>
              <a:buNone/>
              <a:defRPr/>
            </a:lvl2pPr>
            <a:lvl3pPr indent="-342900" lvl="2" marL="1371600" algn="l">
              <a:lnSpc>
                <a:spcPct val="100000"/>
              </a:lnSpc>
              <a:spcBef>
                <a:spcPts val="900"/>
              </a:spcBef>
              <a:spcAft>
                <a:spcPts val="0"/>
              </a:spcAft>
              <a:buSzPts val="1800"/>
              <a:buChar char="•"/>
              <a:defRPr/>
            </a:lvl3pPr>
            <a:lvl4pPr indent="-342900" lvl="3" marL="1828800" algn="l">
              <a:lnSpc>
                <a:spcPct val="100000"/>
              </a:lnSpc>
              <a:spcBef>
                <a:spcPts val="900"/>
              </a:spcBef>
              <a:spcAft>
                <a:spcPts val="0"/>
              </a:spcAft>
              <a:buSzPts val="1800"/>
              <a:buChar char="•"/>
              <a:defRPr/>
            </a:lvl4pPr>
            <a:lvl5pPr indent="-342900" lvl="4" marL="2286000" algn="l">
              <a:lnSpc>
                <a:spcPct val="100000"/>
              </a:lnSpc>
              <a:spcBef>
                <a:spcPts val="900"/>
              </a:spcBef>
              <a:spcAft>
                <a:spcPts val="0"/>
              </a:spcAft>
              <a:buSzPts val="1800"/>
              <a:buChar char="•"/>
              <a:defRPr/>
            </a:lvl5pPr>
            <a:lvl6pPr indent="-320040" lvl="5" marL="2743200" algn="l">
              <a:lnSpc>
                <a:spcPct val="90000"/>
              </a:lnSpc>
              <a:spcBef>
                <a:spcPts val="900"/>
              </a:spcBef>
              <a:spcAft>
                <a:spcPts val="0"/>
              </a:spcAft>
              <a:buSzPts val="1440"/>
              <a:buChar char="•"/>
              <a:defRPr/>
            </a:lvl6pPr>
            <a:lvl7pPr indent="-320040" lvl="6" marL="3200400" algn="l">
              <a:lnSpc>
                <a:spcPct val="90000"/>
              </a:lnSpc>
              <a:spcBef>
                <a:spcPts val="300"/>
              </a:spcBef>
              <a:spcAft>
                <a:spcPts val="0"/>
              </a:spcAft>
              <a:buSzPts val="1440"/>
              <a:buChar char="•"/>
              <a:defRPr/>
            </a:lvl7pPr>
            <a:lvl8pPr indent="-320040" lvl="7" marL="3657600" algn="l">
              <a:lnSpc>
                <a:spcPct val="90000"/>
              </a:lnSpc>
              <a:spcBef>
                <a:spcPts val="300"/>
              </a:spcBef>
              <a:spcAft>
                <a:spcPts val="0"/>
              </a:spcAft>
              <a:buSzPts val="1440"/>
              <a:buChar char="•"/>
              <a:defRPr/>
            </a:lvl8pPr>
            <a:lvl9pPr indent="-320040" lvl="8" marL="4114800" algn="l">
              <a:lnSpc>
                <a:spcPct val="90000"/>
              </a:lnSpc>
              <a:spcBef>
                <a:spcPts val="300"/>
              </a:spcBef>
              <a:spcAft>
                <a:spcPts val="300"/>
              </a:spcAft>
              <a:buSzPts val="1440"/>
              <a:buChar char="•"/>
              <a:defRPr/>
            </a:lvl9pPr>
          </a:lstStyle>
          <a:p/>
        </p:txBody>
      </p:sp>
      <p:sp>
        <p:nvSpPr>
          <p:cNvPr id="52" name="Google Shape;52;p28"/>
          <p:cNvSpPr txBox="1"/>
          <p:nvPr/>
        </p:nvSpPr>
        <p:spPr>
          <a:xfrm>
            <a:off x="453442" y="6348400"/>
            <a:ext cx="10154233" cy="3651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A548B"/>
              </a:buClr>
              <a:buSzPts val="900"/>
              <a:buFont typeface="Arial"/>
              <a:buNone/>
            </a:pPr>
            <a:r>
              <a:t/>
            </a:r>
            <a:endParaRPr b="0" i="0" sz="900" u="none" cap="none" strike="noStrike">
              <a:solidFill>
                <a:srgbClr val="000000"/>
              </a:solidFill>
              <a:latin typeface="Arial"/>
              <a:ea typeface="Arial"/>
              <a:cs typeface="Arial"/>
              <a:sym typeface="Arial"/>
            </a:endParaRPr>
          </a:p>
        </p:txBody>
      </p:sp>
      <p:sp>
        <p:nvSpPr>
          <p:cNvPr id="53" name="Google Shape;53;p28"/>
          <p:cNvSpPr txBox="1"/>
          <p:nvPr>
            <p:ph type="title"/>
          </p:nvPr>
        </p:nvSpPr>
        <p:spPr>
          <a:xfrm>
            <a:off x="626334" y="501048"/>
            <a:ext cx="10956620" cy="512514"/>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rgbClr val="003764"/>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id="54" name="Google Shape;54;p28"/>
          <p:cNvPicPr preferRelativeResize="0"/>
          <p:nvPr/>
        </p:nvPicPr>
        <p:blipFill rotWithShape="1">
          <a:blip r:embed="rId2">
            <a:alphaModFix/>
          </a:blip>
          <a:srcRect b="0" l="0" r="0" t="0"/>
          <a:stretch/>
        </p:blipFill>
        <p:spPr>
          <a:xfrm>
            <a:off x="0" y="6590698"/>
            <a:ext cx="12192000" cy="269327"/>
          </a:xfrm>
          <a:prstGeom prst="rect">
            <a:avLst/>
          </a:prstGeom>
          <a:noFill/>
          <a:ln>
            <a:noFill/>
          </a:ln>
        </p:spPr>
      </p:pic>
      <p:sp>
        <p:nvSpPr>
          <p:cNvPr id="55" name="Google Shape;55;p28"/>
          <p:cNvSpPr/>
          <p:nvPr/>
        </p:nvSpPr>
        <p:spPr>
          <a:xfrm>
            <a:off x="0" y="6541268"/>
            <a:ext cx="12192000" cy="49430"/>
          </a:xfrm>
          <a:prstGeom prst="rect">
            <a:avLst/>
          </a:prstGeom>
          <a:solidFill>
            <a:srgbClr val="794B9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and image layout">
  <p:cSld name="Quote and image layout">
    <p:spTree>
      <p:nvGrpSpPr>
        <p:cNvPr id="56" name="Shape 56"/>
        <p:cNvGrpSpPr/>
        <p:nvPr/>
      </p:nvGrpSpPr>
      <p:grpSpPr>
        <a:xfrm>
          <a:off x="0" y="0"/>
          <a:ext cx="0" cy="0"/>
          <a:chOff x="0" y="0"/>
          <a:chExt cx="0" cy="0"/>
        </a:xfrm>
      </p:grpSpPr>
      <p:sp>
        <p:nvSpPr>
          <p:cNvPr id="57" name="Google Shape;57;p29"/>
          <p:cNvSpPr txBox="1"/>
          <p:nvPr/>
        </p:nvSpPr>
        <p:spPr>
          <a:xfrm>
            <a:off x="453442" y="6348400"/>
            <a:ext cx="10154233" cy="3651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A548B"/>
              </a:buClr>
              <a:buSzPts val="900"/>
              <a:buFont typeface="Arial"/>
              <a:buNone/>
            </a:pPr>
            <a:r>
              <a:t/>
            </a:r>
            <a:endParaRPr b="0" i="0" sz="900" u="none" cap="none" strike="noStrike">
              <a:solidFill>
                <a:srgbClr val="000000"/>
              </a:solidFill>
              <a:latin typeface="Arial"/>
              <a:ea typeface="Arial"/>
              <a:cs typeface="Arial"/>
              <a:sym typeface="Arial"/>
            </a:endParaRPr>
          </a:p>
        </p:txBody>
      </p:sp>
      <p:sp>
        <p:nvSpPr>
          <p:cNvPr id="58" name="Google Shape;58;p29"/>
          <p:cNvSpPr/>
          <p:nvPr/>
        </p:nvSpPr>
        <p:spPr>
          <a:xfrm>
            <a:off x="-1" y="0"/>
            <a:ext cx="4643021" cy="6858000"/>
          </a:xfrm>
          <a:prstGeom prst="rect">
            <a:avLst/>
          </a:prstGeom>
          <a:solidFill>
            <a:srgbClr val="183860"/>
          </a:solidFill>
          <a:ln cap="flat" cmpd="sng" w="19050">
            <a:solidFill>
              <a:srgbClr val="0A17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pic>
        <p:nvPicPr>
          <p:cNvPr id="59" name="Google Shape;59;p29"/>
          <p:cNvPicPr preferRelativeResize="0"/>
          <p:nvPr/>
        </p:nvPicPr>
        <p:blipFill rotWithShape="1">
          <a:blip r:embed="rId2">
            <a:alphaModFix/>
          </a:blip>
          <a:srcRect b="0" l="0" r="0" t="0"/>
          <a:stretch/>
        </p:blipFill>
        <p:spPr>
          <a:xfrm rot="5400000">
            <a:off x="1410828" y="3294337"/>
            <a:ext cx="6858000" cy="269327"/>
          </a:xfrm>
          <a:prstGeom prst="rect">
            <a:avLst/>
          </a:prstGeom>
          <a:noFill/>
          <a:ln>
            <a:noFill/>
          </a:ln>
        </p:spPr>
      </p:pic>
      <p:sp>
        <p:nvSpPr>
          <p:cNvPr id="60" name="Google Shape;60;p29"/>
          <p:cNvSpPr/>
          <p:nvPr/>
        </p:nvSpPr>
        <p:spPr>
          <a:xfrm rot="5400000">
            <a:off x="1245092" y="3397928"/>
            <a:ext cx="6858000" cy="62145"/>
          </a:xfrm>
          <a:prstGeom prst="rect">
            <a:avLst/>
          </a:prstGeom>
          <a:solidFill>
            <a:srgbClr val="794B9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61" name="Google Shape;61;p29"/>
          <p:cNvSpPr/>
          <p:nvPr>
            <p:ph idx="2" type="pic"/>
          </p:nvPr>
        </p:nvSpPr>
        <p:spPr>
          <a:xfrm>
            <a:off x="4974492" y="-1"/>
            <a:ext cx="7217508" cy="6858001"/>
          </a:xfrm>
          <a:prstGeom prst="rect">
            <a:avLst/>
          </a:prstGeom>
          <a:noFill/>
          <a:ln>
            <a:noFill/>
          </a:ln>
        </p:spPr>
      </p:sp>
      <p:sp>
        <p:nvSpPr>
          <p:cNvPr id="62" name="Google Shape;62;p29"/>
          <p:cNvSpPr txBox="1"/>
          <p:nvPr>
            <p:ph idx="1" type="body"/>
          </p:nvPr>
        </p:nvSpPr>
        <p:spPr>
          <a:xfrm>
            <a:off x="312282" y="550354"/>
            <a:ext cx="4018453" cy="314325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800"/>
              <a:buNone/>
              <a:defRPr>
                <a:solidFill>
                  <a:schemeClr val="lt1"/>
                </a:solidFill>
              </a:defRPr>
            </a:lvl1pPr>
            <a:lvl2pPr indent="-228600" lvl="1" marL="914400" algn="l">
              <a:lnSpc>
                <a:spcPct val="100000"/>
              </a:lnSpc>
              <a:spcBef>
                <a:spcPts val="900"/>
              </a:spcBef>
              <a:spcAft>
                <a:spcPts val="0"/>
              </a:spcAft>
              <a:buSzPts val="1800"/>
              <a:buNone/>
              <a:defRPr>
                <a:solidFill>
                  <a:schemeClr val="lt1"/>
                </a:solidFill>
              </a:defRPr>
            </a:lvl2pPr>
            <a:lvl3pPr indent="-342900" lvl="2" marL="1371600" algn="l">
              <a:lnSpc>
                <a:spcPct val="100000"/>
              </a:lnSpc>
              <a:spcBef>
                <a:spcPts val="900"/>
              </a:spcBef>
              <a:spcAft>
                <a:spcPts val="0"/>
              </a:spcAft>
              <a:buClr>
                <a:schemeClr val="lt1"/>
              </a:buClr>
              <a:buSzPts val="1800"/>
              <a:buChar char="•"/>
              <a:defRPr>
                <a:solidFill>
                  <a:schemeClr val="lt1"/>
                </a:solidFill>
              </a:defRPr>
            </a:lvl3pPr>
            <a:lvl4pPr indent="-342900" lvl="3" marL="1828800" algn="l">
              <a:lnSpc>
                <a:spcPct val="100000"/>
              </a:lnSpc>
              <a:spcBef>
                <a:spcPts val="900"/>
              </a:spcBef>
              <a:spcAft>
                <a:spcPts val="0"/>
              </a:spcAft>
              <a:buClr>
                <a:schemeClr val="lt1"/>
              </a:buClr>
              <a:buSzPts val="1800"/>
              <a:buChar char="•"/>
              <a:defRPr>
                <a:solidFill>
                  <a:schemeClr val="lt1"/>
                </a:solidFill>
              </a:defRPr>
            </a:lvl4pPr>
            <a:lvl5pPr indent="-342900" lvl="4" marL="2286000" algn="l">
              <a:lnSpc>
                <a:spcPct val="100000"/>
              </a:lnSpc>
              <a:spcBef>
                <a:spcPts val="900"/>
              </a:spcBef>
              <a:spcAft>
                <a:spcPts val="0"/>
              </a:spcAft>
              <a:buClr>
                <a:schemeClr val="lt1"/>
              </a:buClr>
              <a:buSzPts val="1800"/>
              <a:buChar char="•"/>
              <a:defRPr>
                <a:solidFill>
                  <a:schemeClr val="lt1"/>
                </a:solidFill>
              </a:defRPr>
            </a:lvl5pPr>
            <a:lvl6pPr indent="-320040" lvl="5" marL="2743200" algn="l">
              <a:lnSpc>
                <a:spcPct val="90000"/>
              </a:lnSpc>
              <a:spcBef>
                <a:spcPts val="900"/>
              </a:spcBef>
              <a:spcAft>
                <a:spcPts val="0"/>
              </a:spcAft>
              <a:buSzPts val="1440"/>
              <a:buChar char="•"/>
              <a:defRPr/>
            </a:lvl6pPr>
            <a:lvl7pPr indent="-320040" lvl="6" marL="3200400" algn="l">
              <a:lnSpc>
                <a:spcPct val="90000"/>
              </a:lnSpc>
              <a:spcBef>
                <a:spcPts val="300"/>
              </a:spcBef>
              <a:spcAft>
                <a:spcPts val="0"/>
              </a:spcAft>
              <a:buSzPts val="1440"/>
              <a:buChar char="•"/>
              <a:defRPr/>
            </a:lvl7pPr>
            <a:lvl8pPr indent="-320040" lvl="7" marL="3657600" algn="l">
              <a:lnSpc>
                <a:spcPct val="90000"/>
              </a:lnSpc>
              <a:spcBef>
                <a:spcPts val="300"/>
              </a:spcBef>
              <a:spcAft>
                <a:spcPts val="0"/>
              </a:spcAft>
              <a:buSzPts val="1440"/>
              <a:buChar char="•"/>
              <a:defRPr/>
            </a:lvl8pPr>
            <a:lvl9pPr indent="-320040" lvl="8" marL="4114800" algn="l">
              <a:lnSpc>
                <a:spcPct val="90000"/>
              </a:lnSpc>
              <a:spcBef>
                <a:spcPts val="300"/>
              </a:spcBef>
              <a:spcAft>
                <a:spcPts val="300"/>
              </a:spcAft>
              <a:buSzPts val="1440"/>
              <a:buChar char="•"/>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ar Cover layout">
  <p:cSld name="Rear Cover layout">
    <p:spTree>
      <p:nvGrpSpPr>
        <p:cNvPr id="63" name="Shape 63"/>
        <p:cNvGrpSpPr/>
        <p:nvPr/>
      </p:nvGrpSpPr>
      <p:grpSpPr>
        <a:xfrm>
          <a:off x="0" y="0"/>
          <a:ext cx="0" cy="0"/>
          <a:chOff x="0" y="0"/>
          <a:chExt cx="0" cy="0"/>
        </a:xfrm>
      </p:grpSpPr>
      <p:sp>
        <p:nvSpPr>
          <p:cNvPr id="64" name="Google Shape;64;p30"/>
          <p:cNvSpPr/>
          <p:nvPr/>
        </p:nvSpPr>
        <p:spPr>
          <a:xfrm>
            <a:off x="0" y="0"/>
            <a:ext cx="12192000" cy="6541268"/>
          </a:xfrm>
          <a:prstGeom prst="rect">
            <a:avLst/>
          </a:prstGeom>
          <a:solidFill>
            <a:srgbClr val="18386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pic>
        <p:nvPicPr>
          <p:cNvPr id="65" name="Google Shape;65;p30"/>
          <p:cNvPicPr preferRelativeResize="0"/>
          <p:nvPr/>
        </p:nvPicPr>
        <p:blipFill rotWithShape="1">
          <a:blip r:embed="rId2">
            <a:alphaModFix/>
          </a:blip>
          <a:srcRect b="0" l="0" r="0" t="0"/>
          <a:stretch/>
        </p:blipFill>
        <p:spPr>
          <a:xfrm>
            <a:off x="0" y="6590698"/>
            <a:ext cx="12192000" cy="269327"/>
          </a:xfrm>
          <a:prstGeom prst="rect">
            <a:avLst/>
          </a:prstGeom>
          <a:noFill/>
          <a:ln>
            <a:noFill/>
          </a:ln>
        </p:spPr>
      </p:pic>
      <p:sp>
        <p:nvSpPr>
          <p:cNvPr id="66" name="Google Shape;66;p30"/>
          <p:cNvSpPr/>
          <p:nvPr/>
        </p:nvSpPr>
        <p:spPr>
          <a:xfrm>
            <a:off x="0" y="6541268"/>
            <a:ext cx="12192000" cy="49430"/>
          </a:xfrm>
          <a:prstGeom prst="rect">
            <a:avLst/>
          </a:prstGeom>
          <a:solidFill>
            <a:srgbClr val="794B9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67" name="Google Shape;67;p30"/>
          <p:cNvSpPr txBox="1"/>
          <p:nvPr/>
        </p:nvSpPr>
        <p:spPr>
          <a:xfrm>
            <a:off x="4698848" y="2340331"/>
            <a:ext cx="2794304" cy="1088669"/>
          </a:xfrm>
          <a:prstGeom prst="rect">
            <a:avLst/>
          </a:prstGeom>
          <a:noFill/>
          <a:ln>
            <a:noFill/>
          </a:ln>
        </p:spPr>
        <p:txBody>
          <a:bodyPr anchorCtr="0" anchor="b" bIns="0" lIns="0" spcFirstLastPara="1" rIns="0" wrap="square" tIns="0">
            <a:noAutofit/>
          </a:bodyPr>
          <a:lstStyle/>
          <a:p>
            <a:pPr indent="0" lvl="0" marL="0" marR="0" rtl="0" algn="ctr">
              <a:lnSpc>
                <a:spcPct val="85000"/>
              </a:lnSpc>
              <a:spcBef>
                <a:spcPts val="0"/>
              </a:spcBef>
              <a:spcAft>
                <a:spcPts val="0"/>
              </a:spcAft>
              <a:buClr>
                <a:srgbClr val="FFFFFF"/>
              </a:buClr>
              <a:buSzPts val="4000"/>
              <a:buFont typeface="Arial"/>
              <a:buNone/>
            </a:pPr>
            <a:r>
              <a:rPr b="1" i="0" lang="en-GB" sz="4000" u="none" cap="none" strike="noStrike">
                <a:solidFill>
                  <a:srgbClr val="FFFFFF"/>
                </a:solidFill>
                <a:latin typeface="Arial"/>
                <a:ea typeface="Arial"/>
                <a:cs typeface="Arial"/>
                <a:sym typeface="Arial"/>
              </a:rPr>
              <a:t>Thank You</a:t>
            </a:r>
            <a:endParaRPr b="1" i="0" sz="4000" u="none" cap="none" strike="noStrike">
              <a:solidFill>
                <a:srgbClr val="FFFFFF"/>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68" name="Shape 68"/>
        <p:cNvGrpSpPr/>
        <p:nvPr/>
      </p:nvGrpSpPr>
      <p:grpSpPr>
        <a:xfrm>
          <a:off x="0" y="0"/>
          <a:ext cx="0" cy="0"/>
          <a:chOff x="0" y="0"/>
          <a:chExt cx="0" cy="0"/>
        </a:xfrm>
      </p:grpSpPr>
      <p:sp>
        <p:nvSpPr>
          <p:cNvPr id="69" name="Google Shape;69;p31"/>
          <p:cNvSpPr txBox="1"/>
          <p:nvPr>
            <p:ph idx="1" type="body"/>
          </p:nvPr>
        </p:nvSpPr>
        <p:spPr>
          <a:xfrm>
            <a:off x="6096000" y="1361856"/>
            <a:ext cx="5508625" cy="4661119"/>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800"/>
              <a:buNone/>
              <a:defRPr/>
            </a:lvl1pPr>
            <a:lvl2pPr indent="-228600" lvl="1" marL="914400" algn="l">
              <a:lnSpc>
                <a:spcPct val="100000"/>
              </a:lnSpc>
              <a:spcBef>
                <a:spcPts val="900"/>
              </a:spcBef>
              <a:spcAft>
                <a:spcPts val="0"/>
              </a:spcAft>
              <a:buSzPts val="1800"/>
              <a:buNone/>
              <a:defRPr/>
            </a:lvl2pPr>
            <a:lvl3pPr indent="-342900" lvl="2" marL="1371600" algn="l">
              <a:lnSpc>
                <a:spcPct val="100000"/>
              </a:lnSpc>
              <a:spcBef>
                <a:spcPts val="900"/>
              </a:spcBef>
              <a:spcAft>
                <a:spcPts val="0"/>
              </a:spcAft>
              <a:buSzPts val="1800"/>
              <a:buChar char="•"/>
              <a:defRPr/>
            </a:lvl3pPr>
            <a:lvl4pPr indent="-342900" lvl="3" marL="1828800" algn="l">
              <a:lnSpc>
                <a:spcPct val="100000"/>
              </a:lnSpc>
              <a:spcBef>
                <a:spcPts val="900"/>
              </a:spcBef>
              <a:spcAft>
                <a:spcPts val="0"/>
              </a:spcAft>
              <a:buSzPts val="1800"/>
              <a:buChar char="•"/>
              <a:defRPr/>
            </a:lvl4pPr>
            <a:lvl5pPr indent="-342900" lvl="4" marL="2286000" algn="l">
              <a:lnSpc>
                <a:spcPct val="100000"/>
              </a:lnSpc>
              <a:spcBef>
                <a:spcPts val="900"/>
              </a:spcBef>
              <a:spcAft>
                <a:spcPts val="0"/>
              </a:spcAft>
              <a:buSzPts val="1800"/>
              <a:buChar char="•"/>
              <a:defRPr/>
            </a:lvl5pPr>
            <a:lvl6pPr indent="-320040" lvl="5" marL="2743200" algn="l">
              <a:lnSpc>
                <a:spcPct val="90000"/>
              </a:lnSpc>
              <a:spcBef>
                <a:spcPts val="900"/>
              </a:spcBef>
              <a:spcAft>
                <a:spcPts val="0"/>
              </a:spcAft>
              <a:buSzPts val="1440"/>
              <a:buChar char="•"/>
              <a:defRPr/>
            </a:lvl6pPr>
            <a:lvl7pPr indent="-320040" lvl="6" marL="3200400" algn="l">
              <a:lnSpc>
                <a:spcPct val="90000"/>
              </a:lnSpc>
              <a:spcBef>
                <a:spcPts val="300"/>
              </a:spcBef>
              <a:spcAft>
                <a:spcPts val="0"/>
              </a:spcAft>
              <a:buSzPts val="1440"/>
              <a:buChar char="•"/>
              <a:defRPr/>
            </a:lvl7pPr>
            <a:lvl8pPr indent="-320040" lvl="7" marL="3657600" algn="l">
              <a:lnSpc>
                <a:spcPct val="90000"/>
              </a:lnSpc>
              <a:spcBef>
                <a:spcPts val="300"/>
              </a:spcBef>
              <a:spcAft>
                <a:spcPts val="0"/>
              </a:spcAft>
              <a:buSzPts val="1440"/>
              <a:buChar char="•"/>
              <a:defRPr/>
            </a:lvl8pPr>
            <a:lvl9pPr indent="-320040" lvl="8" marL="4114800" algn="l">
              <a:lnSpc>
                <a:spcPct val="90000"/>
              </a:lnSpc>
              <a:spcBef>
                <a:spcPts val="300"/>
              </a:spcBef>
              <a:spcAft>
                <a:spcPts val="300"/>
              </a:spcAft>
              <a:buSzPts val="1440"/>
              <a:buChar char="•"/>
              <a:defRPr/>
            </a:lvl9pPr>
          </a:lstStyle>
          <a:p/>
        </p:txBody>
      </p:sp>
      <p:sp>
        <p:nvSpPr>
          <p:cNvPr id="70" name="Google Shape;70;p31"/>
          <p:cNvSpPr txBox="1"/>
          <p:nvPr>
            <p:ph idx="2" type="body"/>
          </p:nvPr>
        </p:nvSpPr>
        <p:spPr>
          <a:xfrm>
            <a:off x="647546" y="1361856"/>
            <a:ext cx="5288033" cy="466057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800"/>
              <a:buNone/>
              <a:defRPr/>
            </a:lvl1pPr>
            <a:lvl2pPr indent="-228600" lvl="1" marL="914400" algn="l">
              <a:lnSpc>
                <a:spcPct val="100000"/>
              </a:lnSpc>
              <a:spcBef>
                <a:spcPts val="900"/>
              </a:spcBef>
              <a:spcAft>
                <a:spcPts val="0"/>
              </a:spcAft>
              <a:buSzPts val="1800"/>
              <a:buNone/>
              <a:defRPr/>
            </a:lvl2pPr>
            <a:lvl3pPr indent="-342900" lvl="2" marL="1371600" algn="l">
              <a:lnSpc>
                <a:spcPct val="100000"/>
              </a:lnSpc>
              <a:spcBef>
                <a:spcPts val="900"/>
              </a:spcBef>
              <a:spcAft>
                <a:spcPts val="0"/>
              </a:spcAft>
              <a:buSzPts val="1800"/>
              <a:buChar char="•"/>
              <a:defRPr/>
            </a:lvl3pPr>
            <a:lvl4pPr indent="-342900" lvl="3" marL="1828800" algn="l">
              <a:lnSpc>
                <a:spcPct val="100000"/>
              </a:lnSpc>
              <a:spcBef>
                <a:spcPts val="900"/>
              </a:spcBef>
              <a:spcAft>
                <a:spcPts val="0"/>
              </a:spcAft>
              <a:buSzPts val="1800"/>
              <a:buChar char="•"/>
              <a:defRPr/>
            </a:lvl4pPr>
            <a:lvl5pPr indent="-342900" lvl="4" marL="2286000" algn="l">
              <a:lnSpc>
                <a:spcPct val="100000"/>
              </a:lnSpc>
              <a:spcBef>
                <a:spcPts val="900"/>
              </a:spcBef>
              <a:spcAft>
                <a:spcPts val="0"/>
              </a:spcAft>
              <a:buSzPts val="1800"/>
              <a:buChar char="•"/>
              <a:defRPr/>
            </a:lvl5pPr>
            <a:lvl6pPr indent="-320040" lvl="5" marL="2743200" algn="l">
              <a:lnSpc>
                <a:spcPct val="90000"/>
              </a:lnSpc>
              <a:spcBef>
                <a:spcPts val="900"/>
              </a:spcBef>
              <a:spcAft>
                <a:spcPts val="0"/>
              </a:spcAft>
              <a:buSzPts val="1440"/>
              <a:buChar char="•"/>
              <a:defRPr/>
            </a:lvl6pPr>
            <a:lvl7pPr indent="-320040" lvl="6" marL="3200400" algn="l">
              <a:lnSpc>
                <a:spcPct val="90000"/>
              </a:lnSpc>
              <a:spcBef>
                <a:spcPts val="300"/>
              </a:spcBef>
              <a:spcAft>
                <a:spcPts val="0"/>
              </a:spcAft>
              <a:buSzPts val="1440"/>
              <a:buChar char="•"/>
              <a:defRPr/>
            </a:lvl7pPr>
            <a:lvl8pPr indent="-320040" lvl="7" marL="3657600" algn="l">
              <a:lnSpc>
                <a:spcPct val="90000"/>
              </a:lnSpc>
              <a:spcBef>
                <a:spcPts val="300"/>
              </a:spcBef>
              <a:spcAft>
                <a:spcPts val="0"/>
              </a:spcAft>
              <a:buSzPts val="1440"/>
              <a:buChar char="•"/>
              <a:defRPr/>
            </a:lvl8pPr>
            <a:lvl9pPr indent="-320040" lvl="8" marL="4114800" algn="l">
              <a:lnSpc>
                <a:spcPct val="90000"/>
              </a:lnSpc>
              <a:spcBef>
                <a:spcPts val="300"/>
              </a:spcBef>
              <a:spcAft>
                <a:spcPts val="300"/>
              </a:spcAft>
              <a:buSzPts val="1440"/>
              <a:buChar char="•"/>
              <a:defRPr/>
            </a:lvl9pPr>
          </a:lstStyle>
          <a:p/>
        </p:txBody>
      </p:sp>
      <p:sp>
        <p:nvSpPr>
          <p:cNvPr id="71" name="Google Shape;71;p31"/>
          <p:cNvSpPr txBox="1"/>
          <p:nvPr/>
        </p:nvSpPr>
        <p:spPr>
          <a:xfrm>
            <a:off x="453442" y="6348400"/>
            <a:ext cx="10154233" cy="365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sz="900">
              <a:solidFill>
                <a:srgbClr val="000000"/>
              </a:solidFill>
              <a:latin typeface="Arial"/>
              <a:ea typeface="Arial"/>
              <a:cs typeface="Arial"/>
              <a:sym typeface="Arial"/>
            </a:endParaRPr>
          </a:p>
        </p:txBody>
      </p:sp>
      <p:sp>
        <p:nvSpPr>
          <p:cNvPr id="72" name="Google Shape;72;p31"/>
          <p:cNvSpPr txBox="1"/>
          <p:nvPr>
            <p:ph type="title"/>
          </p:nvPr>
        </p:nvSpPr>
        <p:spPr>
          <a:xfrm>
            <a:off x="626334" y="501048"/>
            <a:ext cx="10956620" cy="512514"/>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rgbClr val="003764"/>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31"/>
          <p:cNvSpPr txBox="1"/>
          <p:nvPr>
            <p:ph idx="11" type="ftr"/>
          </p:nvPr>
        </p:nvSpPr>
        <p:spPr>
          <a:xfrm>
            <a:off x="647724" y="6201808"/>
            <a:ext cx="10154233" cy="365125"/>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31"/>
          <p:cNvSpPr txBox="1"/>
          <p:nvPr>
            <p:ph idx="12" type="sldNum"/>
          </p:nvPr>
        </p:nvSpPr>
        <p:spPr>
          <a:xfrm>
            <a:off x="10853642" y="6201808"/>
            <a:ext cx="750701"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5" name="Shape 75"/>
        <p:cNvGrpSpPr/>
        <p:nvPr/>
      </p:nvGrpSpPr>
      <p:grpSpPr>
        <a:xfrm>
          <a:off x="0" y="0"/>
          <a:ext cx="0" cy="0"/>
          <a:chOff x="0" y="0"/>
          <a:chExt cx="0" cy="0"/>
        </a:xfrm>
      </p:grpSpPr>
      <p:sp>
        <p:nvSpPr>
          <p:cNvPr id="76" name="Google Shape;76;h3060a773241cba5c_0_293"/>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h3060a773241cba5c_0_293"/>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8" name="Google Shape;78;h3060a773241cba5c_0_293"/>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h3060a773241cba5c_0_293"/>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h3060a773241cba5c_0_29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1" name="Shape 81"/>
        <p:cNvGrpSpPr/>
        <p:nvPr/>
      </p:nvGrpSpPr>
      <p:grpSpPr>
        <a:xfrm>
          <a:off x="0" y="0"/>
          <a:ext cx="0" cy="0"/>
          <a:chOff x="0" y="0"/>
          <a:chExt cx="0" cy="0"/>
        </a:xfrm>
      </p:grpSpPr>
      <p:sp>
        <p:nvSpPr>
          <p:cNvPr id="82" name="Google Shape;82;h3060a773241cba5c_0_702"/>
          <p:cNvSpPr txBox="1"/>
          <p:nvPr>
            <p:ph type="ctrTitle"/>
          </p:nvPr>
        </p:nvSpPr>
        <p:spPr>
          <a:xfrm>
            <a:off x="1524000" y="1122363"/>
            <a:ext cx="9144000" cy="2387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 name="Google Shape;83;h3060a773241cba5c_0_702"/>
          <p:cNvSpPr txBox="1"/>
          <p:nvPr>
            <p:ph idx="1" type="subTitle"/>
          </p:nvPr>
        </p:nvSpPr>
        <p:spPr>
          <a:xfrm>
            <a:off x="1524000" y="3602038"/>
            <a:ext cx="9144000" cy="16557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900"/>
              </a:spcBef>
              <a:spcAft>
                <a:spcPts val="0"/>
              </a:spcAft>
              <a:buClr>
                <a:schemeClr val="dk1"/>
              </a:buClr>
              <a:buSzPts val="2000"/>
              <a:buNone/>
              <a:defRPr sz="2000"/>
            </a:lvl2pPr>
            <a:lvl3pPr lvl="2" algn="ctr">
              <a:lnSpc>
                <a:spcPct val="90000"/>
              </a:lnSpc>
              <a:spcBef>
                <a:spcPts val="900"/>
              </a:spcBef>
              <a:spcAft>
                <a:spcPts val="0"/>
              </a:spcAft>
              <a:buClr>
                <a:schemeClr val="dk1"/>
              </a:buClr>
              <a:buSzPts val="1800"/>
              <a:buNone/>
              <a:defRPr sz="1800"/>
            </a:lvl3pPr>
            <a:lvl4pPr lvl="3" algn="ctr">
              <a:lnSpc>
                <a:spcPct val="90000"/>
              </a:lnSpc>
              <a:spcBef>
                <a:spcPts val="900"/>
              </a:spcBef>
              <a:spcAft>
                <a:spcPts val="0"/>
              </a:spcAft>
              <a:buClr>
                <a:schemeClr val="dk1"/>
              </a:buClr>
              <a:buSzPts val="1600"/>
              <a:buNone/>
              <a:defRPr sz="1600"/>
            </a:lvl4pPr>
            <a:lvl5pPr lvl="4" algn="ctr">
              <a:lnSpc>
                <a:spcPct val="90000"/>
              </a:lnSpc>
              <a:spcBef>
                <a:spcPts val="900"/>
              </a:spcBef>
              <a:spcAft>
                <a:spcPts val="0"/>
              </a:spcAft>
              <a:buClr>
                <a:schemeClr val="dk1"/>
              </a:buClr>
              <a:buSzPts val="1600"/>
              <a:buNone/>
              <a:defRPr sz="1600"/>
            </a:lvl5pPr>
            <a:lvl6pPr lvl="5" algn="ctr">
              <a:lnSpc>
                <a:spcPct val="90000"/>
              </a:lnSpc>
              <a:spcBef>
                <a:spcPts val="9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300"/>
              </a:spcAft>
              <a:buClr>
                <a:schemeClr val="dk1"/>
              </a:buClr>
              <a:buSzPts val="1600"/>
              <a:buNone/>
              <a:defRPr sz="1600"/>
            </a:lvl9pPr>
          </a:lstStyle>
          <a:p/>
        </p:txBody>
      </p:sp>
      <p:sp>
        <p:nvSpPr>
          <p:cNvPr id="84" name="Google Shape;84;h3060a773241cba5c_0_702"/>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h3060a773241cba5c_0_702"/>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h3060a773241cba5c_0_702"/>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7" name="Shape 87"/>
        <p:cNvGrpSpPr/>
        <p:nvPr/>
      </p:nvGrpSpPr>
      <p:grpSpPr>
        <a:xfrm>
          <a:off x="0" y="0"/>
          <a:ext cx="0" cy="0"/>
          <a:chOff x="0" y="0"/>
          <a:chExt cx="0" cy="0"/>
        </a:xfrm>
      </p:grpSpPr>
      <p:sp>
        <p:nvSpPr>
          <p:cNvPr id="88" name="Google Shape;88;h3060a773241cba5c_0_887"/>
          <p:cNvSpPr txBox="1"/>
          <p:nvPr>
            <p:ph idx="10" type="dt"/>
          </p:nvPr>
        </p:nvSpPr>
        <p:spPr>
          <a:xfrm>
            <a:off x="262507" y="2886820"/>
            <a:ext cx="1224900" cy="165900"/>
          </a:xfrm>
          <a:prstGeom prst="rect">
            <a:avLst/>
          </a:prstGeom>
          <a:noFill/>
          <a:ln>
            <a:noFill/>
          </a:ln>
        </p:spPr>
        <p:txBody>
          <a:bodyPr anchorCtr="0" anchor="ctr" bIns="24400" lIns="48825" spcFirstLastPara="1" rIns="48825" wrap="square" tIns="24400">
            <a:noAutofit/>
          </a:bodyPr>
          <a:lstStyle>
            <a:lvl1pPr lvl="0" algn="l">
              <a:spcBef>
                <a:spcPts val="0"/>
              </a:spcBef>
              <a:spcAft>
                <a:spcPts val="0"/>
              </a:spcAft>
              <a:buSzPts val="700"/>
              <a:buNone/>
              <a:defRPr sz="700"/>
            </a:lvl1pPr>
            <a:lvl2pPr lvl="1" algn="l">
              <a:spcBef>
                <a:spcPts val="0"/>
              </a:spcBef>
              <a:spcAft>
                <a:spcPts val="0"/>
              </a:spcAft>
              <a:buSzPts val="700"/>
              <a:buNone/>
              <a:defRPr sz="700"/>
            </a:lvl2pPr>
            <a:lvl3pPr lvl="2" algn="l">
              <a:spcBef>
                <a:spcPts val="0"/>
              </a:spcBef>
              <a:spcAft>
                <a:spcPts val="0"/>
              </a:spcAft>
              <a:buSzPts val="700"/>
              <a:buNone/>
              <a:defRPr sz="700"/>
            </a:lvl3pPr>
            <a:lvl4pPr lvl="3" algn="l">
              <a:spcBef>
                <a:spcPts val="0"/>
              </a:spcBef>
              <a:spcAft>
                <a:spcPts val="0"/>
              </a:spcAft>
              <a:buSzPts val="700"/>
              <a:buNone/>
              <a:defRPr sz="700"/>
            </a:lvl4pPr>
            <a:lvl5pPr lvl="4" algn="l">
              <a:spcBef>
                <a:spcPts val="0"/>
              </a:spcBef>
              <a:spcAft>
                <a:spcPts val="0"/>
              </a:spcAft>
              <a:buSzPts val="700"/>
              <a:buNone/>
              <a:defRPr sz="700"/>
            </a:lvl5pPr>
            <a:lvl6pPr lvl="5" algn="l">
              <a:spcBef>
                <a:spcPts val="0"/>
              </a:spcBef>
              <a:spcAft>
                <a:spcPts val="0"/>
              </a:spcAft>
              <a:buSzPts val="700"/>
              <a:buNone/>
              <a:defRPr sz="700"/>
            </a:lvl6pPr>
            <a:lvl7pPr lvl="6" algn="l">
              <a:spcBef>
                <a:spcPts val="0"/>
              </a:spcBef>
              <a:spcAft>
                <a:spcPts val="0"/>
              </a:spcAft>
              <a:buSzPts val="700"/>
              <a:buNone/>
              <a:defRPr sz="700"/>
            </a:lvl7pPr>
            <a:lvl8pPr lvl="7" algn="l">
              <a:spcBef>
                <a:spcPts val="0"/>
              </a:spcBef>
              <a:spcAft>
                <a:spcPts val="0"/>
              </a:spcAft>
              <a:buSzPts val="700"/>
              <a:buNone/>
              <a:defRPr sz="700"/>
            </a:lvl8pPr>
            <a:lvl9pPr lvl="8" algn="l">
              <a:spcBef>
                <a:spcPts val="0"/>
              </a:spcBef>
              <a:spcAft>
                <a:spcPts val="0"/>
              </a:spcAft>
              <a:buSzPts val="700"/>
              <a:buNone/>
              <a:defRPr sz="700"/>
            </a:lvl9pPr>
          </a:lstStyle>
          <a:p/>
        </p:txBody>
      </p:sp>
      <p:sp>
        <p:nvSpPr>
          <p:cNvPr id="89" name="Google Shape;89;h3060a773241cba5c_0_887"/>
          <p:cNvSpPr txBox="1"/>
          <p:nvPr>
            <p:ph idx="11" type="ftr"/>
          </p:nvPr>
        </p:nvSpPr>
        <p:spPr>
          <a:xfrm>
            <a:off x="1793799" y="2886820"/>
            <a:ext cx="1662600" cy="165900"/>
          </a:xfrm>
          <a:prstGeom prst="rect">
            <a:avLst/>
          </a:prstGeom>
          <a:noFill/>
          <a:ln>
            <a:noFill/>
          </a:ln>
        </p:spPr>
        <p:txBody>
          <a:bodyPr anchorCtr="0" anchor="ctr" bIns="24400" lIns="48825" spcFirstLastPara="1" rIns="48825" wrap="square" tIns="244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h3060a773241cba5c_0_887"/>
          <p:cNvSpPr txBox="1"/>
          <p:nvPr>
            <p:ph idx="12" type="sldNum"/>
          </p:nvPr>
        </p:nvSpPr>
        <p:spPr>
          <a:xfrm>
            <a:off x="3762603" y="2886820"/>
            <a:ext cx="1224900" cy="165900"/>
          </a:xfrm>
          <a:prstGeom prst="rect">
            <a:avLst/>
          </a:prstGeom>
          <a:noFill/>
          <a:ln>
            <a:noFill/>
          </a:ln>
        </p:spPr>
        <p:txBody>
          <a:bodyPr anchorCtr="0" anchor="ctr" bIns="24400" lIns="48825" spcFirstLastPara="1" rIns="48825" wrap="square" tIns="244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2"/>
          <p:cNvSpPr txBox="1"/>
          <p:nvPr>
            <p:ph type="title"/>
          </p:nvPr>
        </p:nvSpPr>
        <p:spPr>
          <a:xfrm>
            <a:off x="626334" y="501048"/>
            <a:ext cx="10956620" cy="512514"/>
          </a:xfrm>
          <a:prstGeom prst="rect">
            <a:avLst/>
          </a:prstGeom>
          <a:noFill/>
          <a:ln>
            <a:noFill/>
          </a:ln>
        </p:spPr>
        <p:txBody>
          <a:bodyPr anchorCtr="0" anchor="t" bIns="0" lIns="0" spcFirstLastPara="1" rIns="0" wrap="square" tIns="0">
            <a:noAutofit/>
          </a:bodyPr>
          <a:lstStyle>
            <a:lvl1pPr lvl="0" marR="0" rtl="0" algn="l">
              <a:lnSpc>
                <a:spcPct val="90000"/>
              </a:lnSpc>
              <a:spcBef>
                <a:spcPts val="0"/>
              </a:spcBef>
              <a:spcAft>
                <a:spcPts val="0"/>
              </a:spcAft>
              <a:buClr>
                <a:srgbClr val="003764"/>
              </a:buClr>
              <a:buSzPts val="2400"/>
              <a:buFont typeface="Arial"/>
              <a:buNone/>
              <a:defRPr b="1" i="0" sz="2400" u="none" cap="none" strike="noStrike">
                <a:solidFill>
                  <a:srgbClr val="003764"/>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2"/>
          <p:cNvSpPr txBox="1"/>
          <p:nvPr>
            <p:ph idx="1" type="body"/>
          </p:nvPr>
        </p:nvSpPr>
        <p:spPr>
          <a:xfrm>
            <a:off x="647723" y="1368979"/>
            <a:ext cx="10956620" cy="4670874"/>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0"/>
              </a:spcBef>
              <a:spcAft>
                <a:spcPts val="0"/>
              </a:spcAft>
              <a:buClr>
                <a:srgbClr val="0A548B"/>
              </a:buClr>
              <a:buSzPts val="1800"/>
              <a:buFont typeface="Corbel"/>
              <a:buNone/>
              <a:defRPr b="0" i="0" sz="1800" u="none" cap="none" strike="noStrike">
                <a:solidFill>
                  <a:schemeClr val="dk1"/>
                </a:solidFill>
                <a:latin typeface="Arial"/>
                <a:ea typeface="Arial"/>
                <a:cs typeface="Arial"/>
                <a:sym typeface="Arial"/>
              </a:defRPr>
            </a:lvl1pPr>
            <a:lvl2pPr indent="-228600" lvl="1" marL="914400" marR="0" rtl="0" algn="l">
              <a:lnSpc>
                <a:spcPct val="100000"/>
              </a:lnSpc>
              <a:spcBef>
                <a:spcPts val="900"/>
              </a:spcBef>
              <a:spcAft>
                <a:spcPts val="0"/>
              </a:spcAft>
              <a:buClr>
                <a:srgbClr val="0A548B"/>
              </a:buClr>
              <a:buSzPts val="1800"/>
              <a:buFont typeface="Corbel"/>
              <a:buNone/>
              <a:defRPr b="1" i="0" sz="1800" u="none" cap="none" strike="noStrike">
                <a:solidFill>
                  <a:schemeClr val="dk1"/>
                </a:solidFill>
                <a:latin typeface="Arial"/>
                <a:ea typeface="Arial"/>
                <a:cs typeface="Arial"/>
                <a:sym typeface="Arial"/>
              </a:defRPr>
            </a:lvl2pPr>
            <a:lvl3pPr indent="-342900" lvl="2" marL="1371600" marR="0" rtl="0" algn="l">
              <a:lnSpc>
                <a:spcPct val="100000"/>
              </a:lnSpc>
              <a:spcBef>
                <a:spcPts val="900"/>
              </a:spcBef>
              <a:spcAft>
                <a:spcPts val="0"/>
              </a:spcAft>
              <a:buClr>
                <a:schemeClr val="dk2"/>
              </a:buClr>
              <a:buSzPts val="1800"/>
              <a:buFont typeface="Corbel"/>
              <a:buChar char="•"/>
              <a:defRPr b="0" i="0" sz="1800" u="none" cap="none" strike="noStrike">
                <a:solidFill>
                  <a:schemeClr val="dk1"/>
                </a:solidFill>
                <a:latin typeface="Arial"/>
                <a:ea typeface="Arial"/>
                <a:cs typeface="Arial"/>
                <a:sym typeface="Arial"/>
              </a:defRPr>
            </a:lvl3pPr>
            <a:lvl4pPr indent="-342900" lvl="3" marL="1828800" marR="0" rtl="0" algn="l">
              <a:lnSpc>
                <a:spcPct val="100000"/>
              </a:lnSpc>
              <a:spcBef>
                <a:spcPts val="900"/>
              </a:spcBef>
              <a:spcAft>
                <a:spcPts val="0"/>
              </a:spcAft>
              <a:buClr>
                <a:schemeClr val="dk1"/>
              </a:buClr>
              <a:buSzPts val="1800"/>
              <a:buFont typeface="Corbel"/>
              <a:buChar char="•"/>
              <a:defRPr b="0" i="0" sz="1800" u="none" cap="none" strike="noStrike">
                <a:solidFill>
                  <a:schemeClr val="dk1"/>
                </a:solidFill>
                <a:latin typeface="Arial"/>
                <a:ea typeface="Arial"/>
                <a:cs typeface="Arial"/>
                <a:sym typeface="Arial"/>
              </a:defRPr>
            </a:lvl4pPr>
            <a:lvl5pPr indent="-342900" lvl="4" marL="2286000" marR="0" rtl="0" algn="l">
              <a:lnSpc>
                <a:spcPct val="100000"/>
              </a:lnSpc>
              <a:spcBef>
                <a:spcPts val="900"/>
              </a:spcBef>
              <a:spcAft>
                <a:spcPts val="0"/>
              </a:spcAft>
              <a:buClr>
                <a:schemeClr val="dk1"/>
              </a:buClr>
              <a:buSzPts val="1800"/>
              <a:buFont typeface="Corbel"/>
              <a:buChar char="•"/>
              <a:defRPr b="0" i="0" sz="1800" u="none" cap="none" strike="noStrike">
                <a:solidFill>
                  <a:schemeClr val="dk1"/>
                </a:solidFill>
                <a:latin typeface="Arial"/>
                <a:ea typeface="Arial"/>
                <a:cs typeface="Arial"/>
                <a:sym typeface="Arial"/>
              </a:defRPr>
            </a:lvl5pPr>
            <a:lvl6pPr indent="-289560" lvl="5" marL="2743200" marR="0" rtl="0" algn="l">
              <a:lnSpc>
                <a:spcPct val="90000"/>
              </a:lnSpc>
              <a:spcBef>
                <a:spcPts val="900"/>
              </a:spcBef>
              <a:spcAft>
                <a:spcPts val="0"/>
              </a:spcAft>
              <a:buClr>
                <a:schemeClr val="accent1"/>
              </a:buClr>
              <a:buSzPts val="960"/>
              <a:buFont typeface="Corbel"/>
              <a:buChar char="•"/>
              <a:defRPr b="0" i="0" sz="1200" u="none" cap="none" strike="noStrike">
                <a:solidFill>
                  <a:schemeClr val="accent1"/>
                </a:solidFill>
                <a:latin typeface="Arial"/>
                <a:ea typeface="Arial"/>
                <a:cs typeface="Arial"/>
                <a:sym typeface="Arial"/>
              </a:defRPr>
            </a:lvl6pPr>
            <a:lvl7pPr indent="-289560" lvl="6" marL="3200400" marR="0" rtl="0" algn="l">
              <a:lnSpc>
                <a:spcPct val="90000"/>
              </a:lnSpc>
              <a:spcBef>
                <a:spcPts val="300"/>
              </a:spcBef>
              <a:spcAft>
                <a:spcPts val="0"/>
              </a:spcAft>
              <a:buClr>
                <a:schemeClr val="accent1"/>
              </a:buClr>
              <a:buSzPts val="960"/>
              <a:buFont typeface="Corbel"/>
              <a:buChar char="•"/>
              <a:defRPr b="0" i="0" sz="1200" u="none" cap="none" strike="noStrike">
                <a:solidFill>
                  <a:schemeClr val="accent1"/>
                </a:solidFill>
                <a:latin typeface="Arial"/>
                <a:ea typeface="Arial"/>
                <a:cs typeface="Arial"/>
                <a:sym typeface="Arial"/>
              </a:defRPr>
            </a:lvl7pPr>
            <a:lvl8pPr indent="-289560" lvl="7" marL="3657600" marR="0" rtl="0" algn="l">
              <a:lnSpc>
                <a:spcPct val="90000"/>
              </a:lnSpc>
              <a:spcBef>
                <a:spcPts val="300"/>
              </a:spcBef>
              <a:spcAft>
                <a:spcPts val="0"/>
              </a:spcAft>
              <a:buClr>
                <a:schemeClr val="accent1"/>
              </a:buClr>
              <a:buSzPts val="960"/>
              <a:buFont typeface="Corbel"/>
              <a:buChar char="•"/>
              <a:defRPr b="0" i="0" sz="1200" u="none" cap="none" strike="noStrike">
                <a:solidFill>
                  <a:schemeClr val="accent1"/>
                </a:solidFill>
                <a:latin typeface="Arial"/>
                <a:ea typeface="Arial"/>
                <a:cs typeface="Arial"/>
                <a:sym typeface="Arial"/>
              </a:defRPr>
            </a:lvl8pPr>
            <a:lvl9pPr indent="-289560" lvl="8" marL="4114800" marR="0" rtl="0" algn="l">
              <a:lnSpc>
                <a:spcPct val="90000"/>
              </a:lnSpc>
              <a:spcBef>
                <a:spcPts val="300"/>
              </a:spcBef>
              <a:spcAft>
                <a:spcPts val="300"/>
              </a:spcAft>
              <a:buClr>
                <a:schemeClr val="accent1"/>
              </a:buClr>
              <a:buSzPts val="960"/>
              <a:buFont typeface="Corbel"/>
              <a:buChar char="•"/>
              <a:defRPr b="0" i="0" sz="1200" u="none" cap="none" strike="noStrike">
                <a:solidFill>
                  <a:schemeClr val="accent1"/>
                </a:solidFill>
                <a:latin typeface="Arial"/>
                <a:ea typeface="Arial"/>
                <a:cs typeface="Arial"/>
                <a:sym typeface="Arial"/>
              </a:defRPr>
            </a:lvl9pPr>
          </a:lstStyle>
          <a:p/>
        </p:txBody>
      </p:sp>
      <p:sp>
        <p:nvSpPr>
          <p:cNvPr id="12" name="Google Shape;12;p22"/>
          <p:cNvSpPr txBox="1"/>
          <p:nvPr>
            <p:ph idx="11" type="ftr"/>
          </p:nvPr>
        </p:nvSpPr>
        <p:spPr>
          <a:xfrm>
            <a:off x="647724" y="6201808"/>
            <a:ext cx="10154233" cy="365125"/>
          </a:xfrm>
          <a:prstGeom prst="rect">
            <a:avLst/>
          </a:prstGeom>
          <a:noFill/>
          <a:ln>
            <a:noFill/>
          </a:ln>
        </p:spPr>
        <p:txBody>
          <a:bodyPr anchorCtr="0" anchor="t" bIns="0" lIns="0" spcFirstLastPara="1" rIns="0" wrap="square" tIns="0">
            <a:noAutofit/>
          </a:bodyPr>
          <a:lstStyle>
            <a:lvl1pPr lvl="0" marR="0" rtl="0" algn="l">
              <a:spcBef>
                <a:spcPts val="0"/>
              </a:spcBef>
              <a:spcAft>
                <a:spcPts val="0"/>
              </a:spcAft>
              <a:buSzPts val="1400"/>
              <a:buNone/>
              <a:defRPr b="0" i="0" sz="1050" u="none" cap="none" strike="noStrike">
                <a:solidFill>
                  <a:srgbClr val="4D4D4D"/>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22"/>
          <p:cNvSpPr txBox="1"/>
          <p:nvPr>
            <p:ph idx="12" type="sldNum"/>
          </p:nvPr>
        </p:nvSpPr>
        <p:spPr>
          <a:xfrm>
            <a:off x="10853642" y="6201808"/>
            <a:ext cx="750701" cy="365125"/>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4D4D4D"/>
              </a:buClr>
              <a:buSzPts val="1050"/>
              <a:buFont typeface="Arial"/>
              <a:buNone/>
              <a:defRPr b="0" i="0" sz="1050" u="none" cap="none" strike="noStrike">
                <a:solidFill>
                  <a:srgbClr val="4D4D4D"/>
                </a:solidFill>
                <a:latin typeface="Arial"/>
                <a:ea typeface="Arial"/>
                <a:cs typeface="Arial"/>
                <a:sym typeface="Arial"/>
              </a:defRPr>
            </a:lvl1pPr>
            <a:lvl2pPr indent="0" lvl="1" marL="0" marR="0" rtl="0" algn="r">
              <a:lnSpc>
                <a:spcPct val="100000"/>
              </a:lnSpc>
              <a:spcBef>
                <a:spcPts val="0"/>
              </a:spcBef>
              <a:spcAft>
                <a:spcPts val="0"/>
              </a:spcAft>
              <a:buClr>
                <a:srgbClr val="4D4D4D"/>
              </a:buClr>
              <a:buSzPts val="1050"/>
              <a:buFont typeface="Arial"/>
              <a:buNone/>
              <a:defRPr b="0" i="0" sz="1050" u="none" cap="none" strike="noStrike">
                <a:solidFill>
                  <a:srgbClr val="4D4D4D"/>
                </a:solidFill>
                <a:latin typeface="Arial"/>
                <a:ea typeface="Arial"/>
                <a:cs typeface="Arial"/>
                <a:sym typeface="Arial"/>
              </a:defRPr>
            </a:lvl2pPr>
            <a:lvl3pPr indent="0" lvl="2" marL="0" marR="0" rtl="0" algn="r">
              <a:lnSpc>
                <a:spcPct val="100000"/>
              </a:lnSpc>
              <a:spcBef>
                <a:spcPts val="0"/>
              </a:spcBef>
              <a:spcAft>
                <a:spcPts val="0"/>
              </a:spcAft>
              <a:buClr>
                <a:srgbClr val="4D4D4D"/>
              </a:buClr>
              <a:buSzPts val="1050"/>
              <a:buFont typeface="Arial"/>
              <a:buNone/>
              <a:defRPr b="0" i="0" sz="1050" u="none" cap="none" strike="noStrike">
                <a:solidFill>
                  <a:srgbClr val="4D4D4D"/>
                </a:solidFill>
                <a:latin typeface="Arial"/>
                <a:ea typeface="Arial"/>
                <a:cs typeface="Arial"/>
                <a:sym typeface="Arial"/>
              </a:defRPr>
            </a:lvl3pPr>
            <a:lvl4pPr indent="0" lvl="3" marL="0" marR="0" rtl="0" algn="r">
              <a:lnSpc>
                <a:spcPct val="100000"/>
              </a:lnSpc>
              <a:spcBef>
                <a:spcPts val="0"/>
              </a:spcBef>
              <a:spcAft>
                <a:spcPts val="0"/>
              </a:spcAft>
              <a:buClr>
                <a:srgbClr val="4D4D4D"/>
              </a:buClr>
              <a:buSzPts val="1050"/>
              <a:buFont typeface="Arial"/>
              <a:buNone/>
              <a:defRPr b="0" i="0" sz="1050" u="none" cap="none" strike="noStrike">
                <a:solidFill>
                  <a:srgbClr val="4D4D4D"/>
                </a:solidFill>
                <a:latin typeface="Arial"/>
                <a:ea typeface="Arial"/>
                <a:cs typeface="Arial"/>
                <a:sym typeface="Arial"/>
              </a:defRPr>
            </a:lvl4pPr>
            <a:lvl5pPr indent="0" lvl="4" marL="0" marR="0" rtl="0" algn="r">
              <a:lnSpc>
                <a:spcPct val="100000"/>
              </a:lnSpc>
              <a:spcBef>
                <a:spcPts val="0"/>
              </a:spcBef>
              <a:spcAft>
                <a:spcPts val="0"/>
              </a:spcAft>
              <a:buClr>
                <a:srgbClr val="4D4D4D"/>
              </a:buClr>
              <a:buSzPts val="1050"/>
              <a:buFont typeface="Arial"/>
              <a:buNone/>
              <a:defRPr b="0" i="0" sz="1050" u="none" cap="none" strike="noStrike">
                <a:solidFill>
                  <a:srgbClr val="4D4D4D"/>
                </a:solidFill>
                <a:latin typeface="Arial"/>
                <a:ea typeface="Arial"/>
                <a:cs typeface="Arial"/>
                <a:sym typeface="Arial"/>
              </a:defRPr>
            </a:lvl5pPr>
            <a:lvl6pPr indent="0" lvl="5" marL="0" marR="0" rtl="0" algn="r">
              <a:lnSpc>
                <a:spcPct val="100000"/>
              </a:lnSpc>
              <a:spcBef>
                <a:spcPts val="0"/>
              </a:spcBef>
              <a:spcAft>
                <a:spcPts val="0"/>
              </a:spcAft>
              <a:buClr>
                <a:srgbClr val="4D4D4D"/>
              </a:buClr>
              <a:buSzPts val="1050"/>
              <a:buFont typeface="Arial"/>
              <a:buNone/>
              <a:defRPr b="0" i="0" sz="1050" u="none" cap="none" strike="noStrike">
                <a:solidFill>
                  <a:srgbClr val="4D4D4D"/>
                </a:solidFill>
                <a:latin typeface="Arial"/>
                <a:ea typeface="Arial"/>
                <a:cs typeface="Arial"/>
                <a:sym typeface="Arial"/>
              </a:defRPr>
            </a:lvl6pPr>
            <a:lvl7pPr indent="0" lvl="6" marL="0" marR="0" rtl="0" algn="r">
              <a:lnSpc>
                <a:spcPct val="100000"/>
              </a:lnSpc>
              <a:spcBef>
                <a:spcPts val="0"/>
              </a:spcBef>
              <a:spcAft>
                <a:spcPts val="0"/>
              </a:spcAft>
              <a:buClr>
                <a:srgbClr val="4D4D4D"/>
              </a:buClr>
              <a:buSzPts val="1050"/>
              <a:buFont typeface="Arial"/>
              <a:buNone/>
              <a:defRPr b="0" i="0" sz="1050" u="none" cap="none" strike="noStrike">
                <a:solidFill>
                  <a:srgbClr val="4D4D4D"/>
                </a:solidFill>
                <a:latin typeface="Arial"/>
                <a:ea typeface="Arial"/>
                <a:cs typeface="Arial"/>
                <a:sym typeface="Arial"/>
              </a:defRPr>
            </a:lvl7pPr>
            <a:lvl8pPr indent="0" lvl="7" marL="0" marR="0" rtl="0" algn="r">
              <a:lnSpc>
                <a:spcPct val="100000"/>
              </a:lnSpc>
              <a:spcBef>
                <a:spcPts val="0"/>
              </a:spcBef>
              <a:spcAft>
                <a:spcPts val="0"/>
              </a:spcAft>
              <a:buClr>
                <a:srgbClr val="4D4D4D"/>
              </a:buClr>
              <a:buSzPts val="1050"/>
              <a:buFont typeface="Arial"/>
              <a:buNone/>
              <a:defRPr b="0" i="0" sz="1050" u="none" cap="none" strike="noStrike">
                <a:solidFill>
                  <a:srgbClr val="4D4D4D"/>
                </a:solidFill>
                <a:latin typeface="Arial"/>
                <a:ea typeface="Arial"/>
                <a:cs typeface="Arial"/>
                <a:sym typeface="Arial"/>
              </a:defRPr>
            </a:lvl8pPr>
            <a:lvl9pPr indent="0" lvl="8" marL="0" marR="0" rtl="0" algn="r">
              <a:lnSpc>
                <a:spcPct val="100000"/>
              </a:lnSpc>
              <a:spcBef>
                <a:spcPts val="0"/>
              </a:spcBef>
              <a:spcAft>
                <a:spcPts val="0"/>
              </a:spcAft>
              <a:buClr>
                <a:srgbClr val="4D4D4D"/>
              </a:buClr>
              <a:buSzPts val="1050"/>
              <a:buFont typeface="Arial"/>
              <a:buNone/>
              <a:defRPr b="0" i="0" sz="1050" u="none" cap="none" strike="noStrike">
                <a:solidFill>
                  <a:srgbClr val="4D4D4D"/>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14" name="Google Shape;14;p22"/>
          <p:cNvSpPr txBox="1"/>
          <p:nvPr/>
        </p:nvSpPr>
        <p:spPr>
          <a:xfrm>
            <a:off x="5811012" y="63500"/>
            <a:ext cx="598488" cy="16764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GB" sz="1100" u="none" cap="none" strike="noStrike">
                <a:solidFill>
                  <a:srgbClr val="000000"/>
                </a:solidFill>
                <a:latin typeface="Arial"/>
                <a:ea typeface="Arial"/>
                <a:cs typeface="Arial"/>
                <a:sym typeface="Arial"/>
              </a:rPr>
              <a:t>OFFICIAL</a:t>
            </a:r>
            <a:endParaRPr/>
          </a:p>
        </p:txBody>
      </p:sp>
      <p:sp>
        <p:nvSpPr>
          <p:cNvPr id="15" name="Google Shape;15;p22"/>
          <p:cNvSpPr txBox="1"/>
          <p:nvPr/>
        </p:nvSpPr>
        <p:spPr>
          <a:xfrm>
            <a:off x="5811012" y="6626860"/>
            <a:ext cx="598488" cy="16764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GB" sz="1100" u="none" cap="none" strike="noStrike">
                <a:solidFill>
                  <a:srgbClr val="000000"/>
                </a:solidFill>
                <a:latin typeface="Arial"/>
                <a:ea typeface="Arial"/>
                <a:cs typeface="Arial"/>
                <a:sym typeface="Arial"/>
              </a:rPr>
              <a:t>OFFICIAL</a:t>
            </a:r>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6.png"/><Relationship Id="rId5" Type="http://schemas.openxmlformats.org/officeDocument/2006/relationships/image" Target="../media/image10.png"/><Relationship Id="rId6" Type="http://schemas.openxmlformats.org/officeDocument/2006/relationships/image" Target="../media/image2.png"/><Relationship Id="rId7" Type="http://schemas.openxmlformats.org/officeDocument/2006/relationships/image" Target="../media/image5.png"/><Relationship Id="rId8"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1.png"/><Relationship Id="rId4" Type="http://schemas.openxmlformats.org/officeDocument/2006/relationships/image" Target="../media/image4.png"/><Relationship Id="rId5"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1.png"/><Relationship Id="rId4" Type="http://schemas.openxmlformats.org/officeDocument/2006/relationships/image" Target="../media/image20.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2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1.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1.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hyperlink" Target="https://www.gov.uk/government/publications/reception-improvement-offer/reception-improvement-offer" TargetMode="External"/><Relationship Id="rId4" Type="http://schemas.openxmlformats.org/officeDocument/2006/relationships/hyperlink" Target="https://www.gov.uk/guidance/national-professional-qualification-npq-courses" TargetMode="External"/><Relationship Id="rId5" Type="http://schemas.openxmlformats.org/officeDocument/2006/relationships/hyperlink" Target="https://www.gov.uk/guidance/early-years-leadership-national-professional-qualification" TargetMode="External"/><Relationship Id="rId6" Type="http://schemas.openxmlformats.org/officeDocument/2006/relationships/hyperlink" Target="https://www.gov.uk/guidance/excellence-in-reception-teaching-course-register-your-interest" TargetMode="External"/><Relationship Id="rId7" Type="http://schemas.openxmlformats.org/officeDocument/2006/relationships/hyperlink" Target="https://www.gov.uk/government/publications/getting-children-ready-for-reception-supporting-effective-transition" TargetMode="External"/><Relationship Id="rId8"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9.png"/><Relationship Id="rId4" Type="http://schemas.openxmlformats.org/officeDocument/2006/relationships/image" Target="../media/image15.png"/><Relationship Id="rId5" Type="http://schemas.openxmlformats.org/officeDocument/2006/relationships/hyperlink" Target="https://help-for-early-years-providers.education.gov.uk/" TargetMode="External"/><Relationship Id="rId6" Type="http://schemas.openxmlformats.org/officeDocument/2006/relationships/image" Target="../media/image2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1.png"/><Relationship Id="rId4" Type="http://schemas.openxmlformats.org/officeDocument/2006/relationships/hyperlink" Target="https://www.gov.uk/government/case-studies/reception-quality-webinar-series" TargetMode="External"/><Relationship Id="rId5" Type="http://schemas.openxmlformats.org/officeDocument/2006/relationships/hyperlink" Target="https://www.eventbrite.com/cc/rise-reception-quality-webinar-series-autumn-2026-4865406"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42.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1.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1.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1.png"/><Relationship Id="rId4" Type="http://schemas.openxmlformats.org/officeDocument/2006/relationships/image" Target="../media/image21.png"/><Relationship Id="rId5" Type="http://schemas.openxmlformats.org/officeDocument/2006/relationships/image" Target="../media/image2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1.png"/><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1.png"/><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11.png"/><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1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1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1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1.xml"/><Relationship Id="rId3" Type="http://schemas.openxmlformats.org/officeDocument/2006/relationships/image" Target="../media/image30.png"/><Relationship Id="rId4" Type="http://schemas.openxmlformats.org/officeDocument/2006/relationships/image" Target="../media/image1.png"/><Relationship Id="rId5" Type="http://schemas.openxmlformats.org/officeDocument/2006/relationships/image" Target="../media/image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2.xml"/><Relationship Id="rId3" Type="http://schemas.openxmlformats.org/officeDocument/2006/relationships/image" Target="../media/image2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3.xml"/><Relationship Id="rId3" Type="http://schemas.openxmlformats.org/officeDocument/2006/relationships/image" Target="../media/image39.png"/><Relationship Id="rId4" Type="http://schemas.openxmlformats.org/officeDocument/2006/relationships/image" Target="../media/image2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4.xml"/><Relationship Id="rId3" Type="http://schemas.openxmlformats.org/officeDocument/2006/relationships/image" Target="../media/image39.png"/><Relationship Id="rId4" Type="http://schemas.openxmlformats.org/officeDocument/2006/relationships/image" Target="../media/image2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5.xml"/><Relationship Id="rId3" Type="http://schemas.openxmlformats.org/officeDocument/2006/relationships/image" Target="../media/image2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6.xml"/><Relationship Id="rId3" Type="http://schemas.openxmlformats.org/officeDocument/2006/relationships/image" Target="../media/image4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7.xml"/><Relationship Id="rId3" Type="http://schemas.openxmlformats.org/officeDocument/2006/relationships/image" Target="../media/image2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8.xml"/><Relationship Id="rId3" Type="http://schemas.openxmlformats.org/officeDocument/2006/relationships/image" Target="../media/image33.png"/><Relationship Id="rId4" Type="http://schemas.openxmlformats.org/officeDocument/2006/relationships/image" Target="../media/image28.png"/><Relationship Id="rId9" Type="http://schemas.openxmlformats.org/officeDocument/2006/relationships/image" Target="../media/image37.png"/><Relationship Id="rId5" Type="http://schemas.openxmlformats.org/officeDocument/2006/relationships/image" Target="../media/image23.png"/><Relationship Id="rId6" Type="http://schemas.openxmlformats.org/officeDocument/2006/relationships/image" Target="../media/image38.png"/><Relationship Id="rId7" Type="http://schemas.openxmlformats.org/officeDocument/2006/relationships/image" Target="../media/image35.png"/><Relationship Id="rId8" Type="http://schemas.openxmlformats.org/officeDocument/2006/relationships/image" Target="../media/image3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20" Type="http://schemas.openxmlformats.org/officeDocument/2006/relationships/image" Target="../media/image46.png"/><Relationship Id="rId11" Type="http://schemas.openxmlformats.org/officeDocument/2006/relationships/hyperlink" Target="https://assets.publishing.service.gov.uk/media/64e6002a20ae890014f26cbc/DfE_Development_Matters_Report_Sep2023.pdf" TargetMode="External"/><Relationship Id="rId22" Type="http://schemas.openxmlformats.org/officeDocument/2006/relationships/image" Target="../media/image55.png"/><Relationship Id="rId10" Type="http://schemas.openxmlformats.org/officeDocument/2006/relationships/image" Target="../media/image44.png"/><Relationship Id="rId21" Type="http://schemas.openxmlformats.org/officeDocument/2006/relationships/hyperlink" Target="https://d2tic4wvo1iusb.cloudfront.net/production/content/the-STAIRS-model_v.1.0.0.pdf" TargetMode="External"/><Relationship Id="rId13" Type="http://schemas.openxmlformats.org/officeDocument/2006/relationships/image" Target="../media/image41.png"/><Relationship Id="rId12" Type="http://schemas.openxmlformats.org/officeDocument/2006/relationships/image" Target="../media/image50.png"/><Relationship Id="rId1" Type="http://schemas.openxmlformats.org/officeDocument/2006/relationships/slideLayout" Target="../slideLayouts/slideLayout11.xml"/><Relationship Id="rId2" Type="http://schemas.openxmlformats.org/officeDocument/2006/relationships/notesSlide" Target="../notesSlides/notesSlide40.xml"/><Relationship Id="rId3" Type="http://schemas.openxmlformats.org/officeDocument/2006/relationships/image" Target="../media/image45.png"/><Relationship Id="rId4" Type="http://schemas.openxmlformats.org/officeDocument/2006/relationships/image" Target="../media/image36.png"/><Relationship Id="rId9" Type="http://schemas.openxmlformats.org/officeDocument/2006/relationships/image" Target="../media/image40.png"/><Relationship Id="rId15" Type="http://schemas.openxmlformats.org/officeDocument/2006/relationships/image" Target="../media/image48.png"/><Relationship Id="rId14" Type="http://schemas.openxmlformats.org/officeDocument/2006/relationships/hyperlink" Target="https://speechandlanguage.org.uk/help-for-families/ages-and-stages/" TargetMode="External"/><Relationship Id="rId17" Type="http://schemas.openxmlformats.org/officeDocument/2006/relationships/image" Target="../media/image54.png"/><Relationship Id="rId16" Type="http://schemas.openxmlformats.org/officeDocument/2006/relationships/hyperlink" Target="https://educationendowmentfoundation.org.uk/early-years/evidence-store" TargetMode="External"/><Relationship Id="rId5" Type="http://schemas.openxmlformats.org/officeDocument/2006/relationships/hyperlink" Target="https://educationendowmentfoundation.org.uk/early-years/high-quality-interactions" TargetMode="External"/><Relationship Id="rId19" Type="http://schemas.openxmlformats.org/officeDocument/2006/relationships/image" Target="../media/image47.png"/><Relationship Id="rId6" Type="http://schemas.openxmlformats.org/officeDocument/2006/relationships/hyperlink" Target="https://educationendowmentfoundation.org.uk/early-years/the-shrec-approach" TargetMode="External"/><Relationship Id="rId18" Type="http://schemas.openxmlformats.org/officeDocument/2006/relationships/hyperlink" Target="https://help-for-early-years-providers.education.gov.uk/" TargetMode="External"/><Relationship Id="rId7" Type="http://schemas.openxmlformats.org/officeDocument/2006/relationships/hyperlink" Target="https://birthto5matters.org.uk/learning-development/ranges/" TargetMode="External"/><Relationship Id="rId8" Type="http://schemas.openxmlformats.org/officeDocument/2006/relationships/image" Target="../media/image3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1.xml"/><Relationship Id="rId3" Type="http://schemas.openxmlformats.org/officeDocument/2006/relationships/image" Target="../media/image53.png"/><Relationship Id="rId4" Type="http://schemas.openxmlformats.org/officeDocument/2006/relationships/image" Target="../media/image49.png"/><Relationship Id="rId5" Type="http://schemas.openxmlformats.org/officeDocument/2006/relationships/image" Target="../media/image51.png"/></Relationships>
</file>

<file path=ppt/slides/_rels/slide42.xml.rels><?xml version="1.0" encoding="UTF-8" standalone="yes"?><Relationships xmlns="http://schemas.openxmlformats.org/package/2006/relationships"><Relationship Id="rId11" Type="http://schemas.openxmlformats.org/officeDocument/2006/relationships/image" Target="../media/image64.png"/><Relationship Id="rId10" Type="http://schemas.openxmlformats.org/officeDocument/2006/relationships/image" Target="../media/image62.png"/><Relationship Id="rId13" Type="http://schemas.openxmlformats.org/officeDocument/2006/relationships/image" Target="../media/image63.png"/><Relationship Id="rId12" Type="http://schemas.openxmlformats.org/officeDocument/2006/relationships/image" Target="../media/image65.png"/><Relationship Id="rId1" Type="http://schemas.openxmlformats.org/officeDocument/2006/relationships/slideLayout" Target="../slideLayouts/slideLayout12.xml"/><Relationship Id="rId2" Type="http://schemas.openxmlformats.org/officeDocument/2006/relationships/notesSlide" Target="../notesSlides/notesSlide42.xml"/><Relationship Id="rId3" Type="http://schemas.openxmlformats.org/officeDocument/2006/relationships/image" Target="../media/image57.jpg"/><Relationship Id="rId4" Type="http://schemas.openxmlformats.org/officeDocument/2006/relationships/image" Target="../media/image52.png"/><Relationship Id="rId9" Type="http://schemas.openxmlformats.org/officeDocument/2006/relationships/image" Target="../media/image61.png"/><Relationship Id="rId15" Type="http://schemas.openxmlformats.org/officeDocument/2006/relationships/image" Target="../media/image67.jpg"/><Relationship Id="rId14" Type="http://schemas.openxmlformats.org/officeDocument/2006/relationships/image" Target="../media/image73.png"/><Relationship Id="rId5" Type="http://schemas.openxmlformats.org/officeDocument/2006/relationships/image" Target="../media/image60.png"/><Relationship Id="rId6" Type="http://schemas.openxmlformats.org/officeDocument/2006/relationships/image" Target="../media/image59.png"/><Relationship Id="rId7" Type="http://schemas.openxmlformats.org/officeDocument/2006/relationships/image" Target="../media/image56.png"/><Relationship Id="rId8" Type="http://schemas.openxmlformats.org/officeDocument/2006/relationships/image" Target="../media/image58.jpg"/></Relationships>
</file>

<file path=ppt/slides/_rels/slide43.xml.rels><?xml version="1.0" encoding="UTF-8" standalone="yes"?><Relationships xmlns="http://schemas.openxmlformats.org/package/2006/relationships"><Relationship Id="rId10" Type="http://schemas.openxmlformats.org/officeDocument/2006/relationships/image" Target="../media/image77.jpg"/><Relationship Id="rId1" Type="http://schemas.openxmlformats.org/officeDocument/2006/relationships/slideLayout" Target="../slideLayouts/slideLayout12.xml"/><Relationship Id="rId2" Type="http://schemas.openxmlformats.org/officeDocument/2006/relationships/notesSlide" Target="../notesSlides/notesSlide43.xml"/><Relationship Id="rId3" Type="http://schemas.openxmlformats.org/officeDocument/2006/relationships/image" Target="../media/image57.jpg"/><Relationship Id="rId4" Type="http://schemas.openxmlformats.org/officeDocument/2006/relationships/image" Target="../media/image60.png"/><Relationship Id="rId9" Type="http://schemas.openxmlformats.org/officeDocument/2006/relationships/image" Target="../media/image74.jpg"/><Relationship Id="rId5" Type="http://schemas.openxmlformats.org/officeDocument/2006/relationships/image" Target="../media/image61.png"/><Relationship Id="rId6" Type="http://schemas.openxmlformats.org/officeDocument/2006/relationships/image" Target="../media/image62.png"/><Relationship Id="rId7" Type="http://schemas.openxmlformats.org/officeDocument/2006/relationships/image" Target="../media/image63.png"/><Relationship Id="rId8" Type="http://schemas.openxmlformats.org/officeDocument/2006/relationships/image" Target="../media/image68.jpg"/></Relationships>
</file>

<file path=ppt/slides/_rels/slide44.xml.rels><?xml version="1.0" encoding="UTF-8" standalone="yes"?><Relationships xmlns="http://schemas.openxmlformats.org/package/2006/relationships"><Relationship Id="rId11" Type="http://schemas.openxmlformats.org/officeDocument/2006/relationships/image" Target="../media/image73.png"/><Relationship Id="rId10" Type="http://schemas.openxmlformats.org/officeDocument/2006/relationships/image" Target="../media/image63.png"/><Relationship Id="rId1" Type="http://schemas.openxmlformats.org/officeDocument/2006/relationships/slideLayout" Target="../slideLayouts/slideLayout12.xml"/><Relationship Id="rId2" Type="http://schemas.openxmlformats.org/officeDocument/2006/relationships/notesSlide" Target="../notesSlides/notesSlide44.xml"/><Relationship Id="rId3" Type="http://schemas.openxmlformats.org/officeDocument/2006/relationships/image" Target="../media/image57.jpg"/><Relationship Id="rId4" Type="http://schemas.openxmlformats.org/officeDocument/2006/relationships/image" Target="../media/image52.png"/><Relationship Id="rId9" Type="http://schemas.openxmlformats.org/officeDocument/2006/relationships/image" Target="../media/image65.png"/><Relationship Id="rId5" Type="http://schemas.openxmlformats.org/officeDocument/2006/relationships/image" Target="../media/image60.png"/><Relationship Id="rId6" Type="http://schemas.openxmlformats.org/officeDocument/2006/relationships/image" Target="../media/image59.png"/><Relationship Id="rId7" Type="http://schemas.openxmlformats.org/officeDocument/2006/relationships/image" Target="../media/image61.png"/><Relationship Id="rId8" Type="http://schemas.openxmlformats.org/officeDocument/2006/relationships/image" Target="../media/image6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 Id="rId3" Type="http://schemas.openxmlformats.org/officeDocument/2006/relationships/image" Target="../media/image57.jpg"/><Relationship Id="rId4" Type="http://schemas.openxmlformats.org/officeDocument/2006/relationships/image" Target="../media/image60.png"/><Relationship Id="rId9" Type="http://schemas.openxmlformats.org/officeDocument/2006/relationships/image" Target="../media/image71.jpg"/><Relationship Id="rId5" Type="http://schemas.openxmlformats.org/officeDocument/2006/relationships/image" Target="../media/image61.png"/><Relationship Id="rId6" Type="http://schemas.openxmlformats.org/officeDocument/2006/relationships/image" Target="../media/image62.png"/><Relationship Id="rId7" Type="http://schemas.openxmlformats.org/officeDocument/2006/relationships/image" Target="../media/image63.png"/><Relationship Id="rId8" Type="http://schemas.openxmlformats.org/officeDocument/2006/relationships/image" Target="../media/image73.png"/></Relationships>
</file>

<file path=ppt/slides/_rels/slide46.xml.rels><?xml version="1.0" encoding="UTF-8" standalone="yes"?><Relationships xmlns="http://schemas.openxmlformats.org/package/2006/relationships"><Relationship Id="rId11" Type="http://schemas.openxmlformats.org/officeDocument/2006/relationships/image" Target="../media/image73.png"/><Relationship Id="rId10" Type="http://schemas.openxmlformats.org/officeDocument/2006/relationships/image" Target="../media/image63.png"/><Relationship Id="rId13" Type="http://schemas.openxmlformats.org/officeDocument/2006/relationships/image" Target="../media/image72.jpg"/><Relationship Id="rId12" Type="http://schemas.openxmlformats.org/officeDocument/2006/relationships/image" Target="../media/image66.jpg"/><Relationship Id="rId1" Type="http://schemas.openxmlformats.org/officeDocument/2006/relationships/slideLayout" Target="../slideLayouts/slideLayout12.xml"/><Relationship Id="rId2" Type="http://schemas.openxmlformats.org/officeDocument/2006/relationships/notesSlide" Target="../notesSlides/notesSlide46.xml"/><Relationship Id="rId3" Type="http://schemas.openxmlformats.org/officeDocument/2006/relationships/image" Target="../media/image57.jpg"/><Relationship Id="rId4" Type="http://schemas.openxmlformats.org/officeDocument/2006/relationships/image" Target="../media/image52.png"/><Relationship Id="rId9" Type="http://schemas.openxmlformats.org/officeDocument/2006/relationships/image" Target="../media/image62.png"/><Relationship Id="rId14" Type="http://schemas.openxmlformats.org/officeDocument/2006/relationships/image" Target="../media/image70.png"/><Relationship Id="rId5" Type="http://schemas.openxmlformats.org/officeDocument/2006/relationships/image" Target="../media/image60.png"/><Relationship Id="rId6" Type="http://schemas.openxmlformats.org/officeDocument/2006/relationships/image" Target="../media/image59.png"/><Relationship Id="rId7" Type="http://schemas.openxmlformats.org/officeDocument/2006/relationships/image" Target="../media/image56.png"/><Relationship Id="rId8" Type="http://schemas.openxmlformats.org/officeDocument/2006/relationships/image" Target="../media/image61.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image" Target="../media/image1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image" Target="../media/image11.png"/><Relationship Id="rId4" Type="http://schemas.openxmlformats.org/officeDocument/2006/relationships/image" Target="../media/image14.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image" Target="../media/image11.png"/><Relationship Id="rId4" Type="http://schemas.openxmlformats.org/officeDocument/2006/relationships/image" Target="../media/image17.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3" Type="http://schemas.openxmlformats.org/officeDocument/2006/relationships/image" Target="../media/image11.png"/><Relationship Id="rId4" Type="http://schemas.openxmlformats.org/officeDocument/2006/relationships/image" Target="../media/image1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hyperlink" Target="https://forms.gle/EadnVbuPA71CyTqh6" TargetMode="External"/><Relationship Id="rId4" Type="http://schemas.openxmlformats.org/officeDocument/2006/relationships/image" Target="../media/image11.png"/><Relationship Id="rId5" Type="http://schemas.openxmlformats.org/officeDocument/2006/relationships/image" Target="../media/image76.png"/><Relationship Id="rId6" Type="http://schemas.openxmlformats.org/officeDocument/2006/relationships/image" Target="../media/image78.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11.png"/><Relationship Id="rId4" Type="http://schemas.openxmlformats.org/officeDocument/2006/relationships/image" Target="../media/image75.png"/><Relationship Id="rId5" Type="http://schemas.openxmlformats.org/officeDocument/2006/relationships/image" Target="../media/image79.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h3060a773241cba5c_0_0"/>
          <p:cNvSpPr txBox="1"/>
          <p:nvPr>
            <p:ph type="title"/>
          </p:nvPr>
        </p:nvSpPr>
        <p:spPr>
          <a:xfrm>
            <a:off x="5095475" y="2146675"/>
            <a:ext cx="5865300" cy="2436600"/>
          </a:xfrm>
          <a:prstGeom prst="rect">
            <a:avLst/>
          </a:prstGeom>
          <a:noFill/>
          <a:ln>
            <a:noFill/>
          </a:ln>
        </p:spPr>
        <p:txBody>
          <a:bodyPr anchorCtr="0" anchor="t" bIns="0" lIns="0" spcFirstLastPara="1" rIns="0" wrap="square" tIns="0">
            <a:noAutofit/>
          </a:bodyPr>
          <a:lstStyle/>
          <a:p>
            <a:pPr indent="0" lvl="0" marL="0" rtl="0" algn="ctr">
              <a:lnSpc>
                <a:spcPct val="90000"/>
              </a:lnSpc>
              <a:spcBef>
                <a:spcPts val="0"/>
              </a:spcBef>
              <a:spcAft>
                <a:spcPts val="0"/>
              </a:spcAft>
              <a:buClr>
                <a:srgbClr val="003764"/>
              </a:buClr>
              <a:buSzPts val="4800"/>
              <a:buFont typeface="Arial"/>
              <a:buNone/>
            </a:pPr>
            <a:r>
              <a:rPr lang="en-GB" sz="4800"/>
              <a:t>Welcome to the Reception Network </a:t>
            </a:r>
            <a:br>
              <a:rPr lang="en-GB" sz="4800"/>
            </a:br>
            <a:endParaRPr/>
          </a:p>
        </p:txBody>
      </p:sp>
      <p:sp>
        <p:nvSpPr>
          <p:cNvPr id="97" name="Google Shape;97;h3060a773241cba5c_0_0"/>
          <p:cNvSpPr/>
          <p:nvPr/>
        </p:nvSpPr>
        <p:spPr>
          <a:xfrm>
            <a:off x="5989356" y="4557713"/>
            <a:ext cx="146051" cy="96838"/>
          </a:xfrm>
          <a:custGeom>
            <a:rect b="b" l="l" r="r" t="t"/>
            <a:pathLst>
              <a:path extrusionOk="0" h="96838" w="146051">
                <a:moveTo>
                  <a:pt x="0" y="39687"/>
                </a:moveTo>
                <a:lnTo>
                  <a:pt x="146050" y="0"/>
                </a:lnTo>
                <a:lnTo>
                  <a:pt x="146050" y="57150"/>
                </a:lnTo>
                <a:lnTo>
                  <a:pt x="0" y="96837"/>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98" name="Google Shape;98;h3060a773241cba5c_0_0"/>
          <p:cNvSpPr txBox="1"/>
          <p:nvPr/>
        </p:nvSpPr>
        <p:spPr>
          <a:xfrm>
            <a:off x="4904375" y="5520675"/>
            <a:ext cx="6443700" cy="616500"/>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Clr>
                <a:schemeClr val="dk1"/>
              </a:buClr>
              <a:buSzPts val="4000"/>
              <a:buFont typeface="Arial"/>
              <a:buNone/>
            </a:pPr>
            <a:r>
              <a:rPr b="1" lang="en-GB" sz="2100">
                <a:solidFill>
                  <a:schemeClr val="dk1"/>
                </a:solidFill>
                <a:highlight>
                  <a:srgbClr val="FFE599"/>
                </a:highlight>
              </a:rPr>
              <a:t>Welcome: please add your name and the name of your school in the chat </a:t>
            </a:r>
            <a:endParaRPr b="1" i="0" sz="2100" u="none" cap="none" strike="noStrike">
              <a:solidFill>
                <a:schemeClr val="dk1"/>
              </a:solidFill>
              <a:highlight>
                <a:srgbClr val="FFE599"/>
              </a:highlight>
              <a:latin typeface="Arial"/>
              <a:ea typeface="Arial"/>
              <a:cs typeface="Arial"/>
              <a:sym typeface="Arial"/>
            </a:endParaRPr>
          </a:p>
        </p:txBody>
      </p:sp>
      <p:pic>
        <p:nvPicPr>
          <p:cNvPr id="99" name="Google Shape;99;h3060a773241cba5c_0_0"/>
          <p:cNvPicPr preferRelativeResize="0"/>
          <p:nvPr/>
        </p:nvPicPr>
        <p:blipFill>
          <a:blip r:embed="rId3">
            <a:alphaModFix/>
          </a:blip>
          <a:stretch>
            <a:fillRect/>
          </a:stretch>
        </p:blipFill>
        <p:spPr>
          <a:xfrm>
            <a:off x="8012300" y="139575"/>
            <a:ext cx="1921559" cy="1725275"/>
          </a:xfrm>
          <a:prstGeom prst="rect">
            <a:avLst/>
          </a:prstGeom>
          <a:noFill/>
          <a:ln>
            <a:noFill/>
          </a:ln>
        </p:spPr>
      </p:pic>
      <p:pic>
        <p:nvPicPr>
          <p:cNvPr id="100" name="Google Shape;100;h3060a773241cba5c_0_0"/>
          <p:cNvPicPr preferRelativeResize="0"/>
          <p:nvPr/>
        </p:nvPicPr>
        <p:blipFill>
          <a:blip r:embed="rId4">
            <a:alphaModFix/>
          </a:blip>
          <a:stretch>
            <a:fillRect/>
          </a:stretch>
        </p:blipFill>
        <p:spPr>
          <a:xfrm>
            <a:off x="0" y="5602475"/>
            <a:ext cx="4458051" cy="686577"/>
          </a:xfrm>
          <a:prstGeom prst="rect">
            <a:avLst/>
          </a:prstGeom>
          <a:noFill/>
          <a:ln>
            <a:noFill/>
          </a:ln>
        </p:spPr>
      </p:pic>
      <p:sp>
        <p:nvSpPr>
          <p:cNvPr id="101" name="Google Shape;101;h3060a773241cba5c_0_0"/>
          <p:cNvSpPr txBox="1"/>
          <p:nvPr/>
        </p:nvSpPr>
        <p:spPr>
          <a:xfrm>
            <a:off x="5153675" y="3966775"/>
            <a:ext cx="6443700" cy="616500"/>
          </a:xfrm>
          <a:prstGeom prst="rect">
            <a:avLst/>
          </a:prstGeom>
          <a:noFill/>
          <a:ln>
            <a:noFill/>
          </a:ln>
        </p:spPr>
        <p:txBody>
          <a:bodyPr anchorCtr="0" anchor="t" bIns="91425" lIns="91425" spcFirstLastPara="1" rIns="91425" wrap="square" tIns="91425">
            <a:spAutoFit/>
          </a:bodyPr>
          <a:lstStyle/>
          <a:p>
            <a:pPr indent="0" lvl="0" marL="0" rtl="0" algn="l">
              <a:lnSpc>
                <a:spcPct val="85000"/>
              </a:lnSpc>
              <a:spcBef>
                <a:spcPts val="0"/>
              </a:spcBef>
              <a:spcAft>
                <a:spcPts val="0"/>
              </a:spcAft>
              <a:buNone/>
            </a:pPr>
            <a:r>
              <a:rPr b="1" lang="en-GB" sz="3300">
                <a:solidFill>
                  <a:srgbClr val="980000"/>
                </a:solidFill>
              </a:rPr>
              <a:t>Strong Starts, Shared Success</a:t>
            </a:r>
            <a:endParaRPr b="1" sz="3300">
              <a:solidFill>
                <a:srgbClr val="980000"/>
              </a:solidFill>
            </a:endParaRPr>
          </a:p>
        </p:txBody>
      </p:sp>
      <p:sp>
        <p:nvSpPr>
          <p:cNvPr id="102" name="Google Shape;102;h3060a773241cba5c_0_0"/>
          <p:cNvSpPr txBox="1"/>
          <p:nvPr/>
        </p:nvSpPr>
        <p:spPr>
          <a:xfrm>
            <a:off x="4753450" y="4865100"/>
            <a:ext cx="7864500" cy="5232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1200"/>
              </a:spcBef>
              <a:spcAft>
                <a:spcPts val="1200"/>
              </a:spcAft>
              <a:buNone/>
            </a:pPr>
            <a:r>
              <a:rPr lang="en-GB" sz="2200">
                <a:solidFill>
                  <a:schemeClr val="dk1"/>
                </a:solidFill>
              </a:rPr>
              <a:t>Network 2: Wednesday 7th October 2026 4-5.30pm</a:t>
            </a:r>
            <a:endParaRPr i="1" sz="2200">
              <a:solidFill>
                <a:schemeClr val="dk1"/>
              </a:solidFill>
            </a:endParaRPr>
          </a:p>
        </p:txBody>
      </p:sp>
      <p:pic>
        <p:nvPicPr>
          <p:cNvPr id="103" name="Google Shape;103;h3060a773241cba5c_0_0"/>
          <p:cNvPicPr preferRelativeResize="0"/>
          <p:nvPr/>
        </p:nvPicPr>
        <p:blipFill>
          <a:blip r:embed="rId5">
            <a:alphaModFix/>
          </a:blip>
          <a:stretch>
            <a:fillRect/>
          </a:stretch>
        </p:blipFill>
        <p:spPr>
          <a:xfrm>
            <a:off x="9987925" y="48538"/>
            <a:ext cx="2036239" cy="1816325"/>
          </a:xfrm>
          <a:prstGeom prst="rect">
            <a:avLst/>
          </a:prstGeom>
          <a:noFill/>
          <a:ln>
            <a:noFill/>
          </a:ln>
        </p:spPr>
      </p:pic>
      <p:pic>
        <p:nvPicPr>
          <p:cNvPr id="104" name="Google Shape;104;h3060a773241cba5c_0_0"/>
          <p:cNvPicPr preferRelativeResize="0"/>
          <p:nvPr/>
        </p:nvPicPr>
        <p:blipFill>
          <a:blip r:embed="rId6">
            <a:alphaModFix/>
          </a:blip>
          <a:stretch>
            <a:fillRect/>
          </a:stretch>
        </p:blipFill>
        <p:spPr>
          <a:xfrm>
            <a:off x="1065325" y="811025"/>
            <a:ext cx="3392725" cy="4228847"/>
          </a:xfrm>
          <a:prstGeom prst="rect">
            <a:avLst/>
          </a:prstGeom>
          <a:noFill/>
          <a:ln>
            <a:noFill/>
          </a:ln>
        </p:spPr>
      </p:pic>
      <p:pic>
        <p:nvPicPr>
          <p:cNvPr id="105" name="Google Shape;105;h3060a773241cba5c_0_0"/>
          <p:cNvPicPr preferRelativeResize="0"/>
          <p:nvPr/>
        </p:nvPicPr>
        <p:blipFill>
          <a:blip r:embed="rId7">
            <a:alphaModFix/>
          </a:blip>
          <a:stretch>
            <a:fillRect/>
          </a:stretch>
        </p:blipFill>
        <p:spPr>
          <a:xfrm>
            <a:off x="11151934" y="5926400"/>
            <a:ext cx="1040066" cy="851900"/>
          </a:xfrm>
          <a:prstGeom prst="rect">
            <a:avLst/>
          </a:prstGeom>
          <a:noFill/>
          <a:ln>
            <a:noFill/>
          </a:ln>
        </p:spPr>
      </p:pic>
      <p:pic>
        <p:nvPicPr>
          <p:cNvPr id="106" name="Google Shape;106;h3060a773241cba5c_0_0" title="PLT LOGO.png"/>
          <p:cNvPicPr preferRelativeResize="0"/>
          <p:nvPr/>
        </p:nvPicPr>
        <p:blipFill>
          <a:blip r:embed="rId8">
            <a:alphaModFix/>
          </a:blip>
          <a:stretch>
            <a:fillRect/>
          </a:stretch>
        </p:blipFill>
        <p:spPr>
          <a:xfrm>
            <a:off x="62275" y="48550"/>
            <a:ext cx="619576" cy="61957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h3060a773241cba5c_0_26"/>
          <p:cNvSpPr txBox="1"/>
          <p:nvPr>
            <p:ph type="title"/>
          </p:nvPr>
        </p:nvSpPr>
        <p:spPr>
          <a:xfrm>
            <a:off x="101099" y="105265"/>
            <a:ext cx="11118600" cy="456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rgbClr val="003764"/>
              </a:buClr>
              <a:buSzPts val="2400"/>
              <a:buFont typeface="Arial"/>
              <a:buNone/>
            </a:pPr>
            <a:r>
              <a:rPr lang="en-GB" sz="2400"/>
              <a:t>Welcome and Introductions</a:t>
            </a:r>
            <a:endParaRPr/>
          </a:p>
        </p:txBody>
      </p:sp>
      <p:sp>
        <p:nvSpPr>
          <p:cNvPr id="113" name="Google Shape;113;h3060a773241cba5c_0_26"/>
          <p:cNvSpPr txBox="1"/>
          <p:nvPr/>
        </p:nvSpPr>
        <p:spPr>
          <a:xfrm>
            <a:off x="234900" y="1627100"/>
            <a:ext cx="8927100" cy="1493700"/>
          </a:xfrm>
          <a:prstGeom prst="rect">
            <a:avLst/>
          </a:prstGeom>
          <a:noFill/>
          <a:ln>
            <a:noFill/>
          </a:ln>
        </p:spPr>
        <p:txBody>
          <a:bodyPr anchorCtr="0" anchor="t" bIns="0" lIns="0" spcFirstLastPara="1" rIns="0" wrap="square" tIns="0">
            <a:noAutofit/>
          </a:bodyPr>
          <a:lstStyle/>
          <a:p>
            <a:pPr indent="0" lvl="0" marL="457200" marR="0" rtl="0" algn="l">
              <a:lnSpc>
                <a:spcPct val="85000"/>
              </a:lnSpc>
              <a:spcBef>
                <a:spcPts val="0"/>
              </a:spcBef>
              <a:spcAft>
                <a:spcPts val="0"/>
              </a:spcAft>
              <a:buNone/>
            </a:pPr>
            <a:r>
              <a:t/>
            </a:r>
            <a:endParaRPr b="1"/>
          </a:p>
          <a:p>
            <a:pPr indent="-57150" lvl="0" marL="171450" marR="0" rtl="0" algn="l">
              <a:lnSpc>
                <a:spcPct val="85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p>
            <a:pPr indent="-495300" lvl="0" marL="571500" marR="0" rtl="0" algn="l">
              <a:lnSpc>
                <a:spcPct val="85000"/>
              </a:lnSpc>
              <a:spcBef>
                <a:spcPts val="0"/>
              </a:spcBef>
              <a:spcAft>
                <a:spcPts val="0"/>
              </a:spcAft>
              <a:buClr>
                <a:schemeClr val="dk1"/>
              </a:buClr>
              <a:buSzPts val="12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85000"/>
              </a:lnSpc>
              <a:spcBef>
                <a:spcPts val="0"/>
              </a:spcBef>
              <a:spcAft>
                <a:spcPts val="0"/>
              </a:spcAft>
              <a:buNone/>
            </a:pPr>
            <a:r>
              <a:rPr b="1" i="0" lang="en-GB" sz="2300" u="none" cap="none" strike="noStrike">
                <a:solidFill>
                  <a:schemeClr val="dk1"/>
                </a:solidFill>
                <a:latin typeface="Arial"/>
                <a:ea typeface="Arial"/>
                <a:cs typeface="Arial"/>
                <a:sym typeface="Arial"/>
              </a:rPr>
              <a:t>Housekeeping:</a:t>
            </a:r>
            <a:endParaRPr sz="1900"/>
          </a:p>
        </p:txBody>
      </p:sp>
      <p:pic>
        <p:nvPicPr>
          <p:cNvPr id="114" name="Google Shape;114;h3060a773241cba5c_0_26"/>
          <p:cNvPicPr preferRelativeResize="0"/>
          <p:nvPr/>
        </p:nvPicPr>
        <p:blipFill rotWithShape="1">
          <a:blip r:embed="rId3">
            <a:alphaModFix/>
          </a:blip>
          <a:srcRect b="0" l="0" r="0" t="0"/>
          <a:stretch/>
        </p:blipFill>
        <p:spPr>
          <a:xfrm>
            <a:off x="9951384" y="133350"/>
            <a:ext cx="2240616" cy="1493744"/>
          </a:xfrm>
          <a:prstGeom prst="rect">
            <a:avLst/>
          </a:prstGeom>
          <a:noFill/>
          <a:ln>
            <a:noFill/>
          </a:ln>
        </p:spPr>
      </p:pic>
      <p:sp>
        <p:nvSpPr>
          <p:cNvPr id="115" name="Google Shape;115;h3060a773241cba5c_0_26"/>
          <p:cNvSpPr txBox="1"/>
          <p:nvPr/>
        </p:nvSpPr>
        <p:spPr>
          <a:xfrm>
            <a:off x="1238081" y="2713798"/>
            <a:ext cx="7339500" cy="510000"/>
          </a:xfrm>
          <a:prstGeom prst="rect">
            <a:avLst/>
          </a:prstGeom>
          <a:noFill/>
          <a:ln>
            <a:noFill/>
          </a:ln>
        </p:spPr>
        <p:txBody>
          <a:bodyPr anchorCtr="0" anchor="ctr" bIns="0" lIns="0" spcFirstLastPara="1" rIns="0" wrap="square" tIns="0">
            <a:noAutofit/>
          </a:bodyPr>
          <a:lstStyle/>
          <a:p>
            <a:pPr indent="0" lvl="0" marL="0" marR="0" rtl="0" algn="l">
              <a:lnSpc>
                <a:spcPct val="85000"/>
              </a:lnSpc>
              <a:spcBef>
                <a:spcPts val="0"/>
              </a:spcBef>
              <a:spcAft>
                <a:spcPts val="0"/>
              </a:spcAft>
              <a:buClr>
                <a:schemeClr val="dk1"/>
              </a:buClr>
              <a:buSzPts val="1800"/>
              <a:buFont typeface="Arial"/>
              <a:buNone/>
            </a:pPr>
            <a:r>
              <a:rPr b="0" i="0" lang="en-GB" sz="1800" u="none" cap="none" strike="noStrike">
                <a:solidFill>
                  <a:schemeClr val="dk1"/>
                </a:solidFill>
                <a:latin typeface="Arial"/>
                <a:ea typeface="Arial"/>
                <a:cs typeface="Arial"/>
                <a:sym typeface="Arial"/>
              </a:rPr>
              <a:t>Please keep microphones muted unless speaking.</a:t>
            </a:r>
            <a:endParaRPr/>
          </a:p>
        </p:txBody>
      </p:sp>
      <p:sp>
        <p:nvSpPr>
          <p:cNvPr id="116" name="Google Shape;116;h3060a773241cba5c_0_26"/>
          <p:cNvSpPr txBox="1"/>
          <p:nvPr/>
        </p:nvSpPr>
        <p:spPr>
          <a:xfrm>
            <a:off x="1238081" y="3450208"/>
            <a:ext cx="7339500" cy="510000"/>
          </a:xfrm>
          <a:prstGeom prst="rect">
            <a:avLst/>
          </a:prstGeom>
          <a:noFill/>
          <a:ln>
            <a:noFill/>
          </a:ln>
        </p:spPr>
        <p:txBody>
          <a:bodyPr anchorCtr="0" anchor="ctr" bIns="0" lIns="0" spcFirstLastPara="1" rIns="0" wrap="square" tIns="0">
            <a:noAutofit/>
          </a:bodyPr>
          <a:lstStyle/>
          <a:p>
            <a:pPr indent="0" lvl="0" marL="0" marR="0" rtl="0" algn="l">
              <a:lnSpc>
                <a:spcPct val="85000"/>
              </a:lnSpc>
              <a:spcBef>
                <a:spcPts val="0"/>
              </a:spcBef>
              <a:spcAft>
                <a:spcPts val="0"/>
              </a:spcAft>
              <a:buClr>
                <a:schemeClr val="dk1"/>
              </a:buClr>
              <a:buSzPts val="1800"/>
              <a:buFont typeface="Arial"/>
              <a:buNone/>
            </a:pPr>
            <a:r>
              <a:rPr b="0" i="0" lang="en-GB" sz="1800" u="none" cap="none" strike="noStrike">
                <a:solidFill>
                  <a:schemeClr val="dk1"/>
                </a:solidFill>
                <a:latin typeface="Arial"/>
                <a:ea typeface="Arial"/>
                <a:cs typeface="Arial"/>
                <a:sym typeface="Arial"/>
              </a:rPr>
              <a:t>Turn cameras on where possible. </a:t>
            </a:r>
            <a:endParaRPr b="0" i="0" sz="1800" u="none" cap="none" strike="noStrike">
              <a:solidFill>
                <a:schemeClr val="dk1"/>
              </a:solidFill>
              <a:latin typeface="Arial"/>
              <a:ea typeface="Arial"/>
              <a:cs typeface="Arial"/>
              <a:sym typeface="Arial"/>
            </a:endParaRPr>
          </a:p>
        </p:txBody>
      </p:sp>
      <p:sp>
        <p:nvSpPr>
          <p:cNvPr id="117" name="Google Shape;117;h3060a773241cba5c_0_26"/>
          <p:cNvSpPr txBox="1"/>
          <p:nvPr/>
        </p:nvSpPr>
        <p:spPr>
          <a:xfrm>
            <a:off x="1238081" y="4186618"/>
            <a:ext cx="7339500" cy="510000"/>
          </a:xfrm>
          <a:prstGeom prst="rect">
            <a:avLst/>
          </a:prstGeom>
          <a:noFill/>
          <a:ln>
            <a:noFill/>
          </a:ln>
        </p:spPr>
        <p:txBody>
          <a:bodyPr anchorCtr="0" anchor="ctr" bIns="0" lIns="0" spcFirstLastPara="1" rIns="0" wrap="square" tIns="0">
            <a:noAutofit/>
          </a:bodyPr>
          <a:lstStyle/>
          <a:p>
            <a:pPr indent="0" lvl="0" marL="0" marR="0" rtl="0" algn="l">
              <a:lnSpc>
                <a:spcPct val="85000"/>
              </a:lnSpc>
              <a:spcBef>
                <a:spcPts val="0"/>
              </a:spcBef>
              <a:spcAft>
                <a:spcPts val="0"/>
              </a:spcAft>
              <a:buClr>
                <a:schemeClr val="dk1"/>
              </a:buClr>
              <a:buSzPts val="1800"/>
              <a:buFont typeface="Arial"/>
              <a:buNone/>
            </a:pPr>
            <a:r>
              <a:rPr b="0" i="0" lang="en-GB" sz="1800" u="none" cap="none" strike="noStrike">
                <a:solidFill>
                  <a:schemeClr val="dk1"/>
                </a:solidFill>
                <a:latin typeface="Arial"/>
                <a:ea typeface="Arial"/>
                <a:cs typeface="Arial"/>
                <a:sym typeface="Arial"/>
              </a:rPr>
              <a:t>Use the chat to contribute throughout or raise your virtual hand.  </a:t>
            </a:r>
            <a:endParaRPr b="0" i="0" sz="1800" u="none" cap="none" strike="noStrike">
              <a:solidFill>
                <a:schemeClr val="dk1"/>
              </a:solidFill>
              <a:latin typeface="Arial"/>
              <a:ea typeface="Arial"/>
              <a:cs typeface="Arial"/>
              <a:sym typeface="Arial"/>
            </a:endParaRPr>
          </a:p>
        </p:txBody>
      </p:sp>
      <p:sp>
        <p:nvSpPr>
          <p:cNvPr id="118" name="Google Shape;118;h3060a773241cba5c_0_26"/>
          <p:cNvSpPr txBox="1"/>
          <p:nvPr/>
        </p:nvSpPr>
        <p:spPr>
          <a:xfrm>
            <a:off x="1238081" y="4954420"/>
            <a:ext cx="7339500" cy="510000"/>
          </a:xfrm>
          <a:prstGeom prst="rect">
            <a:avLst/>
          </a:prstGeom>
          <a:noFill/>
          <a:ln>
            <a:noFill/>
          </a:ln>
        </p:spPr>
        <p:txBody>
          <a:bodyPr anchorCtr="0" anchor="ctr" bIns="0" lIns="0" spcFirstLastPara="1" rIns="0" wrap="square" tIns="0">
            <a:noAutofit/>
          </a:bodyPr>
          <a:lstStyle/>
          <a:p>
            <a:pPr indent="0" lvl="0" marL="0" marR="0" rtl="0" algn="l">
              <a:lnSpc>
                <a:spcPct val="85000"/>
              </a:lnSpc>
              <a:spcBef>
                <a:spcPts val="0"/>
              </a:spcBef>
              <a:spcAft>
                <a:spcPts val="0"/>
              </a:spcAft>
              <a:buClr>
                <a:schemeClr val="dk1"/>
              </a:buClr>
              <a:buSzPts val="1800"/>
              <a:buFont typeface="Arial"/>
              <a:buNone/>
            </a:pPr>
            <a:r>
              <a:rPr b="0" i="0" lang="en-GB" sz="1800" u="none" cap="none" strike="noStrike">
                <a:solidFill>
                  <a:schemeClr val="dk1"/>
                </a:solidFill>
                <a:latin typeface="Arial"/>
                <a:ea typeface="Arial"/>
                <a:cs typeface="Arial"/>
                <a:sym typeface="Arial"/>
              </a:rPr>
              <a:t>There will be time for questions at the end.  </a:t>
            </a:r>
            <a:endParaRPr b="0" i="0" sz="1800" u="none" cap="none" strike="noStrike">
              <a:solidFill>
                <a:schemeClr val="dk1"/>
              </a:solidFill>
              <a:latin typeface="Arial"/>
              <a:ea typeface="Arial"/>
              <a:cs typeface="Arial"/>
              <a:sym typeface="Arial"/>
            </a:endParaRPr>
          </a:p>
        </p:txBody>
      </p:sp>
      <p:pic>
        <p:nvPicPr>
          <p:cNvPr id="119" name="Google Shape;119;h3060a773241cba5c_0_26"/>
          <p:cNvPicPr preferRelativeResize="0"/>
          <p:nvPr/>
        </p:nvPicPr>
        <p:blipFill>
          <a:blip r:embed="rId4">
            <a:alphaModFix/>
          </a:blip>
          <a:stretch>
            <a:fillRect/>
          </a:stretch>
        </p:blipFill>
        <p:spPr>
          <a:xfrm>
            <a:off x="390176" y="3460099"/>
            <a:ext cx="630100" cy="594675"/>
          </a:xfrm>
          <a:prstGeom prst="rect">
            <a:avLst/>
          </a:prstGeom>
          <a:noFill/>
          <a:ln>
            <a:noFill/>
          </a:ln>
        </p:spPr>
      </p:pic>
      <p:pic>
        <p:nvPicPr>
          <p:cNvPr id="120" name="Google Shape;120;h3060a773241cba5c_0_26"/>
          <p:cNvPicPr preferRelativeResize="0"/>
          <p:nvPr/>
        </p:nvPicPr>
        <p:blipFill>
          <a:blip r:embed="rId4">
            <a:alphaModFix/>
          </a:blip>
          <a:stretch>
            <a:fillRect/>
          </a:stretch>
        </p:blipFill>
        <p:spPr>
          <a:xfrm>
            <a:off x="390176" y="2686949"/>
            <a:ext cx="630100" cy="594675"/>
          </a:xfrm>
          <a:prstGeom prst="rect">
            <a:avLst/>
          </a:prstGeom>
          <a:noFill/>
          <a:ln>
            <a:noFill/>
          </a:ln>
        </p:spPr>
      </p:pic>
      <p:pic>
        <p:nvPicPr>
          <p:cNvPr id="121" name="Google Shape;121;h3060a773241cba5c_0_26"/>
          <p:cNvPicPr preferRelativeResize="0"/>
          <p:nvPr/>
        </p:nvPicPr>
        <p:blipFill>
          <a:blip r:embed="rId4">
            <a:alphaModFix/>
          </a:blip>
          <a:stretch>
            <a:fillRect/>
          </a:stretch>
        </p:blipFill>
        <p:spPr>
          <a:xfrm>
            <a:off x="390176" y="4233249"/>
            <a:ext cx="630100" cy="594675"/>
          </a:xfrm>
          <a:prstGeom prst="rect">
            <a:avLst/>
          </a:prstGeom>
          <a:noFill/>
          <a:ln>
            <a:noFill/>
          </a:ln>
        </p:spPr>
      </p:pic>
      <p:pic>
        <p:nvPicPr>
          <p:cNvPr id="122" name="Google Shape;122;h3060a773241cba5c_0_26"/>
          <p:cNvPicPr preferRelativeResize="0"/>
          <p:nvPr/>
        </p:nvPicPr>
        <p:blipFill>
          <a:blip r:embed="rId4">
            <a:alphaModFix/>
          </a:blip>
          <a:stretch>
            <a:fillRect/>
          </a:stretch>
        </p:blipFill>
        <p:spPr>
          <a:xfrm>
            <a:off x="390176" y="5006399"/>
            <a:ext cx="630100" cy="594675"/>
          </a:xfrm>
          <a:prstGeom prst="rect">
            <a:avLst/>
          </a:prstGeom>
          <a:noFill/>
          <a:ln>
            <a:noFill/>
          </a:ln>
        </p:spPr>
      </p:pic>
      <p:pic>
        <p:nvPicPr>
          <p:cNvPr id="123" name="Google Shape;123;h3060a773241cba5c_0_26"/>
          <p:cNvPicPr preferRelativeResize="0"/>
          <p:nvPr/>
        </p:nvPicPr>
        <p:blipFill>
          <a:blip r:embed="rId5">
            <a:alphaModFix/>
          </a:blip>
          <a:stretch>
            <a:fillRect/>
          </a:stretch>
        </p:blipFill>
        <p:spPr>
          <a:xfrm>
            <a:off x="7995974" y="1685089"/>
            <a:ext cx="3851725" cy="2598375"/>
          </a:xfrm>
          <a:prstGeom prst="rect">
            <a:avLst/>
          </a:prstGeom>
          <a:noFill/>
          <a:ln>
            <a:noFill/>
          </a:ln>
        </p:spPr>
      </p:pic>
      <p:sp>
        <p:nvSpPr>
          <p:cNvPr id="124" name="Google Shape;124;h3060a773241cba5c_0_26"/>
          <p:cNvSpPr txBox="1"/>
          <p:nvPr/>
        </p:nvSpPr>
        <p:spPr>
          <a:xfrm>
            <a:off x="101100" y="735975"/>
            <a:ext cx="7339500" cy="1339200"/>
          </a:xfrm>
          <a:prstGeom prst="rect">
            <a:avLst/>
          </a:prstGeom>
          <a:noFill/>
          <a:ln>
            <a:noFill/>
          </a:ln>
        </p:spPr>
        <p:txBody>
          <a:bodyPr anchorCtr="0" anchor="t" bIns="91425" lIns="91425" spcFirstLastPara="1" rIns="91425" wrap="square" tIns="91425">
            <a:spAutoFit/>
          </a:bodyPr>
          <a:lstStyle/>
          <a:p>
            <a:pPr indent="-323850" lvl="0" marL="457200" rtl="0" algn="l">
              <a:spcBef>
                <a:spcPts val="0"/>
              </a:spcBef>
              <a:spcAft>
                <a:spcPts val="0"/>
              </a:spcAft>
              <a:buSzPts val="1500"/>
              <a:buChar char="●"/>
            </a:pPr>
            <a:r>
              <a:rPr lang="en-GB" sz="1500"/>
              <a:t>Welcome and thank you for joining.</a:t>
            </a:r>
            <a:endParaRPr sz="1500"/>
          </a:p>
          <a:p>
            <a:pPr indent="-323850" lvl="0" marL="457200" rtl="0" algn="l">
              <a:spcBef>
                <a:spcPts val="0"/>
              </a:spcBef>
              <a:spcAft>
                <a:spcPts val="0"/>
              </a:spcAft>
              <a:buSzPts val="1500"/>
              <a:buChar char="●"/>
            </a:pPr>
            <a:r>
              <a:rPr lang="en-GB" sz="1500"/>
              <a:t>These virtual sessions are a regular space for colleagues across our region to come together, share practice, and strengthen reception provision. </a:t>
            </a:r>
            <a:endParaRPr sz="1500"/>
          </a:p>
          <a:p>
            <a:pPr indent="-323850" lvl="0" marL="457200" rtl="0" algn="l">
              <a:spcBef>
                <a:spcPts val="0"/>
              </a:spcBef>
              <a:spcAft>
                <a:spcPts val="0"/>
              </a:spcAft>
              <a:buSzPts val="1500"/>
              <a:buChar char="●"/>
            </a:pPr>
            <a:r>
              <a:rPr lang="en-GB" sz="1500"/>
              <a:t>These sessions are designed to support connection, provide clarity, and build shared foundations to improve outcomes for our youngest learners. </a:t>
            </a:r>
            <a:endParaRPr sz="1500"/>
          </a:p>
        </p:txBody>
      </p:sp>
      <p:sp>
        <p:nvSpPr>
          <p:cNvPr id="125" name="Google Shape;125;h3060a773241cba5c_0_26"/>
          <p:cNvSpPr/>
          <p:nvPr/>
        </p:nvSpPr>
        <p:spPr>
          <a:xfrm>
            <a:off x="7996075" y="4592625"/>
            <a:ext cx="3851700" cy="1873200"/>
          </a:xfrm>
          <a:prstGeom prst="roundRect">
            <a:avLst>
              <a:gd fmla="val 16667" name="adj"/>
            </a:avLst>
          </a:prstGeom>
          <a:solidFill>
            <a:srgbClr val="FFD9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85000"/>
              </a:lnSpc>
              <a:spcBef>
                <a:spcPts val="0"/>
              </a:spcBef>
              <a:spcAft>
                <a:spcPts val="0"/>
              </a:spcAft>
              <a:buClr>
                <a:schemeClr val="dk1"/>
              </a:buClr>
              <a:buFont typeface="Arial"/>
              <a:buNone/>
            </a:pPr>
            <a:r>
              <a:rPr lang="en-GB" sz="1800">
                <a:solidFill>
                  <a:schemeClr val="dk1"/>
                </a:solidFill>
              </a:rPr>
              <a:t>If you were unable to attend our previous virtual network meetings, please contact us and we will be happy to share the slides. The sessions included useful information about why the network exists and what to expect.</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h3060a773241cba5c_0_143"/>
          <p:cNvSpPr txBox="1"/>
          <p:nvPr>
            <p:ph type="title"/>
          </p:nvPr>
        </p:nvSpPr>
        <p:spPr>
          <a:xfrm>
            <a:off x="485799" y="380215"/>
            <a:ext cx="11118600" cy="456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rgbClr val="003764"/>
              </a:buClr>
              <a:buSzPts val="2400"/>
              <a:buFont typeface="Arial"/>
              <a:buNone/>
            </a:pPr>
            <a:r>
              <a:rPr lang="en-GB" sz="2400"/>
              <a:t>Todays Agenda</a:t>
            </a:r>
            <a:endParaRPr/>
          </a:p>
        </p:txBody>
      </p:sp>
      <p:pic>
        <p:nvPicPr>
          <p:cNvPr id="132" name="Google Shape;132;h3060a773241cba5c_0_143"/>
          <p:cNvPicPr preferRelativeResize="0"/>
          <p:nvPr/>
        </p:nvPicPr>
        <p:blipFill rotWithShape="1">
          <a:blip r:embed="rId3">
            <a:alphaModFix/>
          </a:blip>
          <a:srcRect b="0" l="0" r="0" t="0"/>
          <a:stretch/>
        </p:blipFill>
        <p:spPr>
          <a:xfrm>
            <a:off x="9951384" y="133350"/>
            <a:ext cx="2240616" cy="1493744"/>
          </a:xfrm>
          <a:prstGeom prst="rect">
            <a:avLst/>
          </a:prstGeom>
          <a:noFill/>
          <a:ln>
            <a:noFill/>
          </a:ln>
        </p:spPr>
      </p:pic>
      <p:graphicFrame>
        <p:nvGraphicFramePr>
          <p:cNvPr id="133" name="Google Shape;133;h3060a773241cba5c_0_143"/>
          <p:cNvGraphicFramePr/>
          <p:nvPr/>
        </p:nvGraphicFramePr>
        <p:xfrm>
          <a:off x="485798" y="1083121"/>
          <a:ext cx="3000000" cy="3000000"/>
        </p:xfrm>
        <a:graphic>
          <a:graphicData uri="http://schemas.openxmlformats.org/drawingml/2006/table">
            <a:tbl>
              <a:tblPr bandRow="1" firstRow="1">
                <a:noFill/>
                <a:tableStyleId>{FB2B75D3-EAE4-4F83-94A3-66A114D60896}</a:tableStyleId>
              </a:tblPr>
              <a:tblGrid>
                <a:gridCol w="5624050"/>
                <a:gridCol w="3841525"/>
              </a:tblGrid>
              <a:tr h="392800">
                <a:tc>
                  <a:txBody>
                    <a:bodyPr/>
                    <a:lstStyle/>
                    <a:p>
                      <a:pPr indent="0" lvl="0" marL="0" marR="0" rtl="0" algn="l">
                        <a:spcBef>
                          <a:spcPts val="0"/>
                        </a:spcBef>
                        <a:spcAft>
                          <a:spcPts val="0"/>
                        </a:spcAft>
                        <a:buNone/>
                      </a:pPr>
                      <a:r>
                        <a:rPr lang="en-GB" sz="1600" u="none" cap="none" strike="noStrike"/>
                        <a:t>Agenda Item</a:t>
                      </a:r>
                      <a:endParaRPr/>
                    </a:p>
                  </a:txBody>
                  <a:tcPr marT="45725" marB="45725" marR="91450" marL="91450"/>
                </a:tc>
                <a:tc>
                  <a:txBody>
                    <a:bodyPr/>
                    <a:lstStyle/>
                    <a:p>
                      <a:pPr indent="0" lvl="0" marL="0" marR="0" rtl="0" algn="l">
                        <a:spcBef>
                          <a:spcPts val="0"/>
                        </a:spcBef>
                        <a:spcAft>
                          <a:spcPts val="0"/>
                        </a:spcAft>
                        <a:buNone/>
                      </a:pPr>
                      <a:r>
                        <a:rPr lang="en-GB" sz="1600"/>
                        <a:t>Time</a:t>
                      </a:r>
                      <a:endParaRPr/>
                    </a:p>
                  </a:txBody>
                  <a:tcPr marT="45725" marB="45725" marR="91450" marL="91450"/>
                </a:tc>
              </a:tr>
              <a:tr h="489950">
                <a:tc>
                  <a:txBody>
                    <a:bodyPr/>
                    <a:lstStyle/>
                    <a:p>
                      <a:pPr indent="0" lvl="0" marL="0" marR="0" rtl="0" algn="l">
                        <a:spcBef>
                          <a:spcPts val="0"/>
                        </a:spcBef>
                        <a:spcAft>
                          <a:spcPts val="0"/>
                        </a:spcAft>
                        <a:buNone/>
                      </a:pPr>
                      <a:r>
                        <a:rPr lang="en-GB" sz="1600"/>
                        <a:t>Welcome and reminders</a:t>
                      </a:r>
                      <a:endParaRPr sz="1600">
                        <a:latin typeface="Arial"/>
                        <a:ea typeface="Arial"/>
                        <a:cs typeface="Arial"/>
                        <a:sym typeface="Arial"/>
                      </a:endParaRPr>
                    </a:p>
                  </a:txBody>
                  <a:tcPr marT="45725" marB="45725" marR="91450" marL="91450">
                    <a:solidFill>
                      <a:schemeClr val="lt1"/>
                    </a:solidFill>
                  </a:tcPr>
                </a:tc>
                <a:tc>
                  <a:txBody>
                    <a:bodyPr/>
                    <a:lstStyle/>
                    <a:p>
                      <a:pPr indent="0" lvl="0" marL="0" marR="0" rtl="0" algn="l">
                        <a:spcBef>
                          <a:spcPts val="0"/>
                        </a:spcBef>
                        <a:spcAft>
                          <a:spcPts val="0"/>
                        </a:spcAft>
                        <a:buNone/>
                      </a:pPr>
                      <a:r>
                        <a:rPr lang="en-GB" sz="1351"/>
                        <a:t>4-4.05pm</a:t>
                      </a:r>
                      <a:endParaRPr sz="1351"/>
                    </a:p>
                  </a:txBody>
                  <a:tcPr marT="45725" marB="45725" marR="91450" marL="91450">
                    <a:solidFill>
                      <a:schemeClr val="lt1"/>
                    </a:solidFill>
                  </a:tcPr>
                </a:tc>
              </a:tr>
              <a:tr h="489950">
                <a:tc>
                  <a:txBody>
                    <a:bodyPr/>
                    <a:lstStyle/>
                    <a:p>
                      <a:pPr indent="0" lvl="0" marL="0" marR="0" rtl="0" algn="l">
                        <a:spcBef>
                          <a:spcPts val="0"/>
                        </a:spcBef>
                        <a:spcAft>
                          <a:spcPts val="0"/>
                        </a:spcAft>
                        <a:buNone/>
                      </a:pPr>
                      <a:r>
                        <a:rPr lang="en-GB" sz="1600">
                          <a:solidFill>
                            <a:schemeClr val="dk1"/>
                          </a:solidFill>
                          <a:latin typeface="Arial"/>
                          <a:ea typeface="Arial"/>
                          <a:cs typeface="Arial"/>
                          <a:sym typeface="Arial"/>
                        </a:rPr>
                        <a:t>DfE reception offer: refresher </a:t>
                      </a:r>
                      <a:endParaRPr sz="1600">
                        <a:latin typeface="Arial"/>
                        <a:ea typeface="Arial"/>
                        <a:cs typeface="Arial"/>
                        <a:sym typeface="Arial"/>
                      </a:endParaRPr>
                    </a:p>
                  </a:txBody>
                  <a:tcPr marT="45725" marB="45725" marR="91450" marL="91450"/>
                </a:tc>
                <a:tc>
                  <a:txBody>
                    <a:bodyPr/>
                    <a:lstStyle/>
                    <a:p>
                      <a:pPr indent="0" lvl="0" marL="0" marR="0" rtl="0" algn="l">
                        <a:spcBef>
                          <a:spcPts val="0"/>
                        </a:spcBef>
                        <a:spcAft>
                          <a:spcPts val="0"/>
                        </a:spcAft>
                        <a:buNone/>
                      </a:pPr>
                      <a:r>
                        <a:rPr lang="en-GB" sz="1351"/>
                        <a:t>4.05-4.15pm</a:t>
                      </a:r>
                      <a:endParaRPr sz="1351"/>
                    </a:p>
                  </a:txBody>
                  <a:tcPr marT="45725" marB="45725" marR="91450" marL="91450"/>
                </a:tc>
              </a:tr>
              <a:tr h="489950">
                <a:tc>
                  <a:txBody>
                    <a:bodyPr/>
                    <a:lstStyle/>
                    <a:p>
                      <a:pPr indent="0" lvl="0" marL="0" marR="0" rtl="0" algn="l">
                        <a:lnSpc>
                          <a:spcPct val="100000"/>
                        </a:lnSpc>
                        <a:spcBef>
                          <a:spcPts val="0"/>
                        </a:spcBef>
                        <a:spcAft>
                          <a:spcPts val="0"/>
                        </a:spcAft>
                        <a:buClr>
                          <a:schemeClr val="dk1"/>
                        </a:buClr>
                        <a:buSzPts val="1600"/>
                        <a:buFont typeface="Arial"/>
                        <a:buNone/>
                      </a:pPr>
                      <a:r>
                        <a:rPr b="0" i="0" lang="en-GB" sz="1600">
                          <a:solidFill>
                            <a:schemeClr val="dk1"/>
                          </a:solidFill>
                          <a:latin typeface="Arial"/>
                          <a:ea typeface="Arial"/>
                          <a:cs typeface="Arial"/>
                          <a:sym typeface="Arial"/>
                        </a:rPr>
                        <a:t>Settling in: reflections on your new cohort</a:t>
                      </a:r>
                      <a:endParaRPr b="0" sz="1600"/>
                    </a:p>
                    <a:p>
                      <a:pPr indent="0" lvl="0" marL="0" marR="0" rtl="0" algn="l">
                        <a:spcBef>
                          <a:spcPts val="0"/>
                        </a:spcBef>
                        <a:spcAft>
                          <a:spcPts val="0"/>
                        </a:spcAft>
                        <a:buNone/>
                      </a:pPr>
                      <a:r>
                        <a:t/>
                      </a:r>
                      <a:endParaRPr sz="1600">
                        <a:latin typeface="Arial"/>
                        <a:ea typeface="Arial"/>
                        <a:cs typeface="Arial"/>
                        <a:sym typeface="Arial"/>
                      </a:endParaRPr>
                    </a:p>
                  </a:txBody>
                  <a:tcPr marT="45725" marB="45725" marR="91450" marL="91450"/>
                </a:tc>
                <a:tc>
                  <a:txBody>
                    <a:bodyPr/>
                    <a:lstStyle/>
                    <a:p>
                      <a:pPr indent="0" lvl="0" marL="0" marR="0" rtl="0" algn="l">
                        <a:spcBef>
                          <a:spcPts val="0"/>
                        </a:spcBef>
                        <a:spcAft>
                          <a:spcPts val="0"/>
                        </a:spcAft>
                        <a:buNone/>
                      </a:pPr>
                      <a:r>
                        <a:rPr lang="en-GB" sz="1351"/>
                        <a:t>4.15-4.30pm</a:t>
                      </a:r>
                      <a:endParaRPr sz="1351"/>
                    </a:p>
                  </a:txBody>
                  <a:tcPr marT="45725" marB="45725" marR="91450" marL="91450"/>
                </a:tc>
              </a:tr>
              <a:tr h="489950">
                <a:tc>
                  <a:txBody>
                    <a:bodyPr/>
                    <a:lstStyle/>
                    <a:p>
                      <a:pPr indent="0" lvl="0" marL="0" marR="0" rtl="0" algn="l">
                        <a:lnSpc>
                          <a:spcPct val="100000"/>
                        </a:lnSpc>
                        <a:spcBef>
                          <a:spcPts val="0"/>
                        </a:spcBef>
                        <a:spcAft>
                          <a:spcPts val="0"/>
                        </a:spcAft>
                        <a:buClr>
                          <a:schemeClr val="dk1"/>
                        </a:buClr>
                        <a:buSzPts val="1600"/>
                        <a:buFont typeface="Arial"/>
                        <a:buNone/>
                      </a:pPr>
                      <a:r>
                        <a:rPr lang="en-GB" sz="1600">
                          <a:latin typeface="Arial"/>
                          <a:ea typeface="Arial"/>
                          <a:cs typeface="Arial"/>
                          <a:sym typeface="Arial"/>
                        </a:rPr>
                        <a:t>Understanding your cohort through transition, observation, assessments and other information sources</a:t>
                      </a:r>
                      <a:endParaRPr/>
                    </a:p>
                    <a:p>
                      <a:pPr indent="0" lvl="0" marL="0" marR="0" rtl="0" algn="l">
                        <a:spcBef>
                          <a:spcPts val="0"/>
                        </a:spcBef>
                        <a:spcAft>
                          <a:spcPts val="0"/>
                        </a:spcAft>
                        <a:buNone/>
                      </a:pPr>
                      <a:r>
                        <a:t/>
                      </a:r>
                      <a:endParaRPr sz="1600">
                        <a:latin typeface="Arial"/>
                        <a:ea typeface="Arial"/>
                        <a:cs typeface="Arial"/>
                        <a:sym typeface="Arial"/>
                      </a:endParaRPr>
                    </a:p>
                  </a:txBody>
                  <a:tcPr marT="45725" marB="45725" marR="91450" marL="91450"/>
                </a:tc>
                <a:tc>
                  <a:txBody>
                    <a:bodyPr/>
                    <a:lstStyle/>
                    <a:p>
                      <a:pPr indent="0" lvl="0" marL="0" marR="0" rtl="0" algn="l">
                        <a:spcBef>
                          <a:spcPts val="0"/>
                        </a:spcBef>
                        <a:spcAft>
                          <a:spcPts val="0"/>
                        </a:spcAft>
                        <a:buNone/>
                      </a:pPr>
                      <a:r>
                        <a:rPr lang="en-GB" sz="1351"/>
                        <a:t>4.30-4.50pm</a:t>
                      </a:r>
                      <a:endParaRPr sz="1351"/>
                    </a:p>
                  </a:txBody>
                  <a:tcPr marT="45725" marB="45725" marR="91450" marL="91450"/>
                </a:tc>
              </a:tr>
              <a:tr h="489950">
                <a:tc>
                  <a:txBody>
                    <a:bodyPr/>
                    <a:lstStyle/>
                    <a:p>
                      <a:pPr indent="0" lvl="0" marL="0" marR="0" rtl="0" algn="l">
                        <a:lnSpc>
                          <a:spcPct val="100000"/>
                        </a:lnSpc>
                        <a:spcBef>
                          <a:spcPts val="0"/>
                        </a:spcBef>
                        <a:spcAft>
                          <a:spcPts val="0"/>
                        </a:spcAft>
                        <a:buClr>
                          <a:schemeClr val="dk1"/>
                        </a:buClr>
                        <a:buSzPts val="1600"/>
                        <a:buFont typeface="Arial"/>
                        <a:buNone/>
                      </a:pPr>
                      <a:r>
                        <a:rPr lang="en-GB" sz="1600">
                          <a:latin typeface="Arial"/>
                          <a:ea typeface="Arial"/>
                          <a:cs typeface="Arial"/>
                          <a:sym typeface="Arial"/>
                        </a:rPr>
                        <a:t>Responding to cohort needs through </a:t>
                      </a:r>
                      <a:r>
                        <a:rPr lang="en-GB" sz="1600"/>
                        <a:t>interactions and</a:t>
                      </a:r>
                      <a:r>
                        <a:rPr lang="en-GB" sz="1600">
                          <a:latin typeface="Arial"/>
                          <a:ea typeface="Arial"/>
                          <a:cs typeface="Arial"/>
                          <a:sym typeface="Arial"/>
                        </a:rPr>
                        <a:t> environment</a:t>
                      </a:r>
                      <a:endParaRPr/>
                    </a:p>
                    <a:p>
                      <a:pPr indent="0" lvl="0" marL="0" marR="0" rtl="0" algn="l">
                        <a:spcBef>
                          <a:spcPts val="0"/>
                        </a:spcBef>
                        <a:spcAft>
                          <a:spcPts val="0"/>
                        </a:spcAft>
                        <a:buNone/>
                      </a:pPr>
                      <a:r>
                        <a:t/>
                      </a:r>
                      <a:endParaRPr sz="1600">
                        <a:latin typeface="Arial"/>
                        <a:ea typeface="Arial"/>
                        <a:cs typeface="Arial"/>
                        <a:sym typeface="Arial"/>
                      </a:endParaRPr>
                    </a:p>
                  </a:txBody>
                  <a:tcPr marT="45725" marB="45725" marR="91450" marL="91450"/>
                </a:tc>
                <a:tc>
                  <a:txBody>
                    <a:bodyPr/>
                    <a:lstStyle/>
                    <a:p>
                      <a:pPr indent="0" lvl="0" marL="0" marR="0" rtl="0" algn="l">
                        <a:spcBef>
                          <a:spcPts val="0"/>
                        </a:spcBef>
                        <a:spcAft>
                          <a:spcPts val="0"/>
                        </a:spcAft>
                        <a:buNone/>
                      </a:pPr>
                      <a:r>
                        <a:rPr lang="en-GB" sz="1351"/>
                        <a:t>4.50</a:t>
                      </a:r>
                      <a:r>
                        <a:rPr lang="en-GB" sz="1351"/>
                        <a:t>-5.10pm</a:t>
                      </a:r>
                      <a:endParaRPr sz="1351"/>
                    </a:p>
                  </a:txBody>
                  <a:tcPr marT="45725" marB="45725" marR="91450" marL="91450"/>
                </a:tc>
              </a:tr>
              <a:tr h="489950">
                <a:tc>
                  <a:txBody>
                    <a:bodyPr/>
                    <a:lstStyle/>
                    <a:p>
                      <a:pPr indent="0" lvl="0" marL="0" marR="0" rtl="0" algn="l">
                        <a:spcBef>
                          <a:spcPts val="0"/>
                        </a:spcBef>
                        <a:spcAft>
                          <a:spcPts val="0"/>
                        </a:spcAft>
                        <a:buNone/>
                      </a:pPr>
                      <a:r>
                        <a:rPr lang="en-GB" sz="1600"/>
                        <a:t>Practice in Action</a:t>
                      </a:r>
                      <a:endParaRPr/>
                    </a:p>
                  </a:txBody>
                  <a:tcPr marT="45725" marB="45725" marR="91450" marL="91450"/>
                </a:tc>
                <a:tc>
                  <a:txBody>
                    <a:bodyPr/>
                    <a:lstStyle/>
                    <a:p>
                      <a:pPr indent="0" lvl="0" marL="0" marR="0" rtl="0" algn="l">
                        <a:spcBef>
                          <a:spcPts val="0"/>
                        </a:spcBef>
                        <a:spcAft>
                          <a:spcPts val="0"/>
                        </a:spcAft>
                        <a:buNone/>
                      </a:pPr>
                      <a:r>
                        <a:rPr lang="en-GB" sz="1351"/>
                        <a:t>5.10-5.25pm</a:t>
                      </a:r>
                      <a:endParaRPr sz="1351"/>
                    </a:p>
                  </a:txBody>
                  <a:tcPr marT="45725" marB="45725" marR="91450" marL="91450"/>
                </a:tc>
              </a:tr>
              <a:tr h="489950">
                <a:tc>
                  <a:txBody>
                    <a:bodyPr/>
                    <a:lstStyle/>
                    <a:p>
                      <a:pPr indent="0" lvl="0" marL="0" marR="0" rtl="0" algn="l">
                        <a:spcBef>
                          <a:spcPts val="0"/>
                        </a:spcBef>
                        <a:spcAft>
                          <a:spcPts val="0"/>
                        </a:spcAft>
                        <a:buNone/>
                      </a:pPr>
                      <a:r>
                        <a:rPr lang="en-GB" sz="1600">
                          <a:latin typeface="Arial"/>
                          <a:ea typeface="Arial"/>
                          <a:cs typeface="Arial"/>
                          <a:sym typeface="Arial"/>
                        </a:rPr>
                        <a:t>Reflection, next steps and looking ahead as a network </a:t>
                      </a:r>
                      <a:endParaRPr/>
                    </a:p>
                  </a:txBody>
                  <a:tcPr marT="45725" marB="45725" marR="91450" marL="91450"/>
                </a:tc>
                <a:tc>
                  <a:txBody>
                    <a:bodyPr/>
                    <a:lstStyle/>
                    <a:p>
                      <a:pPr indent="0" lvl="0" marL="0" marR="0" rtl="0" algn="l">
                        <a:spcBef>
                          <a:spcPts val="0"/>
                        </a:spcBef>
                        <a:spcAft>
                          <a:spcPts val="0"/>
                        </a:spcAft>
                        <a:buNone/>
                      </a:pPr>
                      <a:r>
                        <a:rPr lang="en-GB" sz="1351"/>
                        <a:t>5.25-5.30pm</a:t>
                      </a:r>
                      <a:endParaRPr sz="1351"/>
                    </a:p>
                  </a:txBody>
                  <a:tcPr marT="45725" marB="45725" marR="91450" marL="91450"/>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h65071b7e4ad7a037_0_17"/>
          <p:cNvSpPr txBox="1"/>
          <p:nvPr>
            <p:ph type="title"/>
          </p:nvPr>
        </p:nvSpPr>
        <p:spPr>
          <a:xfrm>
            <a:off x="485799" y="380215"/>
            <a:ext cx="11118600" cy="456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rgbClr val="003764"/>
              </a:buClr>
              <a:buSzPts val="2400"/>
              <a:buFont typeface="Arial"/>
              <a:buNone/>
            </a:pPr>
            <a:r>
              <a:rPr lang="en-GB" sz="2400"/>
              <a:t>Todays Agenda</a:t>
            </a:r>
            <a:endParaRPr/>
          </a:p>
        </p:txBody>
      </p:sp>
      <p:pic>
        <p:nvPicPr>
          <p:cNvPr id="140" name="Google Shape;140;h65071b7e4ad7a037_0_17"/>
          <p:cNvPicPr preferRelativeResize="0"/>
          <p:nvPr/>
        </p:nvPicPr>
        <p:blipFill rotWithShape="1">
          <a:blip r:embed="rId3">
            <a:alphaModFix/>
          </a:blip>
          <a:srcRect b="0" l="0" r="0" t="0"/>
          <a:stretch/>
        </p:blipFill>
        <p:spPr>
          <a:xfrm>
            <a:off x="9951384" y="133350"/>
            <a:ext cx="2240616" cy="1493744"/>
          </a:xfrm>
          <a:prstGeom prst="rect">
            <a:avLst/>
          </a:prstGeom>
          <a:noFill/>
          <a:ln>
            <a:noFill/>
          </a:ln>
        </p:spPr>
      </p:pic>
      <p:graphicFrame>
        <p:nvGraphicFramePr>
          <p:cNvPr id="141" name="Google Shape;141;h65071b7e4ad7a037_0_17"/>
          <p:cNvGraphicFramePr/>
          <p:nvPr/>
        </p:nvGraphicFramePr>
        <p:xfrm>
          <a:off x="485798" y="1083121"/>
          <a:ext cx="3000000" cy="3000000"/>
        </p:xfrm>
        <a:graphic>
          <a:graphicData uri="http://schemas.openxmlformats.org/drawingml/2006/table">
            <a:tbl>
              <a:tblPr bandRow="1" firstRow="1">
                <a:noFill/>
                <a:tableStyleId>{FB2B75D3-EAE4-4F83-94A3-66A114D60896}</a:tableStyleId>
              </a:tblPr>
              <a:tblGrid>
                <a:gridCol w="5624050"/>
                <a:gridCol w="3841525"/>
              </a:tblGrid>
              <a:tr h="392800">
                <a:tc>
                  <a:txBody>
                    <a:bodyPr/>
                    <a:lstStyle/>
                    <a:p>
                      <a:pPr indent="0" lvl="0" marL="0" marR="0" rtl="0" algn="l">
                        <a:spcBef>
                          <a:spcPts val="0"/>
                        </a:spcBef>
                        <a:spcAft>
                          <a:spcPts val="0"/>
                        </a:spcAft>
                        <a:buNone/>
                      </a:pPr>
                      <a:r>
                        <a:rPr lang="en-GB" sz="1600" u="none" cap="none" strike="noStrike"/>
                        <a:t>Agenda Item</a:t>
                      </a:r>
                      <a:endParaRPr/>
                    </a:p>
                  </a:txBody>
                  <a:tcPr marT="45725" marB="45725" marR="91450" marL="91450"/>
                </a:tc>
                <a:tc>
                  <a:txBody>
                    <a:bodyPr/>
                    <a:lstStyle/>
                    <a:p>
                      <a:pPr indent="0" lvl="0" marL="0" marR="0" rtl="0" algn="l">
                        <a:spcBef>
                          <a:spcPts val="0"/>
                        </a:spcBef>
                        <a:spcAft>
                          <a:spcPts val="0"/>
                        </a:spcAft>
                        <a:buNone/>
                      </a:pPr>
                      <a:r>
                        <a:rPr lang="en-GB" sz="1600"/>
                        <a:t>Time</a:t>
                      </a:r>
                      <a:endParaRPr/>
                    </a:p>
                  </a:txBody>
                  <a:tcPr marT="45725" marB="45725" marR="91450" marL="91450"/>
                </a:tc>
              </a:tr>
              <a:tr h="489950">
                <a:tc>
                  <a:txBody>
                    <a:bodyPr/>
                    <a:lstStyle/>
                    <a:p>
                      <a:pPr indent="0" lvl="0" marL="0" marR="0" rtl="0" algn="l">
                        <a:spcBef>
                          <a:spcPts val="0"/>
                        </a:spcBef>
                        <a:spcAft>
                          <a:spcPts val="0"/>
                        </a:spcAft>
                        <a:buNone/>
                      </a:pPr>
                      <a:r>
                        <a:rPr lang="en-GB" sz="1600"/>
                        <a:t>Welcome and reminders</a:t>
                      </a:r>
                      <a:endParaRPr sz="1600">
                        <a:latin typeface="Arial"/>
                        <a:ea typeface="Arial"/>
                        <a:cs typeface="Arial"/>
                        <a:sym typeface="Arial"/>
                      </a:endParaRPr>
                    </a:p>
                  </a:txBody>
                  <a:tcPr marT="45725" marB="45725" marR="91450" marL="91450">
                    <a:solidFill>
                      <a:srgbClr val="FFFF00"/>
                    </a:solidFill>
                  </a:tcPr>
                </a:tc>
                <a:tc>
                  <a:txBody>
                    <a:bodyPr/>
                    <a:lstStyle/>
                    <a:p>
                      <a:pPr indent="0" lvl="0" marL="0" marR="0" rtl="0" algn="l">
                        <a:spcBef>
                          <a:spcPts val="0"/>
                        </a:spcBef>
                        <a:spcAft>
                          <a:spcPts val="0"/>
                        </a:spcAft>
                        <a:buNone/>
                      </a:pPr>
                      <a:r>
                        <a:rPr lang="en-GB" sz="1351"/>
                        <a:t>4-4.05pm</a:t>
                      </a:r>
                      <a:endParaRPr sz="1351"/>
                    </a:p>
                  </a:txBody>
                  <a:tcPr marT="45725" marB="45725" marR="91450" marL="91450">
                    <a:solidFill>
                      <a:srgbClr val="FFFF00"/>
                    </a:solidFill>
                  </a:tcPr>
                </a:tc>
              </a:tr>
              <a:tr h="489950">
                <a:tc>
                  <a:txBody>
                    <a:bodyPr/>
                    <a:lstStyle/>
                    <a:p>
                      <a:pPr indent="0" lvl="0" marL="0" marR="0" rtl="0" algn="l">
                        <a:spcBef>
                          <a:spcPts val="0"/>
                        </a:spcBef>
                        <a:spcAft>
                          <a:spcPts val="0"/>
                        </a:spcAft>
                        <a:buNone/>
                      </a:pPr>
                      <a:r>
                        <a:rPr lang="en-GB" sz="1600">
                          <a:solidFill>
                            <a:schemeClr val="dk1"/>
                          </a:solidFill>
                          <a:latin typeface="Arial"/>
                          <a:ea typeface="Arial"/>
                          <a:cs typeface="Arial"/>
                          <a:sym typeface="Arial"/>
                        </a:rPr>
                        <a:t>DfE reception offer: refresher </a:t>
                      </a:r>
                      <a:endParaRPr sz="1600">
                        <a:latin typeface="Arial"/>
                        <a:ea typeface="Arial"/>
                        <a:cs typeface="Arial"/>
                        <a:sym typeface="Arial"/>
                      </a:endParaRPr>
                    </a:p>
                  </a:txBody>
                  <a:tcPr marT="45725" marB="45725" marR="91450" marL="91450"/>
                </a:tc>
                <a:tc>
                  <a:txBody>
                    <a:bodyPr/>
                    <a:lstStyle/>
                    <a:p>
                      <a:pPr indent="0" lvl="0" marL="0" marR="0" rtl="0" algn="l">
                        <a:spcBef>
                          <a:spcPts val="0"/>
                        </a:spcBef>
                        <a:spcAft>
                          <a:spcPts val="0"/>
                        </a:spcAft>
                        <a:buNone/>
                      </a:pPr>
                      <a:r>
                        <a:rPr lang="en-GB" sz="1351"/>
                        <a:t>4.05-4.15pm</a:t>
                      </a:r>
                      <a:endParaRPr sz="1351"/>
                    </a:p>
                  </a:txBody>
                  <a:tcPr marT="45725" marB="45725" marR="91450" marL="91450"/>
                </a:tc>
              </a:tr>
              <a:tr h="489950">
                <a:tc>
                  <a:txBody>
                    <a:bodyPr/>
                    <a:lstStyle/>
                    <a:p>
                      <a:pPr indent="0" lvl="0" marL="0" marR="0" rtl="0" algn="l">
                        <a:lnSpc>
                          <a:spcPct val="100000"/>
                        </a:lnSpc>
                        <a:spcBef>
                          <a:spcPts val="0"/>
                        </a:spcBef>
                        <a:spcAft>
                          <a:spcPts val="0"/>
                        </a:spcAft>
                        <a:buClr>
                          <a:schemeClr val="dk1"/>
                        </a:buClr>
                        <a:buSzPts val="1600"/>
                        <a:buFont typeface="Arial"/>
                        <a:buNone/>
                      </a:pPr>
                      <a:r>
                        <a:rPr b="0" i="0" lang="en-GB" sz="1600">
                          <a:solidFill>
                            <a:schemeClr val="dk1"/>
                          </a:solidFill>
                          <a:latin typeface="Arial"/>
                          <a:ea typeface="Arial"/>
                          <a:cs typeface="Arial"/>
                          <a:sym typeface="Arial"/>
                        </a:rPr>
                        <a:t>Settling in: reflections on your new cohort</a:t>
                      </a:r>
                      <a:endParaRPr b="0" sz="1600"/>
                    </a:p>
                    <a:p>
                      <a:pPr indent="0" lvl="0" marL="0" marR="0" rtl="0" algn="l">
                        <a:spcBef>
                          <a:spcPts val="0"/>
                        </a:spcBef>
                        <a:spcAft>
                          <a:spcPts val="0"/>
                        </a:spcAft>
                        <a:buNone/>
                      </a:pPr>
                      <a:r>
                        <a:t/>
                      </a:r>
                      <a:endParaRPr sz="1600">
                        <a:latin typeface="Arial"/>
                        <a:ea typeface="Arial"/>
                        <a:cs typeface="Arial"/>
                        <a:sym typeface="Arial"/>
                      </a:endParaRPr>
                    </a:p>
                  </a:txBody>
                  <a:tcPr marT="45725" marB="45725" marR="91450" marL="91450"/>
                </a:tc>
                <a:tc>
                  <a:txBody>
                    <a:bodyPr/>
                    <a:lstStyle/>
                    <a:p>
                      <a:pPr indent="0" lvl="0" marL="0" marR="0" rtl="0" algn="l">
                        <a:spcBef>
                          <a:spcPts val="0"/>
                        </a:spcBef>
                        <a:spcAft>
                          <a:spcPts val="0"/>
                        </a:spcAft>
                        <a:buNone/>
                      </a:pPr>
                      <a:r>
                        <a:rPr lang="en-GB" sz="1351"/>
                        <a:t>4.15-4.30pm</a:t>
                      </a:r>
                      <a:endParaRPr sz="1351"/>
                    </a:p>
                  </a:txBody>
                  <a:tcPr marT="45725" marB="45725" marR="91450" marL="91450"/>
                </a:tc>
              </a:tr>
              <a:tr h="489950">
                <a:tc>
                  <a:txBody>
                    <a:bodyPr/>
                    <a:lstStyle/>
                    <a:p>
                      <a:pPr indent="0" lvl="0" marL="0" marR="0" rtl="0" algn="l">
                        <a:lnSpc>
                          <a:spcPct val="100000"/>
                        </a:lnSpc>
                        <a:spcBef>
                          <a:spcPts val="0"/>
                        </a:spcBef>
                        <a:spcAft>
                          <a:spcPts val="0"/>
                        </a:spcAft>
                        <a:buClr>
                          <a:schemeClr val="dk1"/>
                        </a:buClr>
                        <a:buSzPts val="1600"/>
                        <a:buFont typeface="Arial"/>
                        <a:buNone/>
                      </a:pPr>
                      <a:r>
                        <a:rPr lang="en-GB" sz="1600">
                          <a:latin typeface="Arial"/>
                          <a:ea typeface="Arial"/>
                          <a:cs typeface="Arial"/>
                          <a:sym typeface="Arial"/>
                        </a:rPr>
                        <a:t>Understanding your cohort through transition, observation, assessments and other information sources</a:t>
                      </a:r>
                      <a:endParaRPr/>
                    </a:p>
                    <a:p>
                      <a:pPr indent="0" lvl="0" marL="0" marR="0" rtl="0" algn="l">
                        <a:spcBef>
                          <a:spcPts val="0"/>
                        </a:spcBef>
                        <a:spcAft>
                          <a:spcPts val="0"/>
                        </a:spcAft>
                        <a:buNone/>
                      </a:pPr>
                      <a:r>
                        <a:t/>
                      </a:r>
                      <a:endParaRPr sz="1600">
                        <a:latin typeface="Arial"/>
                        <a:ea typeface="Arial"/>
                        <a:cs typeface="Arial"/>
                        <a:sym typeface="Arial"/>
                      </a:endParaRPr>
                    </a:p>
                  </a:txBody>
                  <a:tcPr marT="45725" marB="45725" marR="91450" marL="91450"/>
                </a:tc>
                <a:tc>
                  <a:txBody>
                    <a:bodyPr/>
                    <a:lstStyle/>
                    <a:p>
                      <a:pPr indent="0" lvl="0" marL="0" marR="0" rtl="0" algn="l">
                        <a:spcBef>
                          <a:spcPts val="0"/>
                        </a:spcBef>
                        <a:spcAft>
                          <a:spcPts val="0"/>
                        </a:spcAft>
                        <a:buNone/>
                      </a:pPr>
                      <a:r>
                        <a:rPr lang="en-GB" sz="1351"/>
                        <a:t>4.30-4.50pm</a:t>
                      </a:r>
                      <a:endParaRPr sz="1351"/>
                    </a:p>
                  </a:txBody>
                  <a:tcPr marT="45725" marB="45725" marR="91450" marL="91450"/>
                </a:tc>
              </a:tr>
              <a:tr h="489950">
                <a:tc>
                  <a:txBody>
                    <a:bodyPr/>
                    <a:lstStyle/>
                    <a:p>
                      <a:pPr indent="0" lvl="0" marL="0" marR="0" rtl="0" algn="l">
                        <a:lnSpc>
                          <a:spcPct val="100000"/>
                        </a:lnSpc>
                        <a:spcBef>
                          <a:spcPts val="0"/>
                        </a:spcBef>
                        <a:spcAft>
                          <a:spcPts val="0"/>
                        </a:spcAft>
                        <a:buClr>
                          <a:schemeClr val="dk1"/>
                        </a:buClr>
                        <a:buSzPts val="1600"/>
                        <a:buFont typeface="Arial"/>
                        <a:buNone/>
                      </a:pPr>
                      <a:r>
                        <a:rPr lang="en-GB" sz="1600">
                          <a:latin typeface="Arial"/>
                          <a:ea typeface="Arial"/>
                          <a:cs typeface="Arial"/>
                          <a:sym typeface="Arial"/>
                        </a:rPr>
                        <a:t>Responding to cohort needs through </a:t>
                      </a:r>
                      <a:r>
                        <a:rPr lang="en-GB" sz="1600"/>
                        <a:t>interactions and</a:t>
                      </a:r>
                      <a:r>
                        <a:rPr lang="en-GB" sz="1600">
                          <a:latin typeface="Arial"/>
                          <a:ea typeface="Arial"/>
                          <a:cs typeface="Arial"/>
                          <a:sym typeface="Arial"/>
                        </a:rPr>
                        <a:t> environment</a:t>
                      </a:r>
                      <a:endParaRPr/>
                    </a:p>
                    <a:p>
                      <a:pPr indent="0" lvl="0" marL="0" marR="0" rtl="0" algn="l">
                        <a:spcBef>
                          <a:spcPts val="0"/>
                        </a:spcBef>
                        <a:spcAft>
                          <a:spcPts val="0"/>
                        </a:spcAft>
                        <a:buNone/>
                      </a:pPr>
                      <a:r>
                        <a:t/>
                      </a:r>
                      <a:endParaRPr sz="1600">
                        <a:latin typeface="Arial"/>
                        <a:ea typeface="Arial"/>
                        <a:cs typeface="Arial"/>
                        <a:sym typeface="Arial"/>
                      </a:endParaRPr>
                    </a:p>
                  </a:txBody>
                  <a:tcPr marT="45725" marB="45725" marR="91450" marL="91450"/>
                </a:tc>
                <a:tc>
                  <a:txBody>
                    <a:bodyPr/>
                    <a:lstStyle/>
                    <a:p>
                      <a:pPr indent="0" lvl="0" marL="0" marR="0" rtl="0" algn="l">
                        <a:spcBef>
                          <a:spcPts val="0"/>
                        </a:spcBef>
                        <a:spcAft>
                          <a:spcPts val="0"/>
                        </a:spcAft>
                        <a:buNone/>
                      </a:pPr>
                      <a:r>
                        <a:rPr lang="en-GB" sz="1351"/>
                        <a:t>4.50-5.10pm</a:t>
                      </a:r>
                      <a:endParaRPr sz="1351"/>
                    </a:p>
                  </a:txBody>
                  <a:tcPr marT="45725" marB="45725" marR="91450" marL="91450"/>
                </a:tc>
              </a:tr>
              <a:tr h="489950">
                <a:tc>
                  <a:txBody>
                    <a:bodyPr/>
                    <a:lstStyle/>
                    <a:p>
                      <a:pPr indent="0" lvl="0" marL="0" marR="0" rtl="0" algn="l">
                        <a:spcBef>
                          <a:spcPts val="0"/>
                        </a:spcBef>
                        <a:spcAft>
                          <a:spcPts val="0"/>
                        </a:spcAft>
                        <a:buNone/>
                      </a:pPr>
                      <a:r>
                        <a:rPr lang="en-GB" sz="1600"/>
                        <a:t>Practice in Action</a:t>
                      </a:r>
                      <a:endParaRPr/>
                    </a:p>
                  </a:txBody>
                  <a:tcPr marT="45725" marB="45725" marR="91450" marL="91450"/>
                </a:tc>
                <a:tc>
                  <a:txBody>
                    <a:bodyPr/>
                    <a:lstStyle/>
                    <a:p>
                      <a:pPr indent="0" lvl="0" marL="0" marR="0" rtl="0" algn="l">
                        <a:spcBef>
                          <a:spcPts val="0"/>
                        </a:spcBef>
                        <a:spcAft>
                          <a:spcPts val="0"/>
                        </a:spcAft>
                        <a:buNone/>
                      </a:pPr>
                      <a:r>
                        <a:rPr lang="en-GB" sz="1351"/>
                        <a:t>5.10-5.25pm</a:t>
                      </a:r>
                      <a:endParaRPr sz="1351"/>
                    </a:p>
                  </a:txBody>
                  <a:tcPr marT="45725" marB="45725" marR="91450" marL="91450"/>
                </a:tc>
              </a:tr>
              <a:tr h="489950">
                <a:tc>
                  <a:txBody>
                    <a:bodyPr/>
                    <a:lstStyle/>
                    <a:p>
                      <a:pPr indent="0" lvl="0" marL="0" marR="0" rtl="0" algn="l">
                        <a:spcBef>
                          <a:spcPts val="0"/>
                        </a:spcBef>
                        <a:spcAft>
                          <a:spcPts val="0"/>
                        </a:spcAft>
                        <a:buNone/>
                      </a:pPr>
                      <a:r>
                        <a:rPr lang="en-GB" sz="1600">
                          <a:latin typeface="Arial"/>
                          <a:ea typeface="Arial"/>
                          <a:cs typeface="Arial"/>
                          <a:sym typeface="Arial"/>
                        </a:rPr>
                        <a:t>Reflection, next steps and looking ahead as a network </a:t>
                      </a:r>
                      <a:endParaRPr/>
                    </a:p>
                  </a:txBody>
                  <a:tcPr marT="45725" marB="45725" marR="91450" marL="91450"/>
                </a:tc>
                <a:tc>
                  <a:txBody>
                    <a:bodyPr/>
                    <a:lstStyle/>
                    <a:p>
                      <a:pPr indent="0" lvl="0" marL="0" marR="0" rtl="0" algn="l">
                        <a:spcBef>
                          <a:spcPts val="0"/>
                        </a:spcBef>
                        <a:spcAft>
                          <a:spcPts val="0"/>
                        </a:spcAft>
                        <a:buNone/>
                      </a:pPr>
                      <a:r>
                        <a:rPr lang="en-GB" sz="1351"/>
                        <a:t>5.25-5.30pm</a:t>
                      </a:r>
                      <a:endParaRPr sz="1351"/>
                    </a:p>
                  </a:txBody>
                  <a:tcPr marT="45725" marB="45725" marR="91450" marL="91450"/>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h3060a773241cba5c_0_42"/>
          <p:cNvSpPr txBox="1"/>
          <p:nvPr>
            <p:ph type="title"/>
          </p:nvPr>
        </p:nvSpPr>
        <p:spPr>
          <a:xfrm>
            <a:off x="272399" y="176515"/>
            <a:ext cx="11118600" cy="456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rgbClr val="003764"/>
              </a:buClr>
              <a:buSzPts val="2400"/>
              <a:buFont typeface="Arial"/>
              <a:buNone/>
            </a:pPr>
            <a:r>
              <a:rPr lang="en-GB" sz="2400"/>
              <a:t>Welcome and Introductions</a:t>
            </a:r>
            <a:endParaRPr/>
          </a:p>
        </p:txBody>
      </p:sp>
      <p:sp>
        <p:nvSpPr>
          <p:cNvPr id="148" name="Google Shape;148;h3060a773241cba5c_0_42"/>
          <p:cNvSpPr txBox="1"/>
          <p:nvPr/>
        </p:nvSpPr>
        <p:spPr>
          <a:xfrm>
            <a:off x="272400" y="554800"/>
            <a:ext cx="8923200" cy="1493700"/>
          </a:xfrm>
          <a:prstGeom prst="rect">
            <a:avLst/>
          </a:prstGeom>
          <a:noFill/>
          <a:ln>
            <a:noFill/>
          </a:ln>
        </p:spPr>
        <p:txBody>
          <a:bodyPr anchorCtr="0" anchor="t" bIns="0" lIns="0" spcFirstLastPara="1" rIns="0" wrap="square" tIns="0">
            <a:noAutofit/>
          </a:bodyPr>
          <a:lstStyle/>
          <a:p>
            <a:pPr indent="-196850" lvl="0" marL="171450" marR="0" rtl="0" algn="l">
              <a:lnSpc>
                <a:spcPct val="100000"/>
              </a:lnSpc>
              <a:spcBef>
                <a:spcPts val="0"/>
              </a:spcBef>
              <a:spcAft>
                <a:spcPts val="0"/>
              </a:spcAft>
              <a:buClr>
                <a:schemeClr val="dk1"/>
              </a:buClr>
              <a:buSzPts val="2200"/>
              <a:buChar char="•"/>
            </a:pPr>
            <a:r>
              <a:rPr i="0" lang="en-GB" sz="2200" u="none" cap="none" strike="noStrike">
                <a:solidFill>
                  <a:schemeClr val="dk1"/>
                </a:solidFill>
              </a:rPr>
              <a:t>Thank you for making time to join today’s network meeting.</a:t>
            </a:r>
            <a:endParaRPr i="0" sz="2200" u="none" cap="none" strike="noStrike">
              <a:solidFill>
                <a:schemeClr val="dk1"/>
              </a:solidFill>
            </a:endParaRPr>
          </a:p>
          <a:p>
            <a:pPr indent="0" lvl="0" marL="457200" marR="0" rtl="0" algn="l">
              <a:lnSpc>
                <a:spcPct val="100000"/>
              </a:lnSpc>
              <a:spcBef>
                <a:spcPts val="0"/>
              </a:spcBef>
              <a:spcAft>
                <a:spcPts val="0"/>
              </a:spcAft>
              <a:buNone/>
            </a:pPr>
            <a:r>
              <a:t/>
            </a:r>
            <a:endParaRPr sz="2200">
              <a:solidFill>
                <a:schemeClr val="dk1"/>
              </a:solidFill>
            </a:endParaRPr>
          </a:p>
          <a:p>
            <a:pPr indent="-196850" lvl="0" marL="171450" marR="0" rtl="0" algn="l">
              <a:lnSpc>
                <a:spcPct val="100000"/>
              </a:lnSpc>
              <a:spcBef>
                <a:spcPts val="0"/>
              </a:spcBef>
              <a:spcAft>
                <a:spcPts val="0"/>
              </a:spcAft>
              <a:buClr>
                <a:schemeClr val="dk1"/>
              </a:buClr>
              <a:buSzPts val="2200"/>
              <a:buChar char="•"/>
            </a:pPr>
            <a:r>
              <a:rPr lang="en-GB" sz="2200">
                <a:solidFill>
                  <a:schemeClr val="dk1"/>
                </a:solidFill>
              </a:rPr>
              <a:t>Meet the Reception Network Team.</a:t>
            </a:r>
            <a:endParaRPr sz="2200">
              <a:solidFill>
                <a:schemeClr val="dk1"/>
              </a:solidFill>
            </a:endParaRPr>
          </a:p>
          <a:p>
            <a:pPr indent="0" lvl="0" marL="0" marR="0" rtl="0" algn="l">
              <a:lnSpc>
                <a:spcPct val="100000"/>
              </a:lnSpc>
              <a:spcBef>
                <a:spcPts val="0"/>
              </a:spcBef>
              <a:spcAft>
                <a:spcPts val="0"/>
              </a:spcAft>
              <a:buNone/>
            </a:pPr>
            <a:r>
              <a:t/>
            </a:r>
            <a:endParaRPr sz="2200">
              <a:solidFill>
                <a:schemeClr val="dk1"/>
              </a:solidFill>
            </a:endParaRPr>
          </a:p>
          <a:p>
            <a:pPr indent="0" lvl="0" marL="0" marR="0" rtl="0" algn="l">
              <a:lnSpc>
                <a:spcPct val="100000"/>
              </a:lnSpc>
              <a:spcBef>
                <a:spcPts val="0"/>
              </a:spcBef>
              <a:spcAft>
                <a:spcPts val="0"/>
              </a:spcAft>
              <a:buNone/>
            </a:pPr>
            <a:r>
              <a:t/>
            </a:r>
            <a:endParaRPr sz="2200">
              <a:solidFill>
                <a:schemeClr val="dk1"/>
              </a:solidFill>
            </a:endParaRPr>
          </a:p>
          <a:p>
            <a:pPr indent="0" lvl="0" marL="0" marR="0" rtl="0" algn="l">
              <a:lnSpc>
                <a:spcPct val="100000"/>
              </a:lnSpc>
              <a:spcBef>
                <a:spcPts val="0"/>
              </a:spcBef>
              <a:spcAft>
                <a:spcPts val="0"/>
              </a:spcAft>
              <a:buNone/>
            </a:pPr>
            <a:r>
              <a:t/>
            </a:r>
            <a:endParaRPr sz="2200">
              <a:solidFill>
                <a:schemeClr val="dk1"/>
              </a:solidFill>
            </a:endParaRPr>
          </a:p>
          <a:p>
            <a:pPr indent="0" lvl="0" marL="0" marR="0" rtl="0" algn="l">
              <a:lnSpc>
                <a:spcPct val="100000"/>
              </a:lnSpc>
              <a:spcBef>
                <a:spcPts val="0"/>
              </a:spcBef>
              <a:spcAft>
                <a:spcPts val="0"/>
              </a:spcAft>
              <a:buNone/>
            </a:pPr>
            <a:r>
              <a:t/>
            </a:r>
            <a:endParaRPr sz="2200">
              <a:solidFill>
                <a:schemeClr val="dk1"/>
              </a:solidFill>
            </a:endParaRPr>
          </a:p>
          <a:p>
            <a:pPr indent="0" lvl="0" marL="0" marR="0" rtl="0" algn="l">
              <a:lnSpc>
                <a:spcPct val="100000"/>
              </a:lnSpc>
              <a:spcBef>
                <a:spcPts val="0"/>
              </a:spcBef>
              <a:spcAft>
                <a:spcPts val="0"/>
              </a:spcAft>
              <a:buNone/>
            </a:pPr>
            <a:r>
              <a:t/>
            </a:r>
            <a:endParaRPr sz="2200">
              <a:solidFill>
                <a:schemeClr val="dk1"/>
              </a:solidFill>
            </a:endParaRPr>
          </a:p>
          <a:p>
            <a:pPr indent="0" lvl="0" marL="0" marR="0" rtl="0" algn="l">
              <a:lnSpc>
                <a:spcPct val="100000"/>
              </a:lnSpc>
              <a:spcBef>
                <a:spcPts val="0"/>
              </a:spcBef>
              <a:spcAft>
                <a:spcPts val="0"/>
              </a:spcAft>
              <a:buNone/>
            </a:pPr>
            <a:r>
              <a:rPr lang="en-GB" sz="2200">
                <a:solidFill>
                  <a:schemeClr val="dk1"/>
                </a:solidFill>
              </a:rPr>
              <a:t>      </a:t>
            </a:r>
            <a:r>
              <a:rPr lang="en-GB" sz="1800">
                <a:solidFill>
                  <a:schemeClr val="dk1"/>
                </a:solidFill>
              </a:rPr>
              <a:t> Victoria Day                        Emily Page                  Sian Lavery</a:t>
            </a:r>
            <a:endParaRPr sz="1800">
              <a:solidFill>
                <a:schemeClr val="dk1"/>
              </a:solidFill>
            </a:endParaRPr>
          </a:p>
          <a:p>
            <a:pPr indent="0" lvl="0" marL="0" marR="0" rtl="0" algn="l">
              <a:lnSpc>
                <a:spcPct val="100000"/>
              </a:lnSpc>
              <a:spcBef>
                <a:spcPts val="0"/>
              </a:spcBef>
              <a:spcAft>
                <a:spcPts val="0"/>
              </a:spcAft>
              <a:buNone/>
            </a:pPr>
            <a:r>
              <a:rPr lang="en-GB" sz="1500">
                <a:solidFill>
                  <a:schemeClr val="dk1"/>
                </a:solidFill>
              </a:rPr>
              <a:t>     Assistant Head of School            EYFS Team Leader              Nursery Teacher</a:t>
            </a:r>
            <a:endParaRPr sz="1500">
              <a:solidFill>
                <a:schemeClr val="dk1"/>
              </a:solidFill>
            </a:endParaRPr>
          </a:p>
          <a:p>
            <a:pPr indent="0" lvl="0" marL="0" marR="0" rtl="0" algn="l">
              <a:lnSpc>
                <a:spcPct val="100000"/>
              </a:lnSpc>
              <a:spcBef>
                <a:spcPts val="0"/>
              </a:spcBef>
              <a:spcAft>
                <a:spcPts val="0"/>
              </a:spcAft>
              <a:buNone/>
            </a:pPr>
            <a:r>
              <a:t/>
            </a:r>
            <a:endParaRPr sz="1500">
              <a:solidFill>
                <a:schemeClr val="dk1"/>
              </a:solidFill>
            </a:endParaRPr>
          </a:p>
          <a:p>
            <a:pPr indent="0" lvl="0" marL="0" marR="0" rtl="0" algn="l">
              <a:lnSpc>
                <a:spcPct val="100000"/>
              </a:lnSpc>
              <a:spcBef>
                <a:spcPts val="0"/>
              </a:spcBef>
              <a:spcAft>
                <a:spcPts val="0"/>
              </a:spcAft>
              <a:buNone/>
            </a:pPr>
            <a:r>
              <a:t/>
            </a:r>
            <a:endParaRPr sz="1500">
              <a:solidFill>
                <a:schemeClr val="dk1"/>
              </a:solidFill>
            </a:endParaRPr>
          </a:p>
          <a:p>
            <a:pPr indent="0" lvl="0" marL="0" marR="0" rtl="0" algn="l">
              <a:lnSpc>
                <a:spcPct val="100000"/>
              </a:lnSpc>
              <a:spcBef>
                <a:spcPts val="0"/>
              </a:spcBef>
              <a:spcAft>
                <a:spcPts val="0"/>
              </a:spcAft>
              <a:buNone/>
            </a:pPr>
            <a:r>
              <a:t/>
            </a:r>
            <a:endParaRPr sz="2200">
              <a:solidFill>
                <a:schemeClr val="dk1"/>
              </a:solidFill>
            </a:endParaRPr>
          </a:p>
          <a:p>
            <a:pPr indent="-196850" lvl="0" marL="171450" marR="0" rtl="0" algn="l">
              <a:lnSpc>
                <a:spcPct val="100000"/>
              </a:lnSpc>
              <a:spcBef>
                <a:spcPts val="0"/>
              </a:spcBef>
              <a:spcAft>
                <a:spcPts val="0"/>
              </a:spcAft>
              <a:buClr>
                <a:schemeClr val="dk1"/>
              </a:buClr>
              <a:buSzPts val="2200"/>
              <a:buChar char="•"/>
            </a:pPr>
            <a:r>
              <a:rPr i="0" lang="en-GB" sz="2200" u="none" cap="none" strike="noStrike">
                <a:solidFill>
                  <a:schemeClr val="dk1"/>
                </a:solidFill>
              </a:rPr>
              <a:t>This is the </a:t>
            </a:r>
            <a:r>
              <a:rPr lang="en-GB" sz="2200">
                <a:solidFill>
                  <a:schemeClr val="dk1"/>
                </a:solidFill>
              </a:rPr>
              <a:t>second </a:t>
            </a:r>
            <a:r>
              <a:rPr i="0" lang="en-GB" sz="2200" u="none" cap="none" strike="noStrike">
                <a:solidFill>
                  <a:schemeClr val="dk1"/>
                </a:solidFill>
              </a:rPr>
              <a:t>of many sessions designed to support reception practice across our region.</a:t>
            </a:r>
            <a:endParaRPr sz="2200">
              <a:solidFill>
                <a:schemeClr val="dk1"/>
              </a:solidFill>
            </a:endParaRPr>
          </a:p>
          <a:p>
            <a:pPr indent="0" lvl="0" marL="457200" rtl="0" algn="l">
              <a:lnSpc>
                <a:spcPct val="105000"/>
              </a:lnSpc>
              <a:spcBef>
                <a:spcPts val="0"/>
              </a:spcBef>
              <a:spcAft>
                <a:spcPts val="0"/>
              </a:spcAft>
              <a:buNone/>
            </a:pPr>
            <a:r>
              <a:t/>
            </a:r>
            <a:endParaRPr sz="2200" u="sng">
              <a:solidFill>
                <a:schemeClr val="dk1"/>
              </a:solidFill>
            </a:endParaRPr>
          </a:p>
          <a:p>
            <a:pPr indent="-57150" lvl="0" marL="171450" marR="0" rtl="0" algn="l">
              <a:lnSpc>
                <a:spcPct val="85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p>
            <a:pPr indent="-495300" lvl="0" marL="571500" marR="0" rtl="0" algn="l">
              <a:lnSpc>
                <a:spcPct val="85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85000"/>
              </a:lnSpc>
              <a:spcBef>
                <a:spcPts val="0"/>
              </a:spcBef>
              <a:spcAft>
                <a:spcPts val="0"/>
              </a:spcAft>
              <a:buNone/>
            </a:pPr>
            <a:r>
              <a:t/>
            </a:r>
            <a:endParaRPr/>
          </a:p>
        </p:txBody>
      </p:sp>
      <p:pic>
        <p:nvPicPr>
          <p:cNvPr id="149" name="Google Shape;149;h3060a773241cba5c_0_42"/>
          <p:cNvPicPr preferRelativeResize="0"/>
          <p:nvPr/>
        </p:nvPicPr>
        <p:blipFill rotWithShape="1">
          <a:blip r:embed="rId3">
            <a:alphaModFix/>
          </a:blip>
          <a:srcRect b="0" l="0" r="0" t="0"/>
          <a:stretch/>
        </p:blipFill>
        <p:spPr>
          <a:xfrm>
            <a:off x="9951384" y="133350"/>
            <a:ext cx="2240616" cy="1493744"/>
          </a:xfrm>
          <a:prstGeom prst="rect">
            <a:avLst/>
          </a:prstGeom>
          <a:noFill/>
          <a:ln>
            <a:noFill/>
          </a:ln>
        </p:spPr>
      </p:pic>
      <p:pic>
        <p:nvPicPr>
          <p:cNvPr id="150" name="Google Shape;150;h3060a773241cba5c_0_42"/>
          <p:cNvPicPr preferRelativeResize="0"/>
          <p:nvPr/>
        </p:nvPicPr>
        <p:blipFill>
          <a:blip r:embed="rId4">
            <a:alphaModFix/>
          </a:blip>
          <a:stretch>
            <a:fillRect/>
          </a:stretch>
        </p:blipFill>
        <p:spPr>
          <a:xfrm>
            <a:off x="9113900" y="2987800"/>
            <a:ext cx="2894675" cy="2668226"/>
          </a:xfrm>
          <a:prstGeom prst="rect">
            <a:avLst/>
          </a:prstGeom>
          <a:noFill/>
          <a:ln>
            <a:noFill/>
          </a:ln>
        </p:spPr>
      </p:pic>
      <p:pic>
        <p:nvPicPr>
          <p:cNvPr id="151" name="Google Shape;151;h3060a773241cba5c_0_42"/>
          <p:cNvPicPr preferRelativeResize="0"/>
          <p:nvPr/>
        </p:nvPicPr>
        <p:blipFill rotWithShape="1">
          <a:blip r:embed="rId3">
            <a:alphaModFix/>
          </a:blip>
          <a:srcRect b="0" l="0" r="0" t="0"/>
          <a:stretch/>
        </p:blipFill>
        <p:spPr>
          <a:xfrm>
            <a:off x="9681530" y="3683475"/>
            <a:ext cx="684045" cy="456025"/>
          </a:xfrm>
          <a:prstGeom prst="rect">
            <a:avLst/>
          </a:prstGeom>
          <a:noFill/>
          <a:ln>
            <a:noFill/>
          </a:ln>
        </p:spPr>
      </p:pic>
      <p:pic>
        <p:nvPicPr>
          <p:cNvPr id="152" name="Google Shape;152;h3060a773241cba5c_0_42"/>
          <p:cNvPicPr preferRelativeResize="0"/>
          <p:nvPr/>
        </p:nvPicPr>
        <p:blipFill rotWithShape="1">
          <a:blip r:embed="rId3">
            <a:alphaModFix/>
          </a:blip>
          <a:srcRect b="0" l="0" r="0" t="0"/>
          <a:stretch/>
        </p:blipFill>
        <p:spPr>
          <a:xfrm>
            <a:off x="9884780" y="4802600"/>
            <a:ext cx="684045" cy="456025"/>
          </a:xfrm>
          <a:prstGeom prst="rect">
            <a:avLst/>
          </a:prstGeom>
          <a:noFill/>
          <a:ln>
            <a:noFill/>
          </a:ln>
        </p:spPr>
      </p:pic>
      <p:pic>
        <p:nvPicPr>
          <p:cNvPr id="153" name="Google Shape;153;h3060a773241cba5c_0_42"/>
          <p:cNvPicPr preferRelativeResize="0"/>
          <p:nvPr/>
        </p:nvPicPr>
        <p:blipFill rotWithShape="1">
          <a:blip r:embed="rId3">
            <a:alphaModFix/>
          </a:blip>
          <a:srcRect b="0" l="0" r="0" t="0"/>
          <a:stretch/>
        </p:blipFill>
        <p:spPr>
          <a:xfrm>
            <a:off x="10729667" y="4429600"/>
            <a:ext cx="684045" cy="456025"/>
          </a:xfrm>
          <a:prstGeom prst="rect">
            <a:avLst/>
          </a:prstGeom>
          <a:noFill/>
          <a:ln>
            <a:noFill/>
          </a:ln>
        </p:spPr>
      </p:pic>
      <p:pic>
        <p:nvPicPr>
          <p:cNvPr id="154" name="Google Shape;154;h3060a773241cba5c_0_42"/>
          <p:cNvPicPr preferRelativeResize="0"/>
          <p:nvPr/>
        </p:nvPicPr>
        <p:blipFill rotWithShape="1">
          <a:blip r:embed="rId3">
            <a:alphaModFix/>
          </a:blip>
          <a:srcRect b="0" l="0" r="0" t="0"/>
          <a:stretch/>
        </p:blipFill>
        <p:spPr>
          <a:xfrm>
            <a:off x="10568830" y="3683475"/>
            <a:ext cx="684045" cy="456025"/>
          </a:xfrm>
          <a:prstGeom prst="rect">
            <a:avLst/>
          </a:prstGeom>
          <a:noFill/>
          <a:ln>
            <a:noFill/>
          </a:ln>
        </p:spPr>
      </p:pic>
      <p:pic>
        <p:nvPicPr>
          <p:cNvPr id="155" name="Google Shape;155;h3060a773241cba5c_0_42"/>
          <p:cNvPicPr preferRelativeResize="0"/>
          <p:nvPr/>
        </p:nvPicPr>
        <p:blipFill rotWithShape="1">
          <a:blip r:embed="rId3">
            <a:alphaModFix/>
          </a:blip>
          <a:srcRect b="0" l="0" r="0" t="0"/>
          <a:stretch/>
        </p:blipFill>
        <p:spPr>
          <a:xfrm>
            <a:off x="9681530" y="4243038"/>
            <a:ext cx="684045" cy="456025"/>
          </a:xfrm>
          <a:prstGeom prst="rect">
            <a:avLst/>
          </a:prstGeom>
          <a:noFill/>
          <a:ln>
            <a:noFill/>
          </a:ln>
        </p:spPr>
      </p:pic>
      <p:pic>
        <p:nvPicPr>
          <p:cNvPr id="156" name="Google Shape;156;h3060a773241cba5c_0_42"/>
          <p:cNvPicPr preferRelativeResize="0"/>
          <p:nvPr/>
        </p:nvPicPr>
        <p:blipFill>
          <a:blip r:embed="rId5">
            <a:alphaModFix/>
          </a:blip>
          <a:stretch>
            <a:fillRect/>
          </a:stretch>
        </p:blipFill>
        <p:spPr>
          <a:xfrm>
            <a:off x="830550" y="1854350"/>
            <a:ext cx="1178000" cy="1357425"/>
          </a:xfrm>
          <a:prstGeom prst="rect">
            <a:avLst/>
          </a:prstGeom>
          <a:noFill/>
          <a:ln>
            <a:noFill/>
          </a:ln>
        </p:spPr>
      </p:pic>
      <p:pic>
        <p:nvPicPr>
          <p:cNvPr id="157" name="Google Shape;157;h3060a773241cba5c_0_42"/>
          <p:cNvPicPr preferRelativeResize="0"/>
          <p:nvPr/>
        </p:nvPicPr>
        <p:blipFill>
          <a:blip r:embed="rId6">
            <a:alphaModFix/>
          </a:blip>
          <a:stretch>
            <a:fillRect/>
          </a:stretch>
        </p:blipFill>
        <p:spPr>
          <a:xfrm>
            <a:off x="3588049" y="1831286"/>
            <a:ext cx="1178000" cy="1403574"/>
          </a:xfrm>
          <a:prstGeom prst="rect">
            <a:avLst/>
          </a:prstGeom>
          <a:noFill/>
          <a:ln>
            <a:noFill/>
          </a:ln>
        </p:spPr>
      </p:pic>
      <p:pic>
        <p:nvPicPr>
          <p:cNvPr id="158" name="Google Shape;158;h3060a773241cba5c_0_42"/>
          <p:cNvPicPr preferRelativeResize="0"/>
          <p:nvPr/>
        </p:nvPicPr>
        <p:blipFill>
          <a:blip r:embed="rId7">
            <a:alphaModFix/>
          </a:blip>
          <a:stretch>
            <a:fillRect/>
          </a:stretch>
        </p:blipFill>
        <p:spPr>
          <a:xfrm>
            <a:off x="5918725" y="1778250"/>
            <a:ext cx="1139275" cy="14335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63" name="Shape 163"/>
        <p:cNvGrpSpPr/>
        <p:nvPr/>
      </p:nvGrpSpPr>
      <p:grpSpPr>
        <a:xfrm>
          <a:off x="0" y="0"/>
          <a:ext cx="0" cy="0"/>
          <a:chOff x="0" y="0"/>
          <a:chExt cx="0" cy="0"/>
        </a:xfrm>
      </p:grpSpPr>
      <p:pic>
        <p:nvPicPr>
          <p:cNvPr id="164" name="Google Shape;164;h3060a773241cba5c_0_300"/>
          <p:cNvPicPr preferRelativeResize="0"/>
          <p:nvPr/>
        </p:nvPicPr>
        <p:blipFill rotWithShape="1">
          <a:blip r:embed="rId3">
            <a:alphaModFix/>
          </a:blip>
          <a:srcRect b="0" l="0" r="0" t="0"/>
          <a:stretch/>
        </p:blipFill>
        <p:spPr>
          <a:xfrm>
            <a:off x="8877984" y="973275"/>
            <a:ext cx="2240616" cy="1493744"/>
          </a:xfrm>
          <a:prstGeom prst="rect">
            <a:avLst/>
          </a:prstGeom>
          <a:noFill/>
          <a:ln>
            <a:noFill/>
          </a:ln>
        </p:spPr>
      </p:pic>
      <p:pic>
        <p:nvPicPr>
          <p:cNvPr id="165" name="Google Shape;165;h3060a773241cba5c_0_300"/>
          <p:cNvPicPr preferRelativeResize="0"/>
          <p:nvPr/>
        </p:nvPicPr>
        <p:blipFill rotWithShape="1">
          <a:blip r:embed="rId4">
            <a:alphaModFix/>
          </a:blip>
          <a:srcRect b="0" l="9296" r="6045" t="0"/>
          <a:stretch/>
        </p:blipFill>
        <p:spPr>
          <a:xfrm>
            <a:off x="4416500" y="3796600"/>
            <a:ext cx="4110700" cy="2610575"/>
          </a:xfrm>
          <a:prstGeom prst="rect">
            <a:avLst/>
          </a:prstGeom>
          <a:noFill/>
          <a:ln>
            <a:noFill/>
          </a:ln>
        </p:spPr>
      </p:pic>
      <p:sp>
        <p:nvSpPr>
          <p:cNvPr id="166" name="Google Shape;166;h3060a773241cba5c_0_300"/>
          <p:cNvSpPr txBox="1"/>
          <p:nvPr/>
        </p:nvSpPr>
        <p:spPr>
          <a:xfrm>
            <a:off x="142125" y="660450"/>
            <a:ext cx="5489100" cy="459300"/>
          </a:xfrm>
          <a:prstGeom prst="rect">
            <a:avLst/>
          </a:prstGeom>
          <a:noFill/>
          <a:ln>
            <a:noFill/>
          </a:ln>
        </p:spPr>
        <p:txBody>
          <a:bodyPr anchorCtr="0" anchor="t" bIns="91425" lIns="91425" spcFirstLastPara="1" rIns="91425" wrap="square" tIns="91425">
            <a:spAutoFit/>
          </a:bodyPr>
          <a:lstStyle/>
          <a:p>
            <a:pPr indent="0" lvl="0" marL="0" rtl="0" algn="l">
              <a:lnSpc>
                <a:spcPct val="85000"/>
              </a:lnSpc>
              <a:spcBef>
                <a:spcPts val="0"/>
              </a:spcBef>
              <a:spcAft>
                <a:spcPts val="0"/>
              </a:spcAft>
              <a:buNone/>
            </a:pPr>
            <a:r>
              <a:t/>
            </a:r>
            <a:endParaRPr sz="2100" u="sng">
              <a:solidFill>
                <a:schemeClr val="dk1"/>
              </a:solidFill>
            </a:endParaRPr>
          </a:p>
        </p:txBody>
      </p:sp>
      <p:sp>
        <p:nvSpPr>
          <p:cNvPr id="167" name="Google Shape;167;h3060a773241cba5c_0_300"/>
          <p:cNvSpPr txBox="1"/>
          <p:nvPr>
            <p:ph type="title"/>
          </p:nvPr>
        </p:nvSpPr>
        <p:spPr>
          <a:xfrm>
            <a:off x="-1" y="133340"/>
            <a:ext cx="11118600" cy="456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rgbClr val="003764"/>
              </a:buClr>
              <a:buSzPts val="2400"/>
              <a:buFont typeface="Arial"/>
              <a:buNone/>
            </a:pPr>
            <a:r>
              <a:rPr lang="en-GB" sz="2400"/>
              <a:t> </a:t>
            </a:r>
            <a:r>
              <a:rPr lang="en-GB" sz="2800"/>
              <a:t>Support to strengthen reception practice</a:t>
            </a:r>
            <a:r>
              <a:rPr lang="en-GB" sz="2400"/>
              <a:t> </a:t>
            </a:r>
            <a:endParaRPr/>
          </a:p>
        </p:txBody>
      </p:sp>
      <p:sp>
        <p:nvSpPr>
          <p:cNvPr id="168" name="Google Shape;168;h3060a773241cba5c_0_300"/>
          <p:cNvSpPr txBox="1"/>
          <p:nvPr/>
        </p:nvSpPr>
        <p:spPr>
          <a:xfrm>
            <a:off x="8750050" y="2480475"/>
            <a:ext cx="3000000" cy="3926700"/>
          </a:xfrm>
          <a:prstGeom prst="rect">
            <a:avLst/>
          </a:prstGeom>
          <a:noFill/>
          <a:ln>
            <a:noFill/>
          </a:ln>
        </p:spPr>
        <p:txBody>
          <a:bodyPr anchorCtr="0" anchor="t" bIns="91425" lIns="91425" spcFirstLastPara="1" rIns="91425" wrap="square" tIns="91425">
            <a:spAutoFit/>
          </a:bodyPr>
          <a:lstStyle/>
          <a:p>
            <a:pPr indent="0" lvl="0" marL="0" rtl="0" algn="l">
              <a:lnSpc>
                <a:spcPct val="85000"/>
              </a:lnSpc>
              <a:spcBef>
                <a:spcPts val="0"/>
              </a:spcBef>
              <a:spcAft>
                <a:spcPts val="0"/>
              </a:spcAft>
              <a:buNone/>
            </a:pPr>
            <a:r>
              <a:rPr b="1" lang="en-GB" sz="2600">
                <a:solidFill>
                  <a:schemeClr val="dk1"/>
                </a:solidFill>
              </a:rPr>
              <a:t>Small changes can have a big impact… </a:t>
            </a:r>
            <a:r>
              <a:rPr lang="en-GB" sz="2600">
                <a:solidFill>
                  <a:schemeClr val="dk1"/>
                </a:solidFill>
              </a:rPr>
              <a:t>when they are </a:t>
            </a:r>
            <a:r>
              <a:rPr b="1" lang="en-GB" sz="2600">
                <a:solidFill>
                  <a:schemeClr val="dk1"/>
                </a:solidFill>
              </a:rPr>
              <a:t>well-sequenced, thoughtful</a:t>
            </a:r>
            <a:r>
              <a:rPr lang="en-GB" sz="2600">
                <a:solidFill>
                  <a:schemeClr val="dk1"/>
                </a:solidFill>
              </a:rPr>
              <a:t> and </a:t>
            </a:r>
            <a:r>
              <a:rPr b="1" lang="en-GB" sz="2600">
                <a:solidFill>
                  <a:schemeClr val="dk1"/>
                </a:solidFill>
              </a:rPr>
              <a:t>focused on what helps children feel secure, confident and ready to learn.</a:t>
            </a:r>
            <a:r>
              <a:rPr lang="en-GB" sz="2600">
                <a:solidFill>
                  <a:schemeClr val="dk1"/>
                </a:solidFill>
              </a:rPr>
              <a:t> </a:t>
            </a:r>
            <a:r>
              <a:rPr lang="en-GB" sz="2300">
                <a:solidFill>
                  <a:schemeClr val="dk1"/>
                </a:solidFill>
              </a:rPr>
              <a:t> </a:t>
            </a:r>
            <a:endParaRPr/>
          </a:p>
        </p:txBody>
      </p:sp>
      <p:sp>
        <p:nvSpPr>
          <p:cNvPr id="169" name="Google Shape;169;h3060a773241cba5c_0_300"/>
          <p:cNvSpPr txBox="1"/>
          <p:nvPr/>
        </p:nvSpPr>
        <p:spPr>
          <a:xfrm>
            <a:off x="0" y="589350"/>
            <a:ext cx="8527200" cy="2927700"/>
          </a:xfrm>
          <a:prstGeom prst="rect">
            <a:avLst/>
          </a:prstGeom>
          <a:noFill/>
          <a:ln>
            <a:noFill/>
          </a:ln>
        </p:spPr>
        <p:txBody>
          <a:bodyPr anchorCtr="0" anchor="t" bIns="91425" lIns="91425" spcFirstLastPara="1" rIns="91425" wrap="square" tIns="91425">
            <a:spAutoFit/>
          </a:bodyPr>
          <a:lstStyle/>
          <a:p>
            <a:pPr indent="-196850" lvl="0" marL="171450" rtl="0" algn="l">
              <a:spcBef>
                <a:spcPts val="0"/>
              </a:spcBef>
              <a:spcAft>
                <a:spcPts val="0"/>
              </a:spcAft>
              <a:buClr>
                <a:schemeClr val="dk1"/>
              </a:buClr>
              <a:buSzPts val="2200"/>
              <a:buChar char="•"/>
            </a:pPr>
            <a:r>
              <a:rPr lang="en-GB" sz="2200" u="sng">
                <a:solidFill>
                  <a:schemeClr val="dk1"/>
                </a:solidFill>
              </a:rPr>
              <a:t>Today is about: </a:t>
            </a:r>
            <a:endParaRPr sz="2200" u="sng">
              <a:solidFill>
                <a:schemeClr val="dk1"/>
              </a:solidFill>
            </a:endParaRPr>
          </a:p>
          <a:p>
            <a:pPr indent="0" lvl="0" marL="457200" rtl="0" algn="l">
              <a:spcBef>
                <a:spcPts val="0"/>
              </a:spcBef>
              <a:spcAft>
                <a:spcPts val="0"/>
              </a:spcAft>
              <a:buNone/>
            </a:pPr>
            <a:r>
              <a:rPr b="1" lang="en-GB" sz="2200">
                <a:solidFill>
                  <a:schemeClr val="dk1"/>
                </a:solidFill>
              </a:rPr>
              <a:t>A secure and holistic understanding of each child’s development. </a:t>
            </a:r>
            <a:r>
              <a:rPr lang="en-GB" sz="2200">
                <a:solidFill>
                  <a:schemeClr val="dk1"/>
                </a:solidFill>
              </a:rPr>
              <a:t>Building knowledge of each child through everyday interactions, observations and learning.</a:t>
            </a:r>
            <a:endParaRPr sz="2200">
              <a:solidFill>
                <a:schemeClr val="dk1"/>
              </a:solidFill>
            </a:endParaRPr>
          </a:p>
          <a:p>
            <a:pPr indent="0" lvl="0" marL="457200" rtl="0" algn="l">
              <a:spcBef>
                <a:spcPts val="0"/>
              </a:spcBef>
              <a:spcAft>
                <a:spcPts val="0"/>
              </a:spcAft>
              <a:buNone/>
            </a:pPr>
            <a:r>
              <a:t/>
            </a:r>
            <a:endParaRPr sz="2200">
              <a:solidFill>
                <a:schemeClr val="dk1"/>
              </a:solidFill>
            </a:endParaRPr>
          </a:p>
          <a:p>
            <a:pPr indent="-368300" lvl="0" marL="457200" rtl="0" algn="l">
              <a:lnSpc>
                <a:spcPct val="105000"/>
              </a:lnSpc>
              <a:spcBef>
                <a:spcPts val="0"/>
              </a:spcBef>
              <a:spcAft>
                <a:spcPts val="0"/>
              </a:spcAft>
              <a:buClr>
                <a:schemeClr val="dk1"/>
              </a:buClr>
              <a:buSzPts val="2200"/>
              <a:buChar char="•"/>
            </a:pPr>
            <a:r>
              <a:rPr lang="en-GB" sz="2200">
                <a:solidFill>
                  <a:schemeClr val="dk1"/>
                </a:solidFill>
              </a:rPr>
              <a:t>Identify children’s strengths, interests, prior learning and emerging needs.: </a:t>
            </a:r>
            <a:r>
              <a:rPr b="1" lang="en-GB" sz="2200">
                <a:solidFill>
                  <a:schemeClr val="dk1"/>
                </a:solidFill>
              </a:rPr>
              <a:t>Teaching and provision reflect what children already know and can do.</a:t>
            </a:r>
            <a:endParaRPr b="1"/>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74" name="Shape 174"/>
        <p:cNvGrpSpPr/>
        <p:nvPr/>
      </p:nvGrpSpPr>
      <p:grpSpPr>
        <a:xfrm>
          <a:off x="0" y="0"/>
          <a:ext cx="0" cy="0"/>
          <a:chOff x="0" y="0"/>
          <a:chExt cx="0" cy="0"/>
        </a:xfrm>
      </p:grpSpPr>
      <p:pic>
        <p:nvPicPr>
          <p:cNvPr id="175" name="Google Shape;175;h3060a773241cba5c_0_384"/>
          <p:cNvPicPr preferRelativeResize="0"/>
          <p:nvPr/>
        </p:nvPicPr>
        <p:blipFill rotWithShape="1">
          <a:blip r:embed="rId3">
            <a:alphaModFix/>
          </a:blip>
          <a:srcRect b="0" l="0" r="0" t="0"/>
          <a:stretch/>
        </p:blipFill>
        <p:spPr>
          <a:xfrm>
            <a:off x="9951384" y="133350"/>
            <a:ext cx="2240616" cy="1493744"/>
          </a:xfrm>
          <a:prstGeom prst="rect">
            <a:avLst/>
          </a:prstGeom>
          <a:noFill/>
          <a:ln>
            <a:noFill/>
          </a:ln>
        </p:spPr>
      </p:pic>
      <p:sp>
        <p:nvSpPr>
          <p:cNvPr id="176" name="Google Shape;176;h3060a773241cba5c_0_384"/>
          <p:cNvSpPr txBox="1"/>
          <p:nvPr/>
        </p:nvSpPr>
        <p:spPr>
          <a:xfrm>
            <a:off x="86925" y="629550"/>
            <a:ext cx="5332800" cy="36756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t/>
            </a:r>
            <a:endParaRPr b="1" sz="2100">
              <a:solidFill>
                <a:schemeClr val="dk1"/>
              </a:solidFill>
            </a:endParaRPr>
          </a:p>
          <a:p>
            <a:pPr indent="0" lvl="0" marL="457200" rtl="0" algn="l">
              <a:spcBef>
                <a:spcPts val="0"/>
              </a:spcBef>
              <a:spcAft>
                <a:spcPts val="0"/>
              </a:spcAft>
              <a:buNone/>
            </a:pPr>
            <a:r>
              <a:t/>
            </a:r>
            <a:endParaRPr b="1" sz="2100">
              <a:solidFill>
                <a:schemeClr val="dk1"/>
              </a:solidFill>
            </a:endParaRPr>
          </a:p>
          <a:p>
            <a:pPr indent="0" lvl="0" marL="457200" rtl="0" algn="l">
              <a:spcBef>
                <a:spcPts val="0"/>
              </a:spcBef>
              <a:spcAft>
                <a:spcPts val="0"/>
              </a:spcAft>
              <a:buNone/>
            </a:pPr>
            <a:r>
              <a:t/>
            </a:r>
            <a:endParaRPr b="1" sz="2100">
              <a:solidFill>
                <a:schemeClr val="dk1"/>
              </a:solidFill>
            </a:endParaRPr>
          </a:p>
          <a:p>
            <a:pPr indent="0" lvl="0" marL="457200" rtl="0" algn="l">
              <a:spcBef>
                <a:spcPts val="0"/>
              </a:spcBef>
              <a:spcAft>
                <a:spcPts val="0"/>
              </a:spcAft>
              <a:buNone/>
            </a:pPr>
            <a:r>
              <a:t/>
            </a:r>
            <a:endParaRPr sz="2100" u="sng">
              <a:solidFill>
                <a:schemeClr val="dk1"/>
              </a:solidFill>
            </a:endParaRPr>
          </a:p>
          <a:p>
            <a:pPr indent="-361950" lvl="0" marL="457200" rtl="0" algn="l">
              <a:lnSpc>
                <a:spcPct val="85000"/>
              </a:lnSpc>
              <a:spcBef>
                <a:spcPts val="0"/>
              </a:spcBef>
              <a:spcAft>
                <a:spcPts val="0"/>
              </a:spcAft>
              <a:buClr>
                <a:schemeClr val="dk1"/>
              </a:buClr>
              <a:buSzPts val="2100"/>
              <a:buChar char="•"/>
            </a:pPr>
            <a:r>
              <a:rPr b="1" lang="en-GB" sz="2100">
                <a:solidFill>
                  <a:schemeClr val="dk1"/>
                </a:solidFill>
              </a:rPr>
              <a:t>One thing to keep</a:t>
            </a:r>
            <a:endParaRPr b="1" sz="2100">
              <a:solidFill>
                <a:schemeClr val="dk1"/>
              </a:solidFill>
            </a:endParaRPr>
          </a:p>
          <a:p>
            <a:pPr indent="0" lvl="0" marL="457200" rtl="0" algn="l">
              <a:lnSpc>
                <a:spcPct val="85000"/>
              </a:lnSpc>
              <a:spcBef>
                <a:spcPts val="0"/>
              </a:spcBef>
              <a:spcAft>
                <a:spcPts val="0"/>
              </a:spcAft>
              <a:buNone/>
            </a:pPr>
            <a:r>
              <a:t/>
            </a:r>
            <a:endParaRPr b="1" sz="2100">
              <a:solidFill>
                <a:schemeClr val="dk1"/>
              </a:solidFill>
            </a:endParaRPr>
          </a:p>
          <a:p>
            <a:pPr indent="0" lvl="0" marL="0" rtl="0" algn="l">
              <a:lnSpc>
                <a:spcPct val="85000"/>
              </a:lnSpc>
              <a:spcBef>
                <a:spcPts val="0"/>
              </a:spcBef>
              <a:spcAft>
                <a:spcPts val="0"/>
              </a:spcAft>
              <a:buNone/>
            </a:pPr>
            <a:r>
              <a:rPr lang="en-GB" sz="2100">
                <a:solidFill>
                  <a:schemeClr val="dk1"/>
                </a:solidFill>
              </a:rPr>
              <a:t> 	</a:t>
            </a:r>
            <a:endParaRPr sz="2100">
              <a:solidFill>
                <a:schemeClr val="dk1"/>
              </a:solidFill>
            </a:endParaRPr>
          </a:p>
          <a:p>
            <a:pPr indent="-361950" lvl="0" marL="457200" rtl="0" algn="l">
              <a:lnSpc>
                <a:spcPct val="85000"/>
              </a:lnSpc>
              <a:spcBef>
                <a:spcPts val="0"/>
              </a:spcBef>
              <a:spcAft>
                <a:spcPts val="0"/>
              </a:spcAft>
              <a:buClr>
                <a:schemeClr val="dk1"/>
              </a:buClr>
              <a:buSzPts val="2100"/>
              <a:buChar char="•"/>
            </a:pPr>
            <a:r>
              <a:rPr b="1" lang="en-GB" sz="2100">
                <a:solidFill>
                  <a:schemeClr val="dk1"/>
                </a:solidFill>
              </a:rPr>
              <a:t>One thing to adjust</a:t>
            </a:r>
            <a:endParaRPr sz="2100">
              <a:solidFill>
                <a:schemeClr val="dk1"/>
              </a:solidFill>
            </a:endParaRPr>
          </a:p>
          <a:p>
            <a:pPr indent="0" lvl="0" marL="0" rtl="0" algn="l">
              <a:lnSpc>
                <a:spcPct val="85000"/>
              </a:lnSpc>
              <a:spcBef>
                <a:spcPts val="0"/>
              </a:spcBef>
              <a:spcAft>
                <a:spcPts val="0"/>
              </a:spcAft>
              <a:buNone/>
            </a:pPr>
            <a:r>
              <a:t/>
            </a:r>
            <a:endParaRPr sz="2100">
              <a:solidFill>
                <a:schemeClr val="dk1"/>
              </a:solidFill>
            </a:endParaRPr>
          </a:p>
          <a:p>
            <a:pPr indent="0" lvl="0" marL="0" rtl="0" algn="l">
              <a:lnSpc>
                <a:spcPct val="85000"/>
              </a:lnSpc>
              <a:spcBef>
                <a:spcPts val="0"/>
              </a:spcBef>
              <a:spcAft>
                <a:spcPts val="0"/>
              </a:spcAft>
              <a:buNone/>
            </a:pPr>
            <a:r>
              <a:t/>
            </a:r>
            <a:endParaRPr sz="2100">
              <a:solidFill>
                <a:schemeClr val="dk1"/>
              </a:solidFill>
            </a:endParaRPr>
          </a:p>
          <a:p>
            <a:pPr indent="-361950" lvl="0" marL="457200" rtl="0" algn="l">
              <a:lnSpc>
                <a:spcPct val="85000"/>
              </a:lnSpc>
              <a:spcBef>
                <a:spcPts val="0"/>
              </a:spcBef>
              <a:spcAft>
                <a:spcPts val="0"/>
              </a:spcAft>
              <a:buClr>
                <a:schemeClr val="dk1"/>
              </a:buClr>
              <a:buSzPts val="2100"/>
              <a:buChar char="•"/>
            </a:pPr>
            <a:r>
              <a:rPr b="1" lang="en-GB" sz="2100">
                <a:solidFill>
                  <a:schemeClr val="dk1"/>
                </a:solidFill>
              </a:rPr>
              <a:t>One new thing to try </a:t>
            </a:r>
            <a:endParaRPr sz="2100">
              <a:solidFill>
                <a:schemeClr val="dk1"/>
              </a:solidFill>
            </a:endParaRPr>
          </a:p>
          <a:p>
            <a:pPr indent="0" lvl="0" marL="0" rtl="0" algn="l">
              <a:lnSpc>
                <a:spcPct val="85000"/>
              </a:lnSpc>
              <a:spcBef>
                <a:spcPts val="0"/>
              </a:spcBef>
              <a:spcAft>
                <a:spcPts val="0"/>
              </a:spcAft>
              <a:buNone/>
            </a:pPr>
            <a:r>
              <a:rPr lang="en-GB" sz="2100">
                <a:solidFill>
                  <a:schemeClr val="dk1"/>
                </a:solidFill>
              </a:rPr>
              <a:t>	</a:t>
            </a:r>
            <a:endParaRPr sz="2100" u="sng">
              <a:solidFill>
                <a:schemeClr val="dk1"/>
              </a:solidFill>
            </a:endParaRPr>
          </a:p>
        </p:txBody>
      </p:sp>
      <p:pic>
        <p:nvPicPr>
          <p:cNvPr id="177" name="Google Shape;177;h3060a773241cba5c_0_384"/>
          <p:cNvPicPr preferRelativeResize="0"/>
          <p:nvPr/>
        </p:nvPicPr>
        <p:blipFill>
          <a:blip r:embed="rId4">
            <a:alphaModFix/>
          </a:blip>
          <a:stretch>
            <a:fillRect/>
          </a:stretch>
        </p:blipFill>
        <p:spPr>
          <a:xfrm>
            <a:off x="5698325" y="2191779"/>
            <a:ext cx="5900650" cy="3739625"/>
          </a:xfrm>
          <a:prstGeom prst="rect">
            <a:avLst/>
          </a:prstGeom>
          <a:noFill/>
          <a:ln>
            <a:noFill/>
          </a:ln>
        </p:spPr>
      </p:pic>
      <p:sp>
        <p:nvSpPr>
          <p:cNvPr id="178" name="Google Shape;178;h3060a773241cba5c_0_384"/>
          <p:cNvSpPr txBox="1"/>
          <p:nvPr>
            <p:ph type="title"/>
          </p:nvPr>
        </p:nvSpPr>
        <p:spPr>
          <a:xfrm>
            <a:off x="86924" y="303940"/>
            <a:ext cx="11118600" cy="456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rgbClr val="003764"/>
              </a:buClr>
              <a:buSzPts val="2400"/>
              <a:buFont typeface="Arial"/>
              <a:buNone/>
            </a:pPr>
            <a:r>
              <a:rPr lang="en-GB" sz="2400"/>
              <a:t> </a:t>
            </a:r>
            <a:r>
              <a:rPr lang="en-GB" sz="2800"/>
              <a:t>Support to strengthen reception practice</a:t>
            </a:r>
            <a:r>
              <a:rPr lang="en-GB" sz="2400"/>
              <a:t>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h3060a773241cba5c_0_185"/>
          <p:cNvSpPr txBox="1"/>
          <p:nvPr>
            <p:ph type="title"/>
          </p:nvPr>
        </p:nvSpPr>
        <p:spPr>
          <a:xfrm>
            <a:off x="485799" y="380215"/>
            <a:ext cx="11118600" cy="456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rgbClr val="003764"/>
              </a:buClr>
              <a:buSzPts val="2400"/>
              <a:buFont typeface="Arial"/>
              <a:buNone/>
            </a:pPr>
            <a:r>
              <a:rPr lang="en-GB" sz="2400"/>
              <a:t>Todays Agenda</a:t>
            </a:r>
            <a:endParaRPr/>
          </a:p>
        </p:txBody>
      </p:sp>
      <p:pic>
        <p:nvPicPr>
          <p:cNvPr id="185" name="Google Shape;185;h3060a773241cba5c_0_185"/>
          <p:cNvPicPr preferRelativeResize="0"/>
          <p:nvPr/>
        </p:nvPicPr>
        <p:blipFill rotWithShape="1">
          <a:blip r:embed="rId3">
            <a:alphaModFix/>
          </a:blip>
          <a:srcRect b="0" l="0" r="0" t="0"/>
          <a:stretch/>
        </p:blipFill>
        <p:spPr>
          <a:xfrm>
            <a:off x="9951384" y="133350"/>
            <a:ext cx="2240616" cy="1493744"/>
          </a:xfrm>
          <a:prstGeom prst="rect">
            <a:avLst/>
          </a:prstGeom>
          <a:noFill/>
          <a:ln>
            <a:noFill/>
          </a:ln>
        </p:spPr>
      </p:pic>
      <p:graphicFrame>
        <p:nvGraphicFramePr>
          <p:cNvPr id="186" name="Google Shape;186;h3060a773241cba5c_0_185"/>
          <p:cNvGraphicFramePr/>
          <p:nvPr/>
        </p:nvGraphicFramePr>
        <p:xfrm>
          <a:off x="485798" y="1083121"/>
          <a:ext cx="3000000" cy="3000000"/>
        </p:xfrm>
        <a:graphic>
          <a:graphicData uri="http://schemas.openxmlformats.org/drawingml/2006/table">
            <a:tbl>
              <a:tblPr bandRow="1" firstRow="1">
                <a:noFill/>
                <a:tableStyleId>{FB2B75D3-EAE4-4F83-94A3-66A114D60896}</a:tableStyleId>
              </a:tblPr>
              <a:tblGrid>
                <a:gridCol w="5624050"/>
                <a:gridCol w="3841525"/>
              </a:tblGrid>
              <a:tr h="392800">
                <a:tc>
                  <a:txBody>
                    <a:bodyPr/>
                    <a:lstStyle/>
                    <a:p>
                      <a:pPr indent="0" lvl="0" marL="0" marR="0" rtl="0" algn="l">
                        <a:spcBef>
                          <a:spcPts val="0"/>
                        </a:spcBef>
                        <a:spcAft>
                          <a:spcPts val="0"/>
                        </a:spcAft>
                        <a:buNone/>
                      </a:pPr>
                      <a:r>
                        <a:rPr lang="en-GB" sz="1600" u="none" cap="none" strike="noStrike"/>
                        <a:t>Agenda Item</a:t>
                      </a:r>
                      <a:endParaRPr/>
                    </a:p>
                  </a:txBody>
                  <a:tcPr marT="45725" marB="45725" marR="91450" marL="91450"/>
                </a:tc>
                <a:tc>
                  <a:txBody>
                    <a:bodyPr/>
                    <a:lstStyle/>
                    <a:p>
                      <a:pPr indent="0" lvl="0" marL="0" marR="0" rtl="0" algn="l">
                        <a:spcBef>
                          <a:spcPts val="0"/>
                        </a:spcBef>
                        <a:spcAft>
                          <a:spcPts val="0"/>
                        </a:spcAft>
                        <a:buNone/>
                      </a:pPr>
                      <a:r>
                        <a:rPr lang="en-GB" sz="1600"/>
                        <a:t>Time</a:t>
                      </a:r>
                      <a:endParaRPr/>
                    </a:p>
                  </a:txBody>
                  <a:tcPr marT="45725" marB="45725" marR="91450" marL="91450"/>
                </a:tc>
              </a:tr>
              <a:tr h="489950">
                <a:tc>
                  <a:txBody>
                    <a:bodyPr/>
                    <a:lstStyle/>
                    <a:p>
                      <a:pPr indent="0" lvl="0" marL="0" marR="0" rtl="0" algn="l">
                        <a:spcBef>
                          <a:spcPts val="0"/>
                        </a:spcBef>
                        <a:spcAft>
                          <a:spcPts val="0"/>
                        </a:spcAft>
                        <a:buNone/>
                      </a:pPr>
                      <a:r>
                        <a:rPr lang="en-GB" sz="1600"/>
                        <a:t>Welcome and reminders</a:t>
                      </a:r>
                      <a:endParaRPr sz="1600">
                        <a:latin typeface="Arial"/>
                        <a:ea typeface="Arial"/>
                        <a:cs typeface="Arial"/>
                        <a:sym typeface="Arial"/>
                      </a:endParaRPr>
                    </a:p>
                  </a:txBody>
                  <a:tcPr marT="45725" marB="45725" marR="91450" marL="91450">
                    <a:lnB cap="flat" cmpd="sng" w="12700">
                      <a:solidFill>
                        <a:schemeClr val="accent6"/>
                      </a:solidFill>
                      <a:prstDash val="solid"/>
                      <a:round/>
                      <a:headEnd len="sm" w="sm" type="none"/>
                      <a:tailEnd len="sm" w="sm" type="none"/>
                    </a:lnB>
                  </a:tcPr>
                </a:tc>
                <a:tc>
                  <a:txBody>
                    <a:bodyPr/>
                    <a:lstStyle/>
                    <a:p>
                      <a:pPr indent="0" lvl="0" marL="0" marR="0" rtl="0" algn="l">
                        <a:spcBef>
                          <a:spcPts val="0"/>
                        </a:spcBef>
                        <a:spcAft>
                          <a:spcPts val="0"/>
                        </a:spcAft>
                        <a:buNone/>
                      </a:pPr>
                      <a:r>
                        <a:rPr lang="en-GB" sz="1351"/>
                        <a:t>4-4.05pm</a:t>
                      </a:r>
                      <a:endParaRPr sz="1351"/>
                    </a:p>
                  </a:txBody>
                  <a:tcPr marT="45725" marB="45725" marR="91450" marL="91450">
                    <a:lnB cap="flat" cmpd="sng" w="12700">
                      <a:solidFill>
                        <a:schemeClr val="accent6"/>
                      </a:solidFill>
                      <a:prstDash val="solid"/>
                      <a:round/>
                      <a:headEnd len="sm" w="sm" type="none"/>
                      <a:tailEnd len="sm" w="sm" type="none"/>
                    </a:lnB>
                  </a:tcPr>
                </a:tc>
              </a:tr>
              <a:tr h="489950">
                <a:tc>
                  <a:txBody>
                    <a:bodyPr/>
                    <a:lstStyle/>
                    <a:p>
                      <a:pPr indent="0" lvl="0" marL="0" marR="0" rtl="0" algn="l">
                        <a:spcBef>
                          <a:spcPts val="0"/>
                        </a:spcBef>
                        <a:spcAft>
                          <a:spcPts val="0"/>
                        </a:spcAft>
                        <a:buNone/>
                      </a:pPr>
                      <a:r>
                        <a:rPr lang="en-GB" sz="1600">
                          <a:solidFill>
                            <a:schemeClr val="dk1"/>
                          </a:solidFill>
                          <a:latin typeface="Arial"/>
                          <a:ea typeface="Arial"/>
                          <a:cs typeface="Arial"/>
                          <a:sym typeface="Arial"/>
                        </a:rPr>
                        <a:t>DfE reception offer: refresher </a:t>
                      </a:r>
                      <a:endParaRPr sz="1600">
                        <a:latin typeface="Arial"/>
                        <a:ea typeface="Arial"/>
                        <a:cs typeface="Arial"/>
                        <a:sym typeface="Arial"/>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accent6"/>
                      </a:solidFill>
                      <a:prstDash val="solid"/>
                      <a:round/>
                      <a:headEnd len="sm" w="sm" type="none"/>
                      <a:tailEnd len="sm" w="sm" type="none"/>
                    </a:lnT>
                    <a:lnB cap="flat" cmpd="sng" w="12700">
                      <a:solidFill>
                        <a:schemeClr val="accent6"/>
                      </a:solidFill>
                      <a:prstDash val="solid"/>
                      <a:round/>
                      <a:headEnd len="sm" w="sm" type="none"/>
                      <a:tailEnd len="sm" w="sm" type="none"/>
                    </a:lnB>
                    <a:solidFill>
                      <a:srgbClr val="FFFF00"/>
                    </a:solidFill>
                  </a:tcPr>
                </a:tc>
                <a:tc>
                  <a:txBody>
                    <a:bodyPr/>
                    <a:lstStyle/>
                    <a:p>
                      <a:pPr indent="0" lvl="0" marL="0" marR="0" rtl="0" algn="l">
                        <a:spcBef>
                          <a:spcPts val="0"/>
                        </a:spcBef>
                        <a:spcAft>
                          <a:spcPts val="0"/>
                        </a:spcAft>
                        <a:buNone/>
                      </a:pPr>
                      <a:r>
                        <a:rPr lang="en-GB" sz="1351"/>
                        <a:t>4.05-4.15pm</a:t>
                      </a:r>
                      <a:endParaRPr sz="1351"/>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accent6"/>
                      </a:solidFill>
                      <a:prstDash val="solid"/>
                      <a:round/>
                      <a:headEnd len="sm" w="sm" type="none"/>
                      <a:tailEnd len="sm" w="sm" type="none"/>
                    </a:lnT>
                    <a:lnB cap="flat" cmpd="sng" w="12700">
                      <a:solidFill>
                        <a:schemeClr val="accent6"/>
                      </a:solidFill>
                      <a:prstDash val="solid"/>
                      <a:round/>
                      <a:headEnd len="sm" w="sm" type="none"/>
                      <a:tailEnd len="sm" w="sm" type="none"/>
                    </a:lnB>
                    <a:solidFill>
                      <a:srgbClr val="FFFF00"/>
                    </a:solidFill>
                  </a:tcPr>
                </a:tc>
              </a:tr>
              <a:tr h="489950">
                <a:tc>
                  <a:txBody>
                    <a:bodyPr/>
                    <a:lstStyle/>
                    <a:p>
                      <a:pPr indent="0" lvl="0" marL="0" marR="0" rtl="0" algn="l">
                        <a:lnSpc>
                          <a:spcPct val="100000"/>
                        </a:lnSpc>
                        <a:spcBef>
                          <a:spcPts val="0"/>
                        </a:spcBef>
                        <a:spcAft>
                          <a:spcPts val="0"/>
                        </a:spcAft>
                        <a:buClr>
                          <a:schemeClr val="dk1"/>
                        </a:buClr>
                        <a:buSzPts val="1600"/>
                        <a:buFont typeface="Arial"/>
                        <a:buNone/>
                      </a:pPr>
                      <a:r>
                        <a:rPr b="0" i="0" lang="en-GB" sz="1600">
                          <a:solidFill>
                            <a:schemeClr val="dk1"/>
                          </a:solidFill>
                          <a:latin typeface="Arial"/>
                          <a:ea typeface="Arial"/>
                          <a:cs typeface="Arial"/>
                          <a:sym typeface="Arial"/>
                        </a:rPr>
                        <a:t>Settling in: reflections on your new cohort</a:t>
                      </a:r>
                      <a:endParaRPr b="0" sz="1600"/>
                    </a:p>
                    <a:p>
                      <a:pPr indent="0" lvl="0" marL="0" marR="0" rtl="0" algn="l">
                        <a:spcBef>
                          <a:spcPts val="0"/>
                        </a:spcBef>
                        <a:spcAft>
                          <a:spcPts val="0"/>
                        </a:spcAft>
                        <a:buNone/>
                      </a:pPr>
                      <a:r>
                        <a:t/>
                      </a:r>
                      <a:endParaRPr sz="1600">
                        <a:latin typeface="Arial"/>
                        <a:ea typeface="Arial"/>
                        <a:cs typeface="Arial"/>
                        <a:sym typeface="Arial"/>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accent6"/>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GB" sz="1351"/>
                        <a:t>4.15-4.30pm</a:t>
                      </a:r>
                      <a:endParaRPr sz="1351"/>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accent6"/>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489950">
                <a:tc>
                  <a:txBody>
                    <a:bodyPr/>
                    <a:lstStyle/>
                    <a:p>
                      <a:pPr indent="0" lvl="0" marL="0" marR="0" rtl="0" algn="l">
                        <a:lnSpc>
                          <a:spcPct val="100000"/>
                        </a:lnSpc>
                        <a:spcBef>
                          <a:spcPts val="0"/>
                        </a:spcBef>
                        <a:spcAft>
                          <a:spcPts val="0"/>
                        </a:spcAft>
                        <a:buClr>
                          <a:schemeClr val="dk1"/>
                        </a:buClr>
                        <a:buSzPts val="1600"/>
                        <a:buFont typeface="Arial"/>
                        <a:buNone/>
                      </a:pPr>
                      <a:r>
                        <a:rPr lang="en-GB" sz="1600">
                          <a:latin typeface="Arial"/>
                          <a:ea typeface="Arial"/>
                          <a:cs typeface="Arial"/>
                          <a:sym typeface="Arial"/>
                        </a:rPr>
                        <a:t>Understanding your cohort through transition, observation, assessments and other information sources</a:t>
                      </a:r>
                      <a:endParaRPr/>
                    </a:p>
                    <a:p>
                      <a:pPr indent="0" lvl="0" marL="0" marR="0" rtl="0" algn="l">
                        <a:spcBef>
                          <a:spcPts val="0"/>
                        </a:spcBef>
                        <a:spcAft>
                          <a:spcPts val="0"/>
                        </a:spcAft>
                        <a:buNone/>
                      </a:pPr>
                      <a:r>
                        <a:t/>
                      </a:r>
                      <a:endParaRPr sz="1600">
                        <a:latin typeface="Arial"/>
                        <a:ea typeface="Arial"/>
                        <a:cs typeface="Arial"/>
                        <a:sym typeface="Arial"/>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GB" sz="1351"/>
                        <a:t>4.30-4.50pm</a:t>
                      </a:r>
                      <a:endParaRPr sz="1351"/>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489950">
                <a:tc>
                  <a:txBody>
                    <a:bodyPr/>
                    <a:lstStyle/>
                    <a:p>
                      <a:pPr indent="0" lvl="0" marL="0" marR="0" rtl="0" algn="l">
                        <a:lnSpc>
                          <a:spcPct val="100000"/>
                        </a:lnSpc>
                        <a:spcBef>
                          <a:spcPts val="0"/>
                        </a:spcBef>
                        <a:spcAft>
                          <a:spcPts val="0"/>
                        </a:spcAft>
                        <a:buClr>
                          <a:schemeClr val="dk1"/>
                        </a:buClr>
                        <a:buSzPts val="1600"/>
                        <a:buFont typeface="Arial"/>
                        <a:buNone/>
                      </a:pPr>
                      <a:r>
                        <a:rPr lang="en-GB" sz="1600">
                          <a:latin typeface="Arial"/>
                          <a:ea typeface="Arial"/>
                          <a:cs typeface="Arial"/>
                          <a:sym typeface="Arial"/>
                        </a:rPr>
                        <a:t>Responding to cohort needs through </a:t>
                      </a:r>
                      <a:r>
                        <a:rPr lang="en-GB" sz="1600"/>
                        <a:t>interactions and</a:t>
                      </a:r>
                      <a:r>
                        <a:rPr lang="en-GB" sz="1600">
                          <a:latin typeface="Arial"/>
                          <a:ea typeface="Arial"/>
                          <a:cs typeface="Arial"/>
                          <a:sym typeface="Arial"/>
                        </a:rPr>
                        <a:t> environment</a:t>
                      </a:r>
                      <a:endParaRPr/>
                    </a:p>
                    <a:p>
                      <a:pPr indent="0" lvl="0" marL="0" marR="0" rtl="0" algn="l">
                        <a:spcBef>
                          <a:spcPts val="0"/>
                        </a:spcBef>
                        <a:spcAft>
                          <a:spcPts val="0"/>
                        </a:spcAft>
                        <a:buNone/>
                      </a:pPr>
                      <a:r>
                        <a:t/>
                      </a:r>
                      <a:endParaRPr sz="1600">
                        <a:latin typeface="Arial"/>
                        <a:ea typeface="Arial"/>
                        <a:cs typeface="Arial"/>
                        <a:sym typeface="Arial"/>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GB" sz="1351"/>
                        <a:t>4.50-5.10pm</a:t>
                      </a:r>
                      <a:endParaRPr sz="1351"/>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489950">
                <a:tc>
                  <a:txBody>
                    <a:bodyPr/>
                    <a:lstStyle/>
                    <a:p>
                      <a:pPr indent="0" lvl="0" marL="0" marR="0" rtl="0" algn="l">
                        <a:spcBef>
                          <a:spcPts val="0"/>
                        </a:spcBef>
                        <a:spcAft>
                          <a:spcPts val="0"/>
                        </a:spcAft>
                        <a:buNone/>
                      </a:pPr>
                      <a:r>
                        <a:rPr lang="en-GB" sz="1600"/>
                        <a:t>Practice in Action</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GB" sz="1351"/>
                        <a:t>5.10-5.25pm</a:t>
                      </a:r>
                      <a:endParaRPr sz="1351"/>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489950">
                <a:tc>
                  <a:txBody>
                    <a:bodyPr/>
                    <a:lstStyle/>
                    <a:p>
                      <a:pPr indent="0" lvl="0" marL="0" marR="0" rtl="0" algn="l">
                        <a:spcBef>
                          <a:spcPts val="0"/>
                        </a:spcBef>
                        <a:spcAft>
                          <a:spcPts val="0"/>
                        </a:spcAft>
                        <a:buNone/>
                      </a:pPr>
                      <a:r>
                        <a:rPr lang="en-GB" sz="1600">
                          <a:latin typeface="Arial"/>
                          <a:ea typeface="Arial"/>
                          <a:cs typeface="Arial"/>
                          <a:sym typeface="Arial"/>
                        </a:rPr>
                        <a:t>Reflection, next steps and looking ahead as a network </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accent6"/>
                      </a:solidFill>
                      <a:prstDash val="solid"/>
                      <a:round/>
                      <a:headEnd len="sm" w="sm" type="none"/>
                      <a:tailEnd len="sm" w="sm" type="none"/>
                    </a:lnB>
                  </a:tcPr>
                </a:tc>
                <a:tc>
                  <a:txBody>
                    <a:bodyPr/>
                    <a:lstStyle/>
                    <a:p>
                      <a:pPr indent="0" lvl="0" marL="0" marR="0" rtl="0" algn="l">
                        <a:spcBef>
                          <a:spcPts val="0"/>
                        </a:spcBef>
                        <a:spcAft>
                          <a:spcPts val="0"/>
                        </a:spcAft>
                        <a:buNone/>
                      </a:pPr>
                      <a:r>
                        <a:rPr lang="en-GB" sz="1351"/>
                        <a:t>5.25-5.30pm</a:t>
                      </a:r>
                      <a:endParaRPr sz="1351"/>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accent6"/>
                      </a:solidFill>
                      <a:prstDash val="solid"/>
                      <a:round/>
                      <a:headEnd len="sm" w="sm" type="none"/>
                      <a:tailEnd len="sm" w="sm" type="none"/>
                    </a:lnB>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4"/>
          <p:cNvSpPr txBox="1"/>
          <p:nvPr>
            <p:ph type="title"/>
          </p:nvPr>
        </p:nvSpPr>
        <p:spPr>
          <a:xfrm>
            <a:off x="244979" y="185015"/>
            <a:ext cx="10956620" cy="445999"/>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rgbClr val="003764"/>
              </a:buClr>
              <a:buSzPts val="2800"/>
              <a:buFont typeface="Arial"/>
              <a:buNone/>
            </a:pPr>
            <a:r>
              <a:rPr lang="en-GB" sz="2800"/>
              <a:t>A reminder: The DfE offer</a:t>
            </a:r>
            <a:endParaRPr sz="2600"/>
          </a:p>
        </p:txBody>
      </p:sp>
      <p:cxnSp>
        <p:nvCxnSpPr>
          <p:cNvPr id="193" name="Google Shape;193;p4"/>
          <p:cNvCxnSpPr/>
          <p:nvPr/>
        </p:nvCxnSpPr>
        <p:spPr>
          <a:xfrm>
            <a:off x="1877418" y="6572285"/>
            <a:ext cx="222250" cy="0"/>
          </a:xfrm>
          <a:prstGeom prst="straightConnector1">
            <a:avLst/>
          </a:prstGeom>
          <a:noFill/>
          <a:ln cap="rnd" cmpd="sng" w="19050">
            <a:solidFill>
              <a:srgbClr val="4C6C9C"/>
            </a:solidFill>
            <a:prstDash val="solid"/>
            <a:round/>
            <a:headEnd len="sm" w="sm" type="none"/>
            <a:tailEnd len="sm" w="sm" type="none"/>
          </a:ln>
        </p:spPr>
      </p:cxnSp>
      <p:cxnSp>
        <p:nvCxnSpPr>
          <p:cNvPr id="194" name="Google Shape;194;p4"/>
          <p:cNvCxnSpPr/>
          <p:nvPr/>
        </p:nvCxnSpPr>
        <p:spPr>
          <a:xfrm>
            <a:off x="2496543" y="6572285"/>
            <a:ext cx="228600" cy="0"/>
          </a:xfrm>
          <a:prstGeom prst="straightConnector1">
            <a:avLst/>
          </a:prstGeom>
          <a:noFill/>
          <a:ln cap="rnd" cmpd="sng" w="12700">
            <a:solidFill>
              <a:srgbClr val="4C6C9C"/>
            </a:solidFill>
            <a:prstDash val="lgDash"/>
            <a:round/>
            <a:headEnd len="sm" w="sm" type="none"/>
            <a:tailEnd len="sm" w="sm" type="none"/>
          </a:ln>
        </p:spPr>
      </p:cxnSp>
      <p:cxnSp>
        <p:nvCxnSpPr>
          <p:cNvPr id="195" name="Google Shape;195;p4"/>
          <p:cNvCxnSpPr/>
          <p:nvPr/>
        </p:nvCxnSpPr>
        <p:spPr>
          <a:xfrm>
            <a:off x="3609380" y="6572285"/>
            <a:ext cx="228600" cy="0"/>
          </a:xfrm>
          <a:prstGeom prst="straightConnector1">
            <a:avLst/>
          </a:prstGeom>
          <a:noFill/>
          <a:ln cap="rnd" cmpd="sng" w="12700">
            <a:solidFill>
              <a:schemeClr val="accent2"/>
            </a:solidFill>
            <a:prstDash val="lgDash"/>
            <a:round/>
            <a:headEnd len="sm" w="sm" type="none"/>
            <a:tailEnd len="sm" w="sm" type="none"/>
          </a:ln>
        </p:spPr>
      </p:cxnSp>
      <p:sp>
        <p:nvSpPr>
          <p:cNvPr id="196" name="Google Shape;196;p4"/>
          <p:cNvSpPr txBox="1"/>
          <p:nvPr/>
        </p:nvSpPr>
        <p:spPr>
          <a:xfrm>
            <a:off x="1369015" y="3114249"/>
            <a:ext cx="4845668" cy="564601"/>
          </a:xfrm>
          <a:prstGeom prst="rect">
            <a:avLst/>
          </a:prstGeom>
          <a:noFill/>
          <a:ln>
            <a:noFill/>
          </a:ln>
        </p:spPr>
        <p:txBody>
          <a:bodyPr anchorCtr="0" anchor="t" bIns="0" lIns="0" spcFirstLastPara="1" rIns="0" wrap="square" tIns="0">
            <a:noAutofit/>
          </a:bodyPr>
          <a:lstStyle/>
          <a:p>
            <a:pPr indent="0" lvl="0" marL="0" marR="0" rtl="0" algn="l">
              <a:lnSpc>
                <a:spcPct val="57692"/>
              </a:lnSpc>
              <a:spcBef>
                <a:spcPts val="0"/>
              </a:spcBef>
              <a:spcAft>
                <a:spcPts val="0"/>
              </a:spcAft>
              <a:buClr>
                <a:srgbClr val="003764"/>
              </a:buClr>
              <a:buSzPts val="2600"/>
              <a:buFont typeface="Arial"/>
              <a:buNone/>
            </a:pPr>
            <a:br>
              <a:rPr b="1" i="0" lang="en-GB" sz="2600" u="none" cap="none" strike="noStrike">
                <a:solidFill>
                  <a:srgbClr val="003764"/>
                </a:solidFill>
                <a:latin typeface="Arial"/>
                <a:ea typeface="Arial"/>
                <a:cs typeface="Arial"/>
                <a:sym typeface="Arial"/>
              </a:rPr>
            </a:br>
            <a:endParaRPr b="1" i="0" sz="2600" u="none" cap="none" strike="noStrike">
              <a:solidFill>
                <a:srgbClr val="003764"/>
              </a:solidFill>
              <a:latin typeface="Arial"/>
              <a:ea typeface="Arial"/>
              <a:cs typeface="Arial"/>
              <a:sym typeface="Arial"/>
            </a:endParaRPr>
          </a:p>
          <a:p>
            <a:pPr indent="0" lvl="0" marL="0" marR="0" rtl="0" algn="l">
              <a:lnSpc>
                <a:spcPct val="90000"/>
              </a:lnSpc>
              <a:spcBef>
                <a:spcPts val="0"/>
              </a:spcBef>
              <a:spcAft>
                <a:spcPts val="0"/>
              </a:spcAft>
              <a:buClr>
                <a:srgbClr val="003764"/>
              </a:buClr>
              <a:buSzPts val="2600"/>
              <a:buFont typeface="Arial"/>
              <a:buNone/>
            </a:pPr>
            <a:r>
              <a:t/>
            </a:r>
            <a:endParaRPr b="1" i="0" sz="2600" u="none" cap="none" strike="noStrike">
              <a:solidFill>
                <a:srgbClr val="003764"/>
              </a:solidFill>
              <a:latin typeface="Arial"/>
              <a:ea typeface="Arial"/>
              <a:cs typeface="Arial"/>
              <a:sym typeface="Arial"/>
            </a:endParaRPr>
          </a:p>
        </p:txBody>
      </p:sp>
      <p:sp>
        <p:nvSpPr>
          <p:cNvPr id="197" name="Google Shape;197;p4"/>
          <p:cNvSpPr txBox="1"/>
          <p:nvPr/>
        </p:nvSpPr>
        <p:spPr>
          <a:xfrm>
            <a:off x="118587" y="687740"/>
            <a:ext cx="10260414" cy="1215204"/>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chemeClr val="dk1"/>
              </a:buClr>
              <a:buSzPts val="1400"/>
              <a:buFont typeface="Arial"/>
              <a:buNone/>
            </a:pPr>
            <a:r>
              <a:rPr b="0" i="0" lang="en-GB" sz="1400" u="none" cap="none" strike="noStrike">
                <a:solidFill>
                  <a:schemeClr val="dk1"/>
                </a:solidFill>
                <a:latin typeface="Arial"/>
                <a:ea typeface="Arial"/>
                <a:cs typeface="Arial"/>
                <a:sym typeface="Arial"/>
              </a:rPr>
              <a:t>Reception is a national priority within RISE, with free DfE support to help schools improve provision and contribute to the ambition for 75% of children to reach a Good Level of Development (GLD) by 2028.  The full DfE reception offer can be found here: </a:t>
            </a:r>
            <a:r>
              <a:rPr b="0" i="0" lang="en-GB" sz="1400" u="sng" cap="none" strike="noStrike">
                <a:solidFill>
                  <a:srgbClr val="467886"/>
                </a:solidFill>
                <a:latin typeface="Arial"/>
                <a:ea typeface="Arial"/>
                <a:cs typeface="Arial"/>
                <a:sym typeface="Arial"/>
                <a:hlinkClick r:id="rId3">
                  <a:extLst>
                    <a:ext uri="{A12FA001-AC4F-418D-AE19-62706E023703}">
                      <ahyp:hlinkClr val="tx"/>
                    </a:ext>
                  </a:extLst>
                </a:hlinkClick>
              </a:rPr>
              <a:t>https://www.gov.uk/government/publications/reception-improvement-offer/reception-improvement-offer</a:t>
            </a:r>
            <a:r>
              <a:rPr b="0" i="0" lang="en-GB" sz="1400" u="none" cap="none" strike="noStrike">
                <a:solidFill>
                  <a:schemeClr val="dk1"/>
                </a:solidFill>
                <a:latin typeface="Arial"/>
                <a:ea typeface="Arial"/>
                <a:cs typeface="Arial"/>
                <a:sym typeface="Arial"/>
              </a:rPr>
              <a:t> </a:t>
            </a:r>
            <a:endParaRPr/>
          </a:p>
          <a:p>
            <a:pPr indent="0" lvl="0" marL="0" marR="0" rtl="0" algn="l">
              <a:spcBef>
                <a:spcPts val="800"/>
              </a:spcBef>
              <a:spcAft>
                <a:spcPts val="0"/>
              </a:spcAft>
              <a:buNone/>
            </a:pPr>
            <a:r>
              <a:rPr b="1" i="0" lang="en-GB" sz="1800" u="none" cap="none" strike="noStrike">
                <a:solidFill>
                  <a:schemeClr val="dk1"/>
                </a:solidFill>
                <a:latin typeface="Arial"/>
                <a:ea typeface="Arial"/>
                <a:cs typeface="Arial"/>
                <a:sym typeface="Arial"/>
              </a:rPr>
              <a:t>What support is available from DfE?</a:t>
            </a:r>
            <a:endParaRPr/>
          </a:p>
        </p:txBody>
      </p:sp>
      <p:grpSp>
        <p:nvGrpSpPr>
          <p:cNvPr id="198" name="Google Shape;198;p4"/>
          <p:cNvGrpSpPr/>
          <p:nvPr/>
        </p:nvGrpSpPr>
        <p:grpSpPr>
          <a:xfrm>
            <a:off x="249292" y="1965431"/>
            <a:ext cx="11464978" cy="4542896"/>
            <a:chOff x="4313" y="5759"/>
            <a:chExt cx="11464978" cy="4542896"/>
          </a:xfrm>
        </p:grpSpPr>
        <p:sp>
          <p:nvSpPr>
            <p:cNvPr id="199" name="Google Shape;199;p4"/>
            <p:cNvSpPr/>
            <p:nvPr/>
          </p:nvSpPr>
          <p:spPr>
            <a:xfrm>
              <a:off x="4313" y="5759"/>
              <a:ext cx="2593886" cy="561788"/>
            </a:xfrm>
            <a:prstGeom prst="rect">
              <a:avLst/>
            </a:prstGeom>
            <a:solidFill>
              <a:srgbClr val="EA5A5A"/>
            </a:solidFill>
            <a:ln cap="flat" cmpd="sng" w="19050">
              <a:solidFill>
                <a:srgbClr val="EA5A5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4"/>
            <p:cNvSpPr txBox="1"/>
            <p:nvPr/>
          </p:nvSpPr>
          <p:spPr>
            <a:xfrm>
              <a:off x="4313" y="5759"/>
              <a:ext cx="2593886" cy="561788"/>
            </a:xfrm>
            <a:prstGeom prst="rect">
              <a:avLst/>
            </a:prstGeom>
            <a:noFill/>
            <a:ln>
              <a:noFill/>
            </a:ln>
          </p:spPr>
          <p:txBody>
            <a:bodyPr anchorCtr="0" anchor="ctr" bIns="65000" lIns="113775" spcFirstLastPara="1" rIns="113775" wrap="square" tIns="65000">
              <a:noAutofit/>
            </a:bodyPr>
            <a:lstStyle/>
            <a:p>
              <a:pPr indent="0" lvl="0" marL="0" marR="0" rtl="0" algn="ctr">
                <a:lnSpc>
                  <a:spcPct val="90000"/>
                </a:lnSpc>
                <a:spcBef>
                  <a:spcPts val="0"/>
                </a:spcBef>
                <a:spcAft>
                  <a:spcPts val="0"/>
                </a:spcAft>
                <a:buClr>
                  <a:schemeClr val="lt1"/>
                </a:buClr>
                <a:buSzPts val="1600"/>
                <a:buFont typeface="Arial"/>
                <a:buNone/>
              </a:pPr>
              <a:r>
                <a:rPr b="1" lang="en-GB" sz="1600">
                  <a:solidFill>
                    <a:schemeClr val="lt1"/>
                  </a:solidFill>
                  <a:latin typeface="Arial"/>
                  <a:ea typeface="Arial"/>
                  <a:cs typeface="Arial"/>
                  <a:sym typeface="Arial"/>
                </a:rPr>
                <a:t>Universal support-  for all schools</a:t>
              </a:r>
              <a:endParaRPr/>
            </a:p>
          </p:txBody>
        </p:sp>
        <p:sp>
          <p:nvSpPr>
            <p:cNvPr id="201" name="Google Shape;201;p4"/>
            <p:cNvSpPr/>
            <p:nvPr/>
          </p:nvSpPr>
          <p:spPr>
            <a:xfrm>
              <a:off x="4313" y="567548"/>
              <a:ext cx="2593886" cy="3981107"/>
            </a:xfrm>
            <a:prstGeom prst="rect">
              <a:avLst/>
            </a:prstGeom>
            <a:solidFill>
              <a:srgbClr val="F7CECE">
                <a:alpha val="90196"/>
              </a:srgbClr>
            </a:solidFill>
            <a:ln cap="flat" cmpd="sng" w="19050">
              <a:solidFill>
                <a:srgbClr val="F7CECE">
                  <a:alpha val="9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4"/>
            <p:cNvSpPr txBox="1"/>
            <p:nvPr/>
          </p:nvSpPr>
          <p:spPr>
            <a:xfrm>
              <a:off x="4313" y="567548"/>
              <a:ext cx="2593886" cy="3981107"/>
            </a:xfrm>
            <a:prstGeom prst="rect">
              <a:avLst/>
            </a:prstGeom>
            <a:noFill/>
            <a:ln>
              <a:noFill/>
            </a:ln>
          </p:spPr>
          <p:txBody>
            <a:bodyPr anchorCtr="0" anchor="t" bIns="112000" lIns="74675" spcFirstLastPara="1" rIns="99550" wrap="square" tIns="74675">
              <a:noAutofit/>
            </a:bodyPr>
            <a:lstStyle/>
            <a:p>
              <a:pPr indent="-114300" lvl="1" marL="114300" marR="0" rtl="0" algn="l">
                <a:lnSpc>
                  <a:spcPct val="90000"/>
                </a:lnSpc>
                <a:spcBef>
                  <a:spcPts val="0"/>
                </a:spcBef>
                <a:spcAft>
                  <a:spcPts val="0"/>
                </a:spcAft>
                <a:buClr>
                  <a:schemeClr val="dk1"/>
                </a:buClr>
                <a:buSzPts val="1400"/>
                <a:buFont typeface="Arial"/>
                <a:buChar char="•"/>
              </a:pPr>
              <a:r>
                <a:rPr b="1" i="0" lang="en-GB" sz="1400" u="none" cap="none" strike="noStrike">
                  <a:solidFill>
                    <a:schemeClr val="dk1"/>
                  </a:solidFill>
                  <a:latin typeface="Arial"/>
                  <a:ea typeface="Arial"/>
                  <a:cs typeface="Arial"/>
                  <a:sym typeface="Arial"/>
                </a:rPr>
                <a:t>Reception Networks</a:t>
              </a:r>
              <a:r>
                <a:rPr b="0" i="0" lang="en-GB" sz="1400" u="none" cap="none" strike="noStrike">
                  <a:solidFill>
                    <a:schemeClr val="dk1"/>
                  </a:solidFill>
                  <a:latin typeface="Arial"/>
                  <a:ea typeface="Arial"/>
                  <a:cs typeface="Arial"/>
                  <a:sym typeface="Arial"/>
                </a:rPr>
                <a:t>: opportunities to connect with other local schools, share practice, and learn together, led by accredited Lead Schools.</a:t>
              </a:r>
              <a:endParaRPr/>
            </a:p>
            <a:p>
              <a:pPr indent="-114300" lvl="1" marL="114300" marR="0" rtl="0" algn="l">
                <a:lnSpc>
                  <a:spcPct val="90000"/>
                </a:lnSpc>
                <a:spcBef>
                  <a:spcPts val="210"/>
                </a:spcBef>
                <a:spcAft>
                  <a:spcPts val="0"/>
                </a:spcAft>
                <a:buClr>
                  <a:schemeClr val="dk1"/>
                </a:buClr>
                <a:buSzPts val="1400"/>
                <a:buFont typeface="Arial"/>
                <a:buChar char="•"/>
              </a:pPr>
              <a:r>
                <a:rPr b="1" i="0" lang="en-GB" sz="1400" u="none" cap="none" strike="noStrike">
                  <a:solidFill>
                    <a:schemeClr val="dk1"/>
                  </a:solidFill>
                  <a:latin typeface="Arial"/>
                  <a:ea typeface="Arial"/>
                  <a:cs typeface="Arial"/>
                  <a:sym typeface="Arial"/>
                </a:rPr>
                <a:t>National webinars and training materials</a:t>
              </a:r>
              <a:r>
                <a:rPr b="0" i="0" lang="en-GB" sz="1400" u="none" cap="none" strike="noStrike">
                  <a:solidFill>
                    <a:schemeClr val="dk1"/>
                  </a:solidFill>
                  <a:latin typeface="Arial"/>
                  <a:ea typeface="Arial"/>
                  <a:cs typeface="Arial"/>
                  <a:sym typeface="Arial"/>
                </a:rPr>
                <a:t> focused on reception priorities.</a:t>
              </a:r>
              <a:endParaRPr/>
            </a:p>
            <a:p>
              <a:pPr indent="-114300" lvl="1" marL="114300" marR="0" rtl="0" algn="l">
                <a:lnSpc>
                  <a:spcPct val="90000"/>
                </a:lnSpc>
                <a:spcBef>
                  <a:spcPts val="210"/>
                </a:spcBef>
                <a:spcAft>
                  <a:spcPts val="0"/>
                </a:spcAft>
                <a:buClr>
                  <a:schemeClr val="dk1"/>
                </a:buClr>
                <a:buSzPts val="1400"/>
                <a:buFont typeface="Arial"/>
                <a:buChar char="•"/>
              </a:pPr>
              <a:r>
                <a:rPr b="1" i="0" lang="en-GB" sz="1400" u="none" cap="none" strike="noStrike">
                  <a:solidFill>
                    <a:schemeClr val="dk1"/>
                  </a:solidFill>
                  <a:latin typeface="Arial"/>
                  <a:ea typeface="Arial"/>
                  <a:cs typeface="Arial"/>
                  <a:sym typeface="Arial"/>
                </a:rPr>
                <a:t>‘Compare your GLD data’</a:t>
              </a:r>
              <a:r>
                <a:rPr b="0" i="0" lang="en-GB" sz="1400" u="none" cap="none" strike="noStrike">
                  <a:solidFill>
                    <a:schemeClr val="dk1"/>
                  </a:solidFill>
                  <a:latin typeface="Arial"/>
                  <a:ea typeface="Arial"/>
                  <a:cs typeface="Arial"/>
                  <a:sym typeface="Arial"/>
                </a:rPr>
                <a:t> </a:t>
              </a:r>
              <a:r>
                <a:rPr b="1" i="0" lang="en-GB" sz="1400" u="none" cap="none" strike="noStrike">
                  <a:solidFill>
                    <a:schemeClr val="dk1"/>
                  </a:solidFill>
                  <a:latin typeface="Arial"/>
                  <a:ea typeface="Arial"/>
                  <a:cs typeface="Arial"/>
                  <a:sym typeface="Arial"/>
                </a:rPr>
                <a:t>reports</a:t>
              </a:r>
              <a:r>
                <a:rPr b="0" i="0" lang="en-GB" sz="1400" u="none" cap="none" strike="noStrike">
                  <a:solidFill>
                    <a:schemeClr val="dk1"/>
                  </a:solidFill>
                  <a:latin typeface="Arial"/>
                  <a:ea typeface="Arial"/>
                  <a:cs typeface="Arial"/>
                  <a:sym typeface="Arial"/>
                </a:rPr>
                <a:t> to help schools reflect on strengths and areas for development.</a:t>
              </a:r>
              <a:endParaRPr/>
            </a:p>
            <a:p>
              <a:pPr indent="-114300" lvl="1" marL="114300" marR="0" rtl="0" algn="l">
                <a:lnSpc>
                  <a:spcPct val="90000"/>
                </a:lnSpc>
                <a:spcBef>
                  <a:spcPts val="210"/>
                </a:spcBef>
                <a:spcAft>
                  <a:spcPts val="0"/>
                </a:spcAft>
                <a:buClr>
                  <a:schemeClr val="dk1"/>
                </a:buClr>
                <a:buSzPts val="1400"/>
                <a:buFont typeface="Arial"/>
                <a:buChar char="•"/>
              </a:pPr>
              <a:r>
                <a:rPr b="1" i="0" lang="en-GB" sz="1400" u="none" cap="none" strike="noStrike">
                  <a:solidFill>
                    <a:schemeClr val="dk1"/>
                  </a:solidFill>
                  <a:latin typeface="Arial"/>
                  <a:ea typeface="Arial"/>
                  <a:cs typeface="Arial"/>
                  <a:sym typeface="Arial"/>
                </a:rPr>
                <a:t>RISE Reception Conferences </a:t>
              </a:r>
              <a:r>
                <a:rPr b="0" i="0" lang="en-GB" sz="1400" u="none" cap="none" strike="noStrike">
                  <a:solidFill>
                    <a:schemeClr val="dk1"/>
                  </a:solidFill>
                  <a:latin typeface="Arial"/>
                  <a:ea typeface="Arial"/>
                  <a:cs typeface="Arial"/>
                  <a:sym typeface="Arial"/>
                </a:rPr>
                <a:t>in March 2026. </a:t>
              </a:r>
              <a:endParaRPr/>
            </a:p>
          </p:txBody>
        </p:sp>
        <p:sp>
          <p:nvSpPr>
            <p:cNvPr id="203" name="Google Shape;203;p4"/>
            <p:cNvSpPr/>
            <p:nvPr/>
          </p:nvSpPr>
          <p:spPr>
            <a:xfrm>
              <a:off x="2961344" y="5759"/>
              <a:ext cx="2593886" cy="561788"/>
            </a:xfrm>
            <a:prstGeom prst="rect">
              <a:avLst/>
            </a:prstGeom>
            <a:solidFill>
              <a:srgbClr val="28B9D9"/>
            </a:solidFill>
            <a:ln cap="flat" cmpd="sng" w="19050">
              <a:solidFill>
                <a:srgbClr val="28B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4"/>
            <p:cNvSpPr txBox="1"/>
            <p:nvPr/>
          </p:nvSpPr>
          <p:spPr>
            <a:xfrm>
              <a:off x="2961344" y="5759"/>
              <a:ext cx="2593886" cy="561788"/>
            </a:xfrm>
            <a:prstGeom prst="rect">
              <a:avLst/>
            </a:prstGeom>
            <a:noFill/>
            <a:ln>
              <a:noFill/>
            </a:ln>
          </p:spPr>
          <p:txBody>
            <a:bodyPr anchorCtr="0" anchor="t" bIns="56875" lIns="99550" spcFirstLastPara="1" rIns="99550" wrap="square" tIns="56875">
              <a:noAutofit/>
            </a:bodyPr>
            <a:lstStyle/>
            <a:p>
              <a:pPr indent="0" lvl="0" marL="0" marR="0" rtl="0" algn="ctr">
                <a:lnSpc>
                  <a:spcPct val="90000"/>
                </a:lnSpc>
                <a:spcBef>
                  <a:spcPts val="0"/>
                </a:spcBef>
                <a:spcAft>
                  <a:spcPts val="0"/>
                </a:spcAft>
                <a:buClr>
                  <a:schemeClr val="lt1"/>
                </a:buClr>
                <a:buSzPts val="1400"/>
                <a:buFont typeface="Arial"/>
                <a:buNone/>
              </a:pPr>
              <a:r>
                <a:rPr b="1" lang="en-GB" sz="1400">
                  <a:solidFill>
                    <a:schemeClr val="lt1"/>
                  </a:solidFill>
                  <a:latin typeface="Arial"/>
                  <a:ea typeface="Arial"/>
                  <a:cs typeface="Arial"/>
                  <a:sym typeface="Arial"/>
                </a:rPr>
                <a:t>Targeted and specialist support</a:t>
              </a:r>
              <a:r>
                <a:rPr lang="en-GB" sz="1400">
                  <a:solidFill>
                    <a:schemeClr val="lt1"/>
                  </a:solidFill>
                  <a:latin typeface="Arial"/>
                  <a:ea typeface="Arial"/>
                  <a:cs typeface="Arial"/>
                  <a:sym typeface="Arial"/>
                </a:rPr>
                <a:t> </a:t>
              </a:r>
              <a:r>
                <a:rPr b="1" lang="en-GB" sz="1400">
                  <a:solidFill>
                    <a:schemeClr val="lt1"/>
                  </a:solidFill>
                  <a:latin typeface="Arial"/>
                  <a:ea typeface="Arial"/>
                  <a:cs typeface="Arial"/>
                  <a:sym typeface="Arial"/>
                </a:rPr>
                <a:t>– where needed</a:t>
              </a:r>
              <a:endParaRPr sz="1400">
                <a:solidFill>
                  <a:schemeClr val="lt1"/>
                </a:solidFill>
                <a:latin typeface="Arial"/>
                <a:ea typeface="Arial"/>
                <a:cs typeface="Arial"/>
                <a:sym typeface="Arial"/>
              </a:endParaRPr>
            </a:p>
          </p:txBody>
        </p:sp>
        <p:sp>
          <p:nvSpPr>
            <p:cNvPr id="205" name="Google Shape;205;p4"/>
            <p:cNvSpPr/>
            <p:nvPr/>
          </p:nvSpPr>
          <p:spPr>
            <a:xfrm>
              <a:off x="2961344" y="567548"/>
              <a:ext cx="2593886" cy="3981107"/>
            </a:xfrm>
            <a:prstGeom prst="rect">
              <a:avLst/>
            </a:prstGeom>
            <a:solidFill>
              <a:srgbClr val="CBE6F1">
                <a:alpha val="90196"/>
              </a:srgbClr>
            </a:solidFill>
            <a:ln cap="flat" cmpd="sng" w="19050">
              <a:solidFill>
                <a:srgbClr val="CBE6F1">
                  <a:alpha val="9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4"/>
            <p:cNvSpPr txBox="1"/>
            <p:nvPr/>
          </p:nvSpPr>
          <p:spPr>
            <a:xfrm>
              <a:off x="2961344" y="567548"/>
              <a:ext cx="2593886" cy="3981107"/>
            </a:xfrm>
            <a:prstGeom prst="rect">
              <a:avLst/>
            </a:prstGeom>
            <a:noFill/>
            <a:ln>
              <a:noFill/>
            </a:ln>
          </p:spPr>
          <p:txBody>
            <a:bodyPr anchorCtr="0" anchor="t" bIns="96000" lIns="64000" spcFirstLastPara="1" rIns="85325" wrap="square" tIns="64000">
              <a:noAutofit/>
            </a:bodyPr>
            <a:lstStyle/>
            <a:p>
              <a:pPr indent="-114300" lvl="1" marL="114300" marR="0" rtl="0" algn="l">
                <a:lnSpc>
                  <a:spcPct val="90000"/>
                </a:lnSpc>
                <a:spcBef>
                  <a:spcPts val="0"/>
                </a:spcBef>
                <a:spcAft>
                  <a:spcPts val="0"/>
                </a:spcAft>
                <a:buClr>
                  <a:schemeClr val="dk1"/>
                </a:buClr>
                <a:buSzPts val="1200"/>
                <a:buFont typeface="Arial"/>
                <a:buChar char="•"/>
              </a:pPr>
              <a:r>
                <a:rPr b="1" i="0" lang="en-GB" sz="1200" u="none" cap="none" strike="noStrike">
                  <a:solidFill>
                    <a:schemeClr val="dk1"/>
                  </a:solidFill>
                  <a:latin typeface="Arial"/>
                  <a:ea typeface="Arial"/>
                  <a:cs typeface="Arial"/>
                  <a:sym typeface="Arial"/>
                </a:rPr>
                <a:t>Nuffield Early Language Intervention (NELI)</a:t>
              </a:r>
              <a:r>
                <a:rPr b="0" i="0" lang="en-GB" sz="1200" u="none" cap="none" strike="noStrike">
                  <a:solidFill>
                    <a:schemeClr val="dk1"/>
                  </a:solidFill>
                  <a:latin typeface="Arial"/>
                  <a:ea typeface="Arial"/>
                  <a:cs typeface="Arial"/>
                  <a:sym typeface="Arial"/>
                </a:rPr>
                <a:t> – fully funded early language support for Reception children.</a:t>
              </a:r>
              <a:endParaRPr/>
            </a:p>
            <a:p>
              <a:pPr indent="-114300" lvl="1" marL="114300" marR="0" rtl="0" algn="l">
                <a:lnSpc>
                  <a:spcPct val="90000"/>
                </a:lnSpc>
                <a:spcBef>
                  <a:spcPts val="180"/>
                </a:spcBef>
                <a:spcAft>
                  <a:spcPts val="0"/>
                </a:spcAft>
                <a:buClr>
                  <a:schemeClr val="dk1"/>
                </a:buClr>
                <a:buSzPts val="1200"/>
                <a:buFont typeface="Arial"/>
                <a:buChar char="•"/>
              </a:pPr>
              <a:r>
                <a:rPr b="1" i="0" lang="en-GB" sz="1200" u="none" cap="none" strike="noStrike">
                  <a:solidFill>
                    <a:schemeClr val="dk1"/>
                  </a:solidFill>
                  <a:latin typeface="Arial"/>
                  <a:ea typeface="Arial"/>
                  <a:cs typeface="Arial"/>
                  <a:sym typeface="Arial"/>
                </a:rPr>
                <a:t>English Hubs Reception offer</a:t>
              </a:r>
              <a:r>
                <a:rPr b="0" i="0" lang="en-GB" sz="1200" u="none" cap="none" strike="noStrike">
                  <a:solidFill>
                    <a:schemeClr val="dk1"/>
                  </a:solidFill>
                  <a:latin typeface="Arial"/>
                  <a:ea typeface="Arial"/>
                  <a:cs typeface="Arial"/>
                  <a:sym typeface="Arial"/>
                </a:rPr>
                <a:t>:</a:t>
              </a:r>
              <a:endParaRPr/>
            </a:p>
            <a:p>
              <a:pPr indent="-114300" lvl="2" marL="228600" marR="0" rtl="0" algn="l">
                <a:lnSpc>
                  <a:spcPct val="90000"/>
                </a:lnSpc>
                <a:spcBef>
                  <a:spcPts val="180"/>
                </a:spcBef>
                <a:spcAft>
                  <a:spcPts val="0"/>
                </a:spcAft>
                <a:buClr>
                  <a:schemeClr val="dk1"/>
                </a:buClr>
                <a:buSzPts val="1200"/>
                <a:buFont typeface="Arial"/>
                <a:buChar char="•"/>
              </a:pPr>
              <a:r>
                <a:rPr b="0" i="0" lang="en-GB" sz="1200" u="none" cap="none" strike="noStrike">
                  <a:solidFill>
                    <a:schemeClr val="dk1"/>
                  </a:solidFill>
                  <a:latin typeface="Arial"/>
                  <a:ea typeface="Arial"/>
                  <a:cs typeface="Arial"/>
                  <a:sym typeface="Arial"/>
                </a:rPr>
                <a:t>Reception‑focused audits of early language, reading and writing</a:t>
              </a:r>
              <a:endParaRPr/>
            </a:p>
            <a:p>
              <a:pPr indent="-114300" lvl="2" marL="228600" marR="0" rtl="0" algn="l">
                <a:lnSpc>
                  <a:spcPct val="90000"/>
                </a:lnSpc>
                <a:spcBef>
                  <a:spcPts val="180"/>
                </a:spcBef>
                <a:spcAft>
                  <a:spcPts val="0"/>
                </a:spcAft>
                <a:buClr>
                  <a:schemeClr val="dk1"/>
                </a:buClr>
                <a:buSzPts val="1200"/>
                <a:buFont typeface="Arial"/>
                <a:buChar char="•"/>
              </a:pPr>
              <a:r>
                <a:rPr b="0" i="0" lang="en-GB" sz="1200" u="none" cap="none" strike="noStrike">
                  <a:solidFill>
                    <a:schemeClr val="dk1"/>
                  </a:solidFill>
                  <a:latin typeface="Arial"/>
                  <a:ea typeface="Arial"/>
                  <a:cs typeface="Arial"/>
                  <a:sym typeface="Arial"/>
                </a:rPr>
                <a:t>CPD and intensive specialist support for schools with greatest need.</a:t>
              </a:r>
              <a:endParaRPr b="0" i="0" sz="1200" u="none" cap="none" strike="noStrike">
                <a:solidFill>
                  <a:schemeClr val="dk1"/>
                </a:solidFill>
                <a:latin typeface="Arial"/>
                <a:ea typeface="Arial"/>
                <a:cs typeface="Arial"/>
                <a:sym typeface="Arial"/>
              </a:endParaRPr>
            </a:p>
            <a:p>
              <a:pPr indent="-114300" lvl="1" marL="114300" marR="0" rtl="0" algn="l">
                <a:lnSpc>
                  <a:spcPct val="90000"/>
                </a:lnSpc>
                <a:spcBef>
                  <a:spcPts val="180"/>
                </a:spcBef>
                <a:spcAft>
                  <a:spcPts val="0"/>
                </a:spcAft>
                <a:buClr>
                  <a:schemeClr val="dk1"/>
                </a:buClr>
                <a:buSzPts val="1200"/>
                <a:buFont typeface="Arial"/>
                <a:buChar char="•"/>
              </a:pPr>
              <a:r>
                <a:rPr b="1" i="0" lang="en-GB" sz="1200" u="none" cap="none" strike="noStrike">
                  <a:solidFill>
                    <a:schemeClr val="dk1"/>
                  </a:solidFill>
                  <a:latin typeface="Arial"/>
                  <a:ea typeface="Arial"/>
                  <a:cs typeface="Arial"/>
                  <a:sym typeface="Arial"/>
                </a:rPr>
                <a:t>Maths Hubs Reception</a:t>
              </a:r>
              <a:r>
                <a:rPr b="0" i="0" lang="en-GB" sz="1200" u="none" cap="none" strike="noStrike">
                  <a:solidFill>
                    <a:schemeClr val="dk1"/>
                  </a:solidFill>
                  <a:latin typeface="Arial"/>
                  <a:ea typeface="Arial"/>
                  <a:cs typeface="Arial"/>
                  <a:sym typeface="Arial"/>
                </a:rPr>
                <a:t> </a:t>
              </a:r>
              <a:r>
                <a:rPr b="1" i="0" lang="en-GB" sz="1200" u="none" cap="none" strike="noStrike">
                  <a:solidFill>
                    <a:schemeClr val="dk1"/>
                  </a:solidFill>
                  <a:latin typeface="Arial"/>
                  <a:ea typeface="Arial"/>
                  <a:cs typeface="Arial"/>
                  <a:sym typeface="Arial"/>
                </a:rPr>
                <a:t>support</a:t>
              </a:r>
              <a:r>
                <a:rPr b="0" i="0" lang="en-GB" sz="1200" u="none" cap="none" strike="noStrike">
                  <a:solidFill>
                    <a:schemeClr val="dk1"/>
                  </a:solidFill>
                  <a:latin typeface="Arial"/>
                  <a:ea typeface="Arial"/>
                  <a:cs typeface="Arial"/>
                  <a:sym typeface="Arial"/>
                </a:rPr>
                <a:t>:</a:t>
              </a:r>
              <a:endParaRPr b="0" i="0" sz="1200" u="none" cap="none" strike="noStrike">
                <a:solidFill>
                  <a:schemeClr val="dk1"/>
                </a:solidFill>
                <a:latin typeface="Arial"/>
                <a:ea typeface="Arial"/>
                <a:cs typeface="Arial"/>
                <a:sym typeface="Arial"/>
              </a:endParaRPr>
            </a:p>
            <a:p>
              <a:pPr indent="-114300" lvl="2" marL="228600" marR="0" rtl="0" algn="l">
                <a:lnSpc>
                  <a:spcPct val="90000"/>
                </a:lnSpc>
                <a:spcBef>
                  <a:spcPts val="180"/>
                </a:spcBef>
                <a:spcAft>
                  <a:spcPts val="0"/>
                </a:spcAft>
                <a:buClr>
                  <a:schemeClr val="dk1"/>
                </a:buClr>
                <a:buSzPts val="1200"/>
                <a:buFont typeface="Arial"/>
                <a:buChar char="•"/>
              </a:pPr>
              <a:r>
                <a:rPr b="0" i="0" lang="en-GB" sz="1200" u="none" cap="none" strike="noStrike">
                  <a:solidFill>
                    <a:schemeClr val="dk1"/>
                  </a:solidFill>
                  <a:latin typeface="Arial"/>
                  <a:ea typeface="Arial"/>
                  <a:cs typeface="Arial"/>
                  <a:sym typeface="Arial"/>
                </a:rPr>
                <a:t>Mastering Number (Reception &amp; KS1)</a:t>
              </a:r>
              <a:endParaRPr/>
            </a:p>
            <a:p>
              <a:pPr indent="-114300" lvl="2" marL="228600" marR="0" rtl="0" algn="l">
                <a:lnSpc>
                  <a:spcPct val="90000"/>
                </a:lnSpc>
                <a:spcBef>
                  <a:spcPts val="180"/>
                </a:spcBef>
                <a:spcAft>
                  <a:spcPts val="0"/>
                </a:spcAft>
                <a:buClr>
                  <a:schemeClr val="dk1"/>
                </a:buClr>
                <a:buSzPts val="1200"/>
                <a:buFont typeface="Arial"/>
                <a:buChar char="•"/>
              </a:pPr>
              <a:r>
                <a:rPr b="0" i="0" lang="en-GB" sz="1200" u="none" cap="none" strike="noStrike">
                  <a:solidFill>
                    <a:schemeClr val="dk1"/>
                  </a:solidFill>
                  <a:latin typeface="Arial"/>
                  <a:ea typeface="Arial"/>
                  <a:cs typeface="Arial"/>
                  <a:sym typeface="Arial"/>
                </a:rPr>
                <a:t>Specialist Knowledge for Teaching Mathematics (SKTM)</a:t>
              </a:r>
              <a:endParaRPr/>
            </a:p>
            <a:p>
              <a:pPr indent="-114300" lvl="2" marL="228600" marR="0" rtl="0" algn="l">
                <a:lnSpc>
                  <a:spcPct val="90000"/>
                </a:lnSpc>
                <a:spcBef>
                  <a:spcPts val="180"/>
                </a:spcBef>
                <a:spcAft>
                  <a:spcPts val="0"/>
                </a:spcAft>
                <a:buClr>
                  <a:schemeClr val="dk1"/>
                </a:buClr>
                <a:buSzPts val="1200"/>
                <a:buFont typeface="Arial"/>
                <a:buChar char="•"/>
              </a:pPr>
              <a:r>
                <a:rPr b="0" i="0" lang="en-GB" sz="1200" u="none" cap="none" strike="noStrike">
                  <a:solidFill>
                    <a:schemeClr val="dk1"/>
                  </a:solidFill>
                  <a:latin typeface="Arial"/>
                  <a:ea typeface="Arial"/>
                  <a:cs typeface="Arial"/>
                  <a:sym typeface="Arial"/>
                </a:rPr>
                <a:t>Intensive one‑to‑one support where required.</a:t>
              </a:r>
              <a:endParaRPr/>
            </a:p>
          </p:txBody>
        </p:sp>
        <p:sp>
          <p:nvSpPr>
            <p:cNvPr id="207" name="Google Shape;207;p4"/>
            <p:cNvSpPr/>
            <p:nvPr/>
          </p:nvSpPr>
          <p:spPr>
            <a:xfrm>
              <a:off x="5918375" y="5759"/>
              <a:ext cx="2593886" cy="561788"/>
            </a:xfrm>
            <a:prstGeom prst="rect">
              <a:avLst/>
            </a:prstGeom>
            <a:solidFill>
              <a:srgbClr val="A3D45F"/>
            </a:solidFill>
            <a:ln cap="flat" cmpd="sng" w="19050">
              <a:solidFill>
                <a:srgbClr val="A3D45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4"/>
            <p:cNvSpPr txBox="1"/>
            <p:nvPr/>
          </p:nvSpPr>
          <p:spPr>
            <a:xfrm>
              <a:off x="5918375" y="5759"/>
              <a:ext cx="2593886" cy="561788"/>
            </a:xfrm>
            <a:prstGeom prst="rect">
              <a:avLst/>
            </a:prstGeom>
            <a:noFill/>
            <a:ln>
              <a:noFill/>
            </a:ln>
          </p:spPr>
          <p:txBody>
            <a:bodyPr anchorCtr="0" anchor="ctr" bIns="56875" lIns="99550" spcFirstLastPara="1" rIns="99550" wrap="square" tIns="56875">
              <a:noAutofit/>
            </a:bodyPr>
            <a:lstStyle/>
            <a:p>
              <a:pPr indent="0" lvl="0" marL="0" marR="0" rtl="0" algn="ctr">
                <a:lnSpc>
                  <a:spcPct val="90000"/>
                </a:lnSpc>
                <a:spcBef>
                  <a:spcPts val="0"/>
                </a:spcBef>
                <a:spcAft>
                  <a:spcPts val="0"/>
                </a:spcAft>
                <a:buClr>
                  <a:schemeClr val="lt1"/>
                </a:buClr>
                <a:buSzPts val="1400"/>
                <a:buFont typeface="Arial"/>
                <a:buNone/>
              </a:pPr>
              <a:r>
                <a:rPr b="1" lang="en-GB" sz="1400">
                  <a:solidFill>
                    <a:schemeClr val="lt1"/>
                  </a:solidFill>
                  <a:latin typeface="Arial"/>
                  <a:ea typeface="Arial"/>
                  <a:cs typeface="Arial"/>
                  <a:sym typeface="Arial"/>
                </a:rPr>
                <a:t>Professional</a:t>
              </a:r>
              <a:r>
                <a:rPr lang="en-GB" sz="1400">
                  <a:solidFill>
                    <a:schemeClr val="lt1"/>
                  </a:solidFill>
                  <a:latin typeface="Arial"/>
                  <a:ea typeface="Arial"/>
                  <a:cs typeface="Arial"/>
                  <a:sym typeface="Arial"/>
                </a:rPr>
                <a:t> </a:t>
              </a:r>
              <a:r>
                <a:rPr b="1" lang="en-GB" sz="1400">
                  <a:solidFill>
                    <a:schemeClr val="lt1"/>
                  </a:solidFill>
                  <a:latin typeface="Arial"/>
                  <a:ea typeface="Arial"/>
                  <a:cs typeface="Arial"/>
                  <a:sym typeface="Arial"/>
                </a:rPr>
                <a:t>development</a:t>
              </a:r>
              <a:r>
                <a:rPr lang="en-GB" sz="1400">
                  <a:solidFill>
                    <a:schemeClr val="lt1"/>
                  </a:solidFill>
                  <a:latin typeface="Arial"/>
                  <a:ea typeface="Arial"/>
                  <a:cs typeface="Arial"/>
                  <a:sym typeface="Arial"/>
                </a:rPr>
                <a:t> </a:t>
              </a:r>
              <a:r>
                <a:rPr b="1" lang="en-GB" sz="1400">
                  <a:solidFill>
                    <a:schemeClr val="lt1"/>
                  </a:solidFill>
                  <a:latin typeface="Arial"/>
                  <a:ea typeface="Arial"/>
                  <a:cs typeface="Arial"/>
                  <a:sym typeface="Arial"/>
                </a:rPr>
                <a:t>for</a:t>
              </a:r>
              <a:r>
                <a:rPr lang="en-GB" sz="1400">
                  <a:solidFill>
                    <a:schemeClr val="lt1"/>
                  </a:solidFill>
                  <a:latin typeface="Arial"/>
                  <a:ea typeface="Arial"/>
                  <a:cs typeface="Arial"/>
                  <a:sym typeface="Arial"/>
                </a:rPr>
                <a:t> </a:t>
              </a:r>
              <a:r>
                <a:rPr b="1" lang="en-GB" sz="1400">
                  <a:solidFill>
                    <a:schemeClr val="lt1"/>
                  </a:solidFill>
                  <a:latin typeface="Arial"/>
                  <a:ea typeface="Arial"/>
                  <a:cs typeface="Arial"/>
                  <a:sym typeface="Arial"/>
                </a:rPr>
                <a:t>leaders and teachers</a:t>
              </a:r>
              <a:endParaRPr sz="1400">
                <a:solidFill>
                  <a:schemeClr val="lt1"/>
                </a:solidFill>
                <a:latin typeface="Arial"/>
                <a:ea typeface="Arial"/>
                <a:cs typeface="Arial"/>
                <a:sym typeface="Arial"/>
              </a:endParaRPr>
            </a:p>
          </p:txBody>
        </p:sp>
        <p:sp>
          <p:nvSpPr>
            <p:cNvPr id="209" name="Google Shape;209;p4"/>
            <p:cNvSpPr/>
            <p:nvPr/>
          </p:nvSpPr>
          <p:spPr>
            <a:xfrm>
              <a:off x="5918375" y="567548"/>
              <a:ext cx="2593886" cy="3981107"/>
            </a:xfrm>
            <a:prstGeom prst="rect">
              <a:avLst/>
            </a:prstGeom>
            <a:solidFill>
              <a:srgbClr val="E0EFD1">
                <a:alpha val="90196"/>
              </a:srgbClr>
            </a:solidFill>
            <a:ln cap="flat" cmpd="sng" w="19050">
              <a:solidFill>
                <a:srgbClr val="E0EFD1">
                  <a:alpha val="9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4"/>
            <p:cNvSpPr txBox="1"/>
            <p:nvPr/>
          </p:nvSpPr>
          <p:spPr>
            <a:xfrm>
              <a:off x="5918375" y="567548"/>
              <a:ext cx="2593886" cy="3981107"/>
            </a:xfrm>
            <a:prstGeom prst="rect">
              <a:avLst/>
            </a:prstGeom>
            <a:noFill/>
            <a:ln>
              <a:noFill/>
            </a:ln>
          </p:spPr>
          <p:txBody>
            <a:bodyPr anchorCtr="0" anchor="t" bIns="112000" lIns="74675" spcFirstLastPara="1" rIns="99550" wrap="square" tIns="74675">
              <a:noAutofit/>
            </a:bodyPr>
            <a:lstStyle/>
            <a:p>
              <a:pPr indent="-114300" lvl="1" marL="114300" marR="0" rtl="0" algn="l">
                <a:lnSpc>
                  <a:spcPct val="90000"/>
                </a:lnSpc>
                <a:spcBef>
                  <a:spcPts val="0"/>
                </a:spcBef>
                <a:spcAft>
                  <a:spcPts val="0"/>
                </a:spcAft>
                <a:buClr>
                  <a:srgbClr val="000000"/>
                </a:buClr>
                <a:buSzPts val="1400"/>
                <a:buFont typeface="Arial"/>
                <a:buChar char="•"/>
              </a:pPr>
              <a:r>
                <a:rPr b="0" i="0" lang="en-GB" sz="1400" u="sng" cap="none" strike="noStrike">
                  <a:solidFill>
                    <a:srgbClr val="000000"/>
                  </a:solidFill>
                  <a:latin typeface="Arial"/>
                  <a:ea typeface="Arial"/>
                  <a:cs typeface="Arial"/>
                  <a:sym typeface="Arial"/>
                  <a:hlinkClick r:id="rId4">
                    <a:extLst>
                      <a:ext uri="{A12FA001-AC4F-418D-AE19-62706E023703}">
                        <ahyp:hlinkClr val="tx"/>
                      </a:ext>
                    </a:extLst>
                  </a:hlinkClick>
                </a:rPr>
                <a:t>Early Years National professional qualification (NPQ) courses</a:t>
              </a:r>
              <a:r>
                <a:rPr b="0" i="0" lang="en-GB" sz="1400" u="none" cap="none" strike="noStrike">
                  <a:solidFill>
                    <a:srgbClr val="000000"/>
                  </a:solidFill>
                  <a:latin typeface="Arial"/>
                  <a:ea typeface="Arial"/>
                  <a:cs typeface="Arial"/>
                  <a:sym typeface="Arial"/>
                </a:rPr>
                <a:t> – </a:t>
              </a:r>
              <a:r>
                <a:rPr b="0" i="0" lang="en-GB" sz="1400" u="none" cap="none" strike="noStrike">
                  <a:solidFill>
                    <a:srgbClr val="0B0C0C"/>
                  </a:solidFill>
                  <a:latin typeface="Arial"/>
                  <a:ea typeface="Arial"/>
                  <a:cs typeface="Arial"/>
                  <a:sym typeface="Arial"/>
                </a:rPr>
                <a:t>free professional development course for those wishing to progress to leadership in EY.</a:t>
              </a:r>
              <a:endParaRPr b="0" i="0" sz="1400" u="none" cap="none" strike="noStrike">
                <a:solidFill>
                  <a:schemeClr val="dk1"/>
                </a:solidFill>
                <a:latin typeface="Arial"/>
                <a:ea typeface="Arial"/>
                <a:cs typeface="Arial"/>
                <a:sym typeface="Arial"/>
              </a:endParaRPr>
            </a:p>
            <a:p>
              <a:pPr indent="-114300" lvl="1" marL="114300" marR="0" rtl="0" algn="l">
                <a:lnSpc>
                  <a:spcPct val="90000"/>
                </a:lnSpc>
                <a:spcBef>
                  <a:spcPts val="210"/>
                </a:spcBef>
                <a:spcAft>
                  <a:spcPts val="0"/>
                </a:spcAft>
                <a:buClr>
                  <a:schemeClr val="dk1"/>
                </a:buClr>
                <a:buSzPts val="1400"/>
                <a:buFont typeface="Arial"/>
                <a:buChar char="•"/>
              </a:pPr>
              <a:r>
                <a:rPr b="0" i="0" lang="en-GB" sz="1400" u="sng" cap="none" strike="noStrike">
                  <a:solidFill>
                    <a:schemeClr val="dk1"/>
                  </a:solidFill>
                  <a:latin typeface="Arial"/>
                  <a:ea typeface="Arial"/>
                  <a:cs typeface="Arial"/>
                  <a:sym typeface="Arial"/>
                  <a:hlinkClick r:id="rId5">
                    <a:extLst>
                      <a:ext uri="{A12FA001-AC4F-418D-AE19-62706E023703}">
                        <ahyp:hlinkClr val="tx"/>
                      </a:ext>
                    </a:extLst>
                  </a:hlinkClick>
                </a:rPr>
                <a:t>Early Years leadership national professional qualification (NPQEL)- </a:t>
              </a:r>
              <a:r>
                <a:rPr b="0" i="0" lang="en-GB" sz="1400" u="none" cap="none" strike="noStrike">
                  <a:solidFill>
                    <a:schemeClr val="dk1"/>
                  </a:solidFill>
                  <a:latin typeface="Arial"/>
                  <a:ea typeface="Arial"/>
                  <a:cs typeface="Arial"/>
                  <a:sym typeface="Arial"/>
                </a:rPr>
                <a:t>for current and aspiring EY leaders who want to develop their leadership expertise.</a:t>
              </a:r>
              <a:endParaRPr/>
            </a:p>
            <a:p>
              <a:pPr indent="-114300" lvl="1" marL="114300" marR="0" rtl="0" algn="l">
                <a:lnSpc>
                  <a:spcPct val="90000"/>
                </a:lnSpc>
                <a:spcBef>
                  <a:spcPts val="210"/>
                </a:spcBef>
                <a:spcAft>
                  <a:spcPts val="0"/>
                </a:spcAft>
                <a:buClr>
                  <a:srgbClr val="0B0C0C"/>
                </a:buClr>
                <a:buSzPts val="1400"/>
                <a:buFont typeface="Arial"/>
                <a:buChar char="•"/>
              </a:pPr>
              <a:r>
                <a:rPr b="0" i="0" lang="en-GB" sz="1400" u="sng" cap="none" strike="noStrike">
                  <a:solidFill>
                    <a:srgbClr val="0B0C0C"/>
                  </a:solidFill>
                  <a:latin typeface="Arial"/>
                  <a:ea typeface="Arial"/>
                  <a:cs typeface="Arial"/>
                  <a:sym typeface="Arial"/>
                  <a:hlinkClick r:id="rId6">
                    <a:extLst>
                      <a:ext uri="{A12FA001-AC4F-418D-AE19-62706E023703}">
                        <ahyp:hlinkClr val="tx"/>
                      </a:ext>
                    </a:extLst>
                  </a:hlinkClick>
                </a:rPr>
                <a:t>Excellence in reception teaching course</a:t>
              </a:r>
              <a:r>
                <a:rPr b="0" i="0" lang="en-GB" sz="1400" u="none" cap="none" strike="noStrike">
                  <a:solidFill>
                    <a:srgbClr val="0B0C0C"/>
                  </a:solidFill>
                  <a:latin typeface="Arial"/>
                  <a:ea typeface="Arial"/>
                  <a:cs typeface="Arial"/>
                  <a:sym typeface="Arial"/>
                </a:rPr>
                <a:t> - </a:t>
              </a:r>
              <a:r>
                <a:rPr b="0" i="0" lang="en-GB" sz="1400" u="none" cap="none" strike="noStrike">
                  <a:solidFill>
                    <a:srgbClr val="000000"/>
                  </a:solidFill>
                  <a:latin typeface="Arial"/>
                  <a:ea typeface="Arial"/>
                  <a:cs typeface="Arial"/>
                  <a:sym typeface="Arial"/>
                </a:rPr>
                <a:t>national professional development (NPD) course for both new and experienced reception teachers. Including practical strategies to improve children’s outcomes</a:t>
              </a:r>
              <a:endParaRPr b="0" i="0" sz="1400" u="none" cap="none" strike="noStrike">
                <a:solidFill>
                  <a:schemeClr val="dk1"/>
                </a:solidFill>
                <a:latin typeface="Arial"/>
                <a:ea typeface="Arial"/>
                <a:cs typeface="Arial"/>
                <a:sym typeface="Arial"/>
              </a:endParaRPr>
            </a:p>
          </p:txBody>
        </p:sp>
        <p:sp>
          <p:nvSpPr>
            <p:cNvPr id="211" name="Google Shape;211;p4"/>
            <p:cNvSpPr/>
            <p:nvPr/>
          </p:nvSpPr>
          <p:spPr>
            <a:xfrm>
              <a:off x="8875405" y="5759"/>
              <a:ext cx="2593886" cy="561788"/>
            </a:xfrm>
            <a:prstGeom prst="rect">
              <a:avLst/>
            </a:prstGeom>
            <a:solidFill>
              <a:srgbClr val="DF7CAF"/>
            </a:solidFill>
            <a:ln cap="flat" cmpd="sng" w="19050">
              <a:solidFill>
                <a:srgbClr val="DF7CA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4"/>
            <p:cNvSpPr txBox="1"/>
            <p:nvPr/>
          </p:nvSpPr>
          <p:spPr>
            <a:xfrm>
              <a:off x="8875405" y="5759"/>
              <a:ext cx="2593886" cy="561788"/>
            </a:xfrm>
            <a:prstGeom prst="rect">
              <a:avLst/>
            </a:prstGeom>
            <a:noFill/>
            <a:ln>
              <a:noFill/>
            </a:ln>
          </p:spPr>
          <p:txBody>
            <a:bodyPr anchorCtr="0" anchor="ctr" bIns="56875" lIns="99550" spcFirstLastPara="1" rIns="99550" wrap="square" tIns="56875">
              <a:noAutofit/>
            </a:bodyPr>
            <a:lstStyle/>
            <a:p>
              <a:pPr indent="0" lvl="0" marL="0" marR="0" rtl="0" algn="ctr">
                <a:lnSpc>
                  <a:spcPct val="90000"/>
                </a:lnSpc>
                <a:spcBef>
                  <a:spcPts val="0"/>
                </a:spcBef>
                <a:spcAft>
                  <a:spcPts val="0"/>
                </a:spcAft>
                <a:buClr>
                  <a:schemeClr val="lt1"/>
                </a:buClr>
                <a:buSzPts val="1400"/>
                <a:buFont typeface="Arial"/>
                <a:buNone/>
              </a:pPr>
              <a:r>
                <a:rPr b="1" lang="en-GB" sz="1400">
                  <a:solidFill>
                    <a:schemeClr val="lt1"/>
                  </a:solidFill>
                  <a:latin typeface="Arial"/>
                  <a:ea typeface="Arial"/>
                  <a:cs typeface="Arial"/>
                  <a:sym typeface="Arial"/>
                </a:rPr>
                <a:t>Supporting strong transitions</a:t>
              </a:r>
              <a:endParaRPr sz="1400">
                <a:solidFill>
                  <a:schemeClr val="lt1"/>
                </a:solidFill>
                <a:latin typeface="Arial"/>
                <a:ea typeface="Arial"/>
                <a:cs typeface="Arial"/>
                <a:sym typeface="Arial"/>
              </a:endParaRPr>
            </a:p>
          </p:txBody>
        </p:sp>
        <p:sp>
          <p:nvSpPr>
            <p:cNvPr id="213" name="Google Shape;213;p4"/>
            <p:cNvSpPr/>
            <p:nvPr/>
          </p:nvSpPr>
          <p:spPr>
            <a:xfrm>
              <a:off x="8875405" y="567548"/>
              <a:ext cx="2593886" cy="3981107"/>
            </a:xfrm>
            <a:prstGeom prst="rect">
              <a:avLst/>
            </a:prstGeom>
            <a:solidFill>
              <a:srgbClr val="F2D4E0">
                <a:alpha val="90196"/>
              </a:srgbClr>
            </a:solidFill>
            <a:ln cap="flat" cmpd="sng" w="19050">
              <a:solidFill>
                <a:srgbClr val="F2D4E0">
                  <a:alpha val="9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4"/>
            <p:cNvSpPr txBox="1"/>
            <p:nvPr/>
          </p:nvSpPr>
          <p:spPr>
            <a:xfrm>
              <a:off x="8875405" y="567548"/>
              <a:ext cx="2593886" cy="3981107"/>
            </a:xfrm>
            <a:prstGeom prst="rect">
              <a:avLst/>
            </a:prstGeom>
            <a:noFill/>
            <a:ln>
              <a:noFill/>
            </a:ln>
          </p:spPr>
          <p:txBody>
            <a:bodyPr anchorCtr="0" anchor="t" bIns="112000" lIns="74675" spcFirstLastPara="1" rIns="99550" wrap="square" tIns="74675">
              <a:noAutofit/>
            </a:bodyPr>
            <a:lstStyle/>
            <a:p>
              <a:pPr indent="-114300" lvl="1" marL="114300" marR="0" rtl="0" algn="l">
                <a:lnSpc>
                  <a:spcPct val="90000"/>
                </a:lnSpc>
                <a:spcBef>
                  <a:spcPts val="0"/>
                </a:spcBef>
                <a:spcAft>
                  <a:spcPts val="0"/>
                </a:spcAft>
                <a:buClr>
                  <a:schemeClr val="dk1"/>
                </a:buClr>
                <a:buSzPts val="1400"/>
                <a:buFont typeface="Arial"/>
                <a:buChar char="•"/>
              </a:pPr>
              <a:r>
                <a:rPr b="0" i="0" lang="en-GB" sz="1400" u="sng" cap="none" strike="noStrike">
                  <a:solidFill>
                    <a:schemeClr val="dk1"/>
                  </a:solidFill>
                  <a:latin typeface="Arial"/>
                  <a:ea typeface="Arial"/>
                  <a:cs typeface="Arial"/>
                  <a:sym typeface="Arial"/>
                  <a:hlinkClick r:id="rId7">
                    <a:extLst>
                      <a:ext uri="{A12FA001-AC4F-418D-AE19-62706E023703}">
                        <ahyp:hlinkClr val="tx"/>
                      </a:ext>
                    </a:extLst>
                  </a:hlinkClick>
                </a:rPr>
                <a:t>National guidance, </a:t>
              </a:r>
              <a:r>
                <a:rPr b="0" i="0" lang="en-GB" sz="1400" u="none" cap="none" strike="noStrike">
                  <a:solidFill>
                    <a:schemeClr val="dk1"/>
                  </a:solidFill>
                  <a:latin typeface="Arial"/>
                  <a:ea typeface="Arial"/>
                  <a:cs typeface="Arial"/>
                  <a:sym typeface="Arial"/>
                </a:rPr>
                <a:t>resources and examples to support transition into Reception</a:t>
              </a:r>
              <a:endParaRPr/>
            </a:p>
            <a:p>
              <a:pPr indent="-114300" lvl="1" marL="114300" marR="0" rtl="0" algn="l">
                <a:lnSpc>
                  <a:spcPct val="90000"/>
                </a:lnSpc>
                <a:spcBef>
                  <a:spcPts val="210"/>
                </a:spcBef>
                <a:spcAft>
                  <a:spcPts val="0"/>
                </a:spcAft>
                <a:buClr>
                  <a:schemeClr val="dk1"/>
                </a:buClr>
                <a:buSzPts val="1400"/>
                <a:buFont typeface="Arial"/>
                <a:buChar char="•"/>
              </a:pPr>
              <a:r>
                <a:rPr b="0" i="0" lang="en-GB" sz="1400" u="none" cap="none" strike="noStrike">
                  <a:solidFill>
                    <a:schemeClr val="dk1"/>
                  </a:solidFill>
                  <a:latin typeface="Arial"/>
                  <a:ea typeface="Arial"/>
                  <a:cs typeface="Arial"/>
                  <a:sym typeface="Arial"/>
                </a:rPr>
                <a:t>Focuses on:</a:t>
              </a:r>
              <a:endParaRPr/>
            </a:p>
            <a:p>
              <a:pPr indent="-114300" lvl="2" marL="228600" marR="0" rtl="0" algn="l">
                <a:lnSpc>
                  <a:spcPct val="90000"/>
                </a:lnSpc>
                <a:spcBef>
                  <a:spcPts val="210"/>
                </a:spcBef>
                <a:spcAft>
                  <a:spcPts val="0"/>
                </a:spcAft>
                <a:buClr>
                  <a:schemeClr val="dk1"/>
                </a:buClr>
                <a:buSzPts val="1400"/>
                <a:buFont typeface="Arial"/>
                <a:buChar char="•"/>
              </a:pPr>
              <a:r>
                <a:rPr b="0" i="0" lang="en-GB" sz="1400" u="none" cap="none" strike="noStrike">
                  <a:solidFill>
                    <a:schemeClr val="dk1"/>
                  </a:solidFill>
                  <a:latin typeface="Arial"/>
                  <a:ea typeface="Arial"/>
                  <a:cs typeface="Arial"/>
                  <a:sym typeface="Arial"/>
                </a:rPr>
                <a:t>Early and purposeful planning</a:t>
              </a:r>
              <a:endParaRPr/>
            </a:p>
            <a:p>
              <a:pPr indent="-114300" lvl="2" marL="228600" marR="0" rtl="0" algn="l">
                <a:lnSpc>
                  <a:spcPct val="90000"/>
                </a:lnSpc>
                <a:spcBef>
                  <a:spcPts val="210"/>
                </a:spcBef>
                <a:spcAft>
                  <a:spcPts val="0"/>
                </a:spcAft>
                <a:buClr>
                  <a:schemeClr val="dk1"/>
                </a:buClr>
                <a:buSzPts val="1400"/>
                <a:buFont typeface="Arial"/>
                <a:buChar char="•"/>
              </a:pPr>
              <a:r>
                <a:rPr b="0" i="0" lang="en-GB" sz="1400" u="none" cap="none" strike="noStrike">
                  <a:solidFill>
                    <a:schemeClr val="dk1"/>
                  </a:solidFill>
                  <a:latin typeface="Arial"/>
                  <a:ea typeface="Arial"/>
                  <a:cs typeface="Arial"/>
                  <a:sym typeface="Arial"/>
                </a:rPr>
                <a:t>Strong partnerships with families and early years settings</a:t>
              </a:r>
              <a:endParaRPr/>
            </a:p>
            <a:p>
              <a:pPr indent="-114300" lvl="2" marL="228600" marR="0" rtl="0" algn="l">
                <a:lnSpc>
                  <a:spcPct val="90000"/>
                </a:lnSpc>
                <a:spcBef>
                  <a:spcPts val="210"/>
                </a:spcBef>
                <a:spcAft>
                  <a:spcPts val="0"/>
                </a:spcAft>
                <a:buClr>
                  <a:schemeClr val="dk1"/>
                </a:buClr>
                <a:buSzPts val="1400"/>
                <a:buFont typeface="Arial"/>
                <a:buChar char="•"/>
              </a:pPr>
              <a:r>
                <a:rPr b="0" i="0" lang="en-GB" sz="1400" u="none" cap="none" strike="noStrike">
                  <a:solidFill>
                    <a:schemeClr val="dk1"/>
                  </a:solidFill>
                  <a:latin typeface="Arial"/>
                  <a:ea typeface="Arial"/>
                  <a:cs typeface="Arial"/>
                  <a:sym typeface="Arial"/>
                </a:rPr>
                <a:t>Inclusive, strengths‑based approaches for all children</a:t>
              </a:r>
              <a:endParaRPr/>
            </a:p>
            <a:p>
              <a:pPr indent="-114300" lvl="1" marL="114300" marR="0" rtl="0" algn="l">
                <a:lnSpc>
                  <a:spcPct val="90000"/>
                </a:lnSpc>
                <a:spcBef>
                  <a:spcPts val="210"/>
                </a:spcBef>
                <a:spcAft>
                  <a:spcPts val="0"/>
                </a:spcAft>
                <a:buClr>
                  <a:schemeClr val="dk1"/>
                </a:buClr>
                <a:buSzPts val="1400"/>
                <a:buFont typeface="Arial"/>
                <a:buChar char="•"/>
              </a:pPr>
              <a:r>
                <a:rPr b="1" i="0" lang="en-GB" sz="1400" u="none" cap="none" strike="noStrike">
                  <a:solidFill>
                    <a:schemeClr val="dk1"/>
                  </a:solidFill>
                  <a:latin typeface="Arial"/>
                  <a:ea typeface="Arial"/>
                  <a:cs typeface="Arial"/>
                  <a:sym typeface="Arial"/>
                </a:rPr>
                <a:t>Early Education Partnerships: </a:t>
              </a:r>
              <a:r>
                <a:rPr b="0" i="0" lang="en-GB" sz="1400" u="none" cap="none" strike="noStrike">
                  <a:solidFill>
                    <a:schemeClr val="dk1"/>
                  </a:solidFill>
                  <a:latin typeface="Arial"/>
                  <a:ea typeface="Arial"/>
                  <a:cs typeface="Arial"/>
                  <a:sym typeface="Arial"/>
                </a:rPr>
                <a:t>connect early year providers, schools and local services to improve transitions, school readiness and support for vulnerable children. </a:t>
              </a:r>
              <a:endParaRPr/>
            </a:p>
          </p:txBody>
        </p:sp>
      </p:grpSp>
      <p:pic>
        <p:nvPicPr>
          <p:cNvPr id="215" name="Google Shape;215;p4"/>
          <p:cNvPicPr preferRelativeResize="0"/>
          <p:nvPr/>
        </p:nvPicPr>
        <p:blipFill rotWithShape="1">
          <a:blip r:embed="rId8">
            <a:alphaModFix/>
          </a:blip>
          <a:srcRect b="0" l="0" r="0" t="0"/>
          <a:stretch/>
        </p:blipFill>
        <p:spPr>
          <a:xfrm>
            <a:off x="10252609" y="2415"/>
            <a:ext cx="1939391" cy="129292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pic>
        <p:nvPicPr>
          <p:cNvPr id="221" name="Google Shape;221;h3060a773241cba5c_0_136"/>
          <p:cNvPicPr preferRelativeResize="0"/>
          <p:nvPr/>
        </p:nvPicPr>
        <p:blipFill>
          <a:blip r:embed="rId3">
            <a:alphaModFix/>
          </a:blip>
          <a:stretch>
            <a:fillRect/>
          </a:stretch>
        </p:blipFill>
        <p:spPr>
          <a:xfrm>
            <a:off x="1109400" y="15375"/>
            <a:ext cx="9558138" cy="6827250"/>
          </a:xfrm>
          <a:prstGeom prst="rect">
            <a:avLst/>
          </a:prstGeom>
          <a:noFill/>
          <a:ln>
            <a:noFill/>
          </a:ln>
        </p:spPr>
      </p:pic>
      <p:pic>
        <p:nvPicPr>
          <p:cNvPr id="222" name="Google Shape;222;h3060a773241cba5c_0_136"/>
          <p:cNvPicPr preferRelativeResize="0"/>
          <p:nvPr/>
        </p:nvPicPr>
        <p:blipFill>
          <a:blip r:embed="rId4">
            <a:alphaModFix/>
          </a:blip>
          <a:stretch>
            <a:fillRect/>
          </a:stretch>
        </p:blipFill>
        <p:spPr>
          <a:xfrm>
            <a:off x="6986725" y="4570700"/>
            <a:ext cx="2048699" cy="434850"/>
          </a:xfrm>
          <a:prstGeom prst="rect">
            <a:avLst/>
          </a:prstGeom>
          <a:noFill/>
          <a:ln>
            <a:noFill/>
          </a:ln>
        </p:spPr>
      </p:pic>
      <p:sp>
        <p:nvSpPr>
          <p:cNvPr id="223" name="Google Shape;223;h3060a773241cba5c_0_136"/>
          <p:cNvSpPr txBox="1"/>
          <p:nvPr/>
        </p:nvSpPr>
        <p:spPr>
          <a:xfrm>
            <a:off x="6986725" y="4964025"/>
            <a:ext cx="2048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800" u="sng">
                <a:solidFill>
                  <a:schemeClr val="hlink"/>
                </a:solidFill>
                <a:hlinkClick r:id="rId5"/>
              </a:rPr>
              <a:t>https://help-for-early-years-providers.education.gov.uk/</a:t>
            </a:r>
            <a:endParaRPr sz="800"/>
          </a:p>
          <a:p>
            <a:pPr indent="0" lvl="0" marL="0" rtl="0" algn="l">
              <a:spcBef>
                <a:spcPts val="0"/>
              </a:spcBef>
              <a:spcAft>
                <a:spcPts val="0"/>
              </a:spcAft>
              <a:buNone/>
            </a:pPr>
            <a:r>
              <a:t/>
            </a:r>
            <a:endParaRPr sz="800"/>
          </a:p>
        </p:txBody>
      </p:sp>
      <p:pic>
        <p:nvPicPr>
          <p:cNvPr id="224" name="Google Shape;224;h3060a773241cba5c_0_136"/>
          <p:cNvPicPr preferRelativeResize="0"/>
          <p:nvPr/>
        </p:nvPicPr>
        <p:blipFill>
          <a:blip r:embed="rId6">
            <a:alphaModFix/>
          </a:blip>
          <a:stretch>
            <a:fillRect/>
          </a:stretch>
        </p:blipFill>
        <p:spPr>
          <a:xfrm>
            <a:off x="6986726" y="5395975"/>
            <a:ext cx="2048700" cy="3780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6"/>
          <p:cNvSpPr txBox="1"/>
          <p:nvPr>
            <p:ph type="title"/>
          </p:nvPr>
        </p:nvSpPr>
        <p:spPr>
          <a:xfrm>
            <a:off x="226938" y="361701"/>
            <a:ext cx="11118544" cy="4157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rgbClr val="003764"/>
              </a:buClr>
              <a:buSzPts val="2400"/>
              <a:buFont typeface="Arial"/>
              <a:buNone/>
            </a:pPr>
            <a:r>
              <a:rPr lang="en-GB" sz="2400"/>
              <a:t>RISE Reception Quality Webinar Series- Autumn 2026 plans </a:t>
            </a:r>
            <a:endParaRPr/>
          </a:p>
        </p:txBody>
      </p:sp>
      <p:sp>
        <p:nvSpPr>
          <p:cNvPr id="231" name="Google Shape;231;p6"/>
          <p:cNvSpPr txBox="1"/>
          <p:nvPr/>
        </p:nvSpPr>
        <p:spPr>
          <a:xfrm>
            <a:off x="783771" y="5940162"/>
            <a:ext cx="10442747" cy="463067"/>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Clr>
                <a:schemeClr val="dk1"/>
              </a:buClr>
              <a:buSzPts val="4000"/>
              <a:buFont typeface="Arial"/>
              <a:buNone/>
            </a:pPr>
            <a:r>
              <a:t/>
            </a:r>
            <a:endParaRPr b="1" i="0" sz="4000" u="none" cap="none" strike="noStrike">
              <a:solidFill>
                <a:srgbClr val="FFFFFF"/>
              </a:solidFill>
              <a:latin typeface="Arial"/>
              <a:ea typeface="Arial"/>
              <a:cs typeface="Arial"/>
              <a:sym typeface="Arial"/>
            </a:endParaRPr>
          </a:p>
        </p:txBody>
      </p:sp>
      <p:sp>
        <p:nvSpPr>
          <p:cNvPr id="232" name="Google Shape;232;p6"/>
          <p:cNvSpPr txBox="1"/>
          <p:nvPr/>
        </p:nvSpPr>
        <p:spPr>
          <a:xfrm>
            <a:off x="317187" y="719667"/>
            <a:ext cx="9700753" cy="907428"/>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None/>
            </a:pPr>
            <a:r>
              <a:t/>
            </a:r>
            <a:endParaRPr b="1" i="0" sz="1200" u="none" cap="none" strike="noStrike">
              <a:solidFill>
                <a:schemeClr val="dk1"/>
              </a:solidFill>
              <a:latin typeface="Arial"/>
              <a:ea typeface="Arial"/>
              <a:cs typeface="Arial"/>
              <a:sym typeface="Arial"/>
            </a:endParaRPr>
          </a:p>
          <a:p>
            <a:pPr indent="0" lvl="0" marL="0" marR="0" rtl="0" algn="l">
              <a:lnSpc>
                <a:spcPct val="85000"/>
              </a:lnSpc>
              <a:spcBef>
                <a:spcPts val="0"/>
              </a:spcBef>
              <a:spcAft>
                <a:spcPts val="0"/>
              </a:spcAft>
              <a:buNone/>
            </a:pPr>
            <a:r>
              <a:t/>
            </a:r>
            <a:endParaRPr b="1" i="0" sz="1200" u="none" cap="none" strike="noStrike">
              <a:solidFill>
                <a:schemeClr val="dk1"/>
              </a:solidFill>
              <a:latin typeface="Arial"/>
              <a:ea typeface="Arial"/>
              <a:cs typeface="Arial"/>
              <a:sym typeface="Arial"/>
            </a:endParaRPr>
          </a:p>
        </p:txBody>
      </p:sp>
      <p:pic>
        <p:nvPicPr>
          <p:cNvPr id="233" name="Google Shape;233;p6"/>
          <p:cNvPicPr preferRelativeResize="0"/>
          <p:nvPr/>
        </p:nvPicPr>
        <p:blipFill rotWithShape="1">
          <a:blip r:embed="rId3">
            <a:alphaModFix/>
          </a:blip>
          <a:srcRect b="0" l="0" r="0" t="0"/>
          <a:stretch/>
        </p:blipFill>
        <p:spPr>
          <a:xfrm>
            <a:off x="9951384" y="133350"/>
            <a:ext cx="2240616" cy="1493744"/>
          </a:xfrm>
          <a:prstGeom prst="rect">
            <a:avLst/>
          </a:prstGeom>
          <a:noFill/>
          <a:ln>
            <a:noFill/>
          </a:ln>
        </p:spPr>
      </p:pic>
      <p:sp>
        <p:nvSpPr>
          <p:cNvPr id="234" name="Google Shape;234;p6"/>
          <p:cNvSpPr txBox="1"/>
          <p:nvPr/>
        </p:nvSpPr>
        <p:spPr>
          <a:xfrm>
            <a:off x="312664" y="1170532"/>
            <a:ext cx="9643244" cy="431910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GB" sz="1600">
                <a:solidFill>
                  <a:schemeClr val="dk1"/>
                </a:solidFill>
                <a:latin typeface="Arial"/>
                <a:ea typeface="Arial"/>
                <a:cs typeface="Arial"/>
                <a:sym typeface="Arial"/>
              </a:rPr>
              <a:t>Following success of our </a:t>
            </a:r>
            <a:r>
              <a:rPr lang="en-GB" sz="1600" u="sng">
                <a:solidFill>
                  <a:schemeClr val="dk1"/>
                </a:solidFill>
                <a:latin typeface="Arial"/>
                <a:ea typeface="Arial"/>
                <a:cs typeface="Arial"/>
                <a:sym typeface="Arial"/>
                <a:hlinkClick r:id="rId4">
                  <a:extLst>
                    <a:ext uri="{A12FA001-AC4F-418D-AE19-62706E023703}">
                      <ahyp:hlinkClr val="tx"/>
                    </a:ext>
                  </a:extLst>
                </a:hlinkClick>
              </a:rPr>
              <a:t>previous webinars</a:t>
            </a:r>
            <a:r>
              <a:rPr lang="en-GB" sz="1600">
                <a:solidFill>
                  <a:schemeClr val="dk1"/>
                </a:solidFill>
                <a:latin typeface="Arial"/>
                <a:ea typeface="Arial"/>
                <a:cs typeface="Arial"/>
                <a:sym typeface="Arial"/>
              </a:rPr>
              <a:t>, which attracted more than 10,500 live attendees, we have a new webinar offer for the autumn term based on attendee feedback:</a:t>
            </a:r>
            <a:endParaRPr sz="1800">
              <a:solidFill>
                <a:schemeClr val="dk1"/>
              </a:solidFill>
              <a:latin typeface="Arial"/>
              <a:ea typeface="Arial"/>
              <a:cs typeface="Arial"/>
              <a:sym typeface="Arial"/>
            </a:endParaRPr>
          </a:p>
          <a:p>
            <a:pPr indent="0" lvl="0" marL="0" marR="0" rtl="0" algn="l">
              <a:spcBef>
                <a:spcPts val="0"/>
              </a:spcBef>
              <a:spcAft>
                <a:spcPts val="0"/>
              </a:spcAft>
              <a:buNone/>
            </a:pPr>
            <a:r>
              <a:rPr b="1" lang="en-GB" sz="1600">
                <a:solidFill>
                  <a:schemeClr val="dk1"/>
                </a:solidFill>
                <a:latin typeface="Arial"/>
                <a:ea typeface="Arial"/>
                <a:cs typeface="Arial"/>
                <a:sym typeface="Arial"/>
              </a:rPr>
              <a:t> </a:t>
            </a:r>
            <a:endParaRPr sz="1600">
              <a:solidFill>
                <a:schemeClr val="dk1"/>
              </a:solidFill>
              <a:latin typeface="Arial"/>
              <a:ea typeface="Arial"/>
              <a:cs typeface="Arial"/>
              <a:sym typeface="Arial"/>
            </a:endParaRPr>
          </a:p>
        </p:txBody>
      </p:sp>
      <p:sp>
        <p:nvSpPr>
          <p:cNvPr id="235" name="Google Shape;235;p6"/>
          <p:cNvSpPr txBox="1"/>
          <p:nvPr/>
        </p:nvSpPr>
        <p:spPr>
          <a:xfrm>
            <a:off x="427683" y="5713776"/>
            <a:ext cx="11037847" cy="681637"/>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600">
              <a:solidFill>
                <a:schemeClr val="dk1"/>
              </a:solidFill>
              <a:latin typeface="Arial"/>
              <a:ea typeface="Arial"/>
              <a:cs typeface="Arial"/>
              <a:sym typeface="Arial"/>
            </a:endParaRPr>
          </a:p>
          <a:p>
            <a:pPr indent="0" lvl="0" marL="0" marR="0" rtl="0" algn="l">
              <a:spcBef>
                <a:spcPts val="0"/>
              </a:spcBef>
              <a:spcAft>
                <a:spcPts val="0"/>
              </a:spcAft>
              <a:buNone/>
            </a:pPr>
            <a:r>
              <a:rPr lang="en-GB" sz="1600">
                <a:solidFill>
                  <a:schemeClr val="dk1"/>
                </a:solidFill>
                <a:highlight>
                  <a:srgbClr val="FFFF00"/>
                </a:highlight>
                <a:latin typeface="Arial"/>
                <a:ea typeface="Arial"/>
                <a:cs typeface="Arial"/>
                <a:sym typeface="Arial"/>
              </a:rPr>
              <a:t>Find out more and register here: </a:t>
            </a:r>
            <a:r>
              <a:rPr lang="en-GB" sz="1600" u="sng">
                <a:solidFill>
                  <a:schemeClr val="dk1"/>
                </a:solidFill>
                <a:highlight>
                  <a:srgbClr val="FFFF00"/>
                </a:highlight>
                <a:latin typeface="Arial"/>
                <a:ea typeface="Arial"/>
                <a:cs typeface="Arial"/>
                <a:sym typeface="Arial"/>
                <a:hlinkClick r:id="rId5">
                  <a:extLst>
                    <a:ext uri="{A12FA001-AC4F-418D-AE19-62706E023703}">
                      <ahyp:hlinkClr val="tx"/>
                    </a:ext>
                  </a:extLst>
                </a:hlinkClick>
              </a:rPr>
              <a:t>RISE Reception webinars Autumn 2026</a:t>
            </a:r>
            <a:endParaRPr sz="1600">
              <a:solidFill>
                <a:schemeClr val="dk1"/>
              </a:solidFill>
              <a:highlight>
                <a:srgbClr val="FFFF00"/>
              </a:highlight>
              <a:latin typeface="Arial"/>
              <a:ea typeface="Arial"/>
              <a:cs typeface="Arial"/>
              <a:sym typeface="Arial"/>
            </a:endParaRPr>
          </a:p>
          <a:p>
            <a:pPr indent="0" lvl="0" marL="0" marR="0" rtl="0" algn="l">
              <a:spcBef>
                <a:spcPts val="0"/>
              </a:spcBef>
              <a:spcAft>
                <a:spcPts val="0"/>
              </a:spcAft>
              <a:buNone/>
            </a:pPr>
            <a:r>
              <a:rPr b="1" lang="en-GB" sz="1600">
                <a:solidFill>
                  <a:schemeClr val="dk1"/>
                </a:solidFill>
                <a:highlight>
                  <a:srgbClr val="FFFF00"/>
                </a:highlight>
                <a:latin typeface="Arial"/>
                <a:ea typeface="Arial"/>
                <a:cs typeface="Arial"/>
                <a:sym typeface="Arial"/>
              </a:rPr>
              <a:t> </a:t>
            </a:r>
            <a:endParaRPr>
              <a:highlight>
                <a:srgbClr val="FFFF00"/>
              </a:highlight>
            </a:endParaRPr>
          </a:p>
        </p:txBody>
      </p:sp>
      <p:sp>
        <p:nvSpPr>
          <p:cNvPr id="236" name="Google Shape;236;p6"/>
          <p:cNvSpPr txBox="1"/>
          <p:nvPr/>
        </p:nvSpPr>
        <p:spPr>
          <a:xfrm>
            <a:off x="312664" y="1947064"/>
            <a:ext cx="3249284" cy="3293209"/>
          </a:xfrm>
          <a:prstGeom prst="rect">
            <a:avLst/>
          </a:prstGeom>
          <a:solidFill>
            <a:srgbClr val="E3D9EC"/>
          </a:solidFill>
          <a:ln>
            <a:noFill/>
          </a:ln>
        </p:spPr>
        <p:txBody>
          <a:bodyPr anchorCtr="0" anchor="b" bIns="0" lIns="0" spcFirstLastPara="1" rIns="0" wrap="square" tIns="0">
            <a:spAutoFit/>
          </a:bodyPr>
          <a:lstStyle/>
          <a:p>
            <a:pPr indent="0" lvl="0" marL="0" marR="0" rtl="0" algn="l">
              <a:spcBef>
                <a:spcPts val="0"/>
              </a:spcBef>
              <a:spcAft>
                <a:spcPts val="0"/>
              </a:spcAft>
              <a:buNone/>
            </a:pPr>
            <a:r>
              <a:rPr b="1" i="0" lang="en-GB" sz="1600" u="none" strike="noStrike">
                <a:solidFill>
                  <a:srgbClr val="000000"/>
                </a:solidFill>
                <a:latin typeface="Arial"/>
                <a:ea typeface="Arial"/>
                <a:cs typeface="Arial"/>
                <a:sym typeface="Arial"/>
              </a:rPr>
              <a:t>Getting the reception environment right: preparing for a successful </a:t>
            </a:r>
            <a:r>
              <a:rPr b="1" lang="en-GB" sz="1600">
                <a:solidFill>
                  <a:srgbClr val="000000"/>
                </a:solidFill>
                <a:latin typeface="Arial"/>
                <a:ea typeface="Arial"/>
                <a:cs typeface="Arial"/>
                <a:sym typeface="Arial"/>
              </a:rPr>
              <a:t>year</a:t>
            </a:r>
            <a:endParaRPr/>
          </a:p>
          <a:p>
            <a:pPr indent="0" lvl="0" marL="0" marR="0" rtl="0" algn="l">
              <a:spcBef>
                <a:spcPts val="0"/>
              </a:spcBef>
              <a:spcAft>
                <a:spcPts val="0"/>
              </a:spcAft>
              <a:buNone/>
            </a:pPr>
            <a:r>
              <a:t/>
            </a:r>
            <a:endParaRPr sz="1800">
              <a:solidFill>
                <a:srgbClr val="000000"/>
              </a:solidFill>
              <a:latin typeface="Arial"/>
              <a:ea typeface="Arial"/>
              <a:cs typeface="Arial"/>
              <a:sym typeface="Arial"/>
            </a:endParaRPr>
          </a:p>
          <a:p>
            <a:pPr indent="0" lvl="0" marL="0" marR="0" rtl="0" algn="l">
              <a:spcBef>
                <a:spcPts val="0"/>
              </a:spcBef>
              <a:spcAft>
                <a:spcPts val="0"/>
              </a:spcAft>
              <a:buNone/>
            </a:pPr>
            <a:r>
              <a:rPr lang="en-GB" sz="1600">
                <a:solidFill>
                  <a:srgbClr val="000000"/>
                </a:solidFill>
                <a:latin typeface="Arial"/>
                <a:ea typeface="Arial"/>
                <a:cs typeface="Arial"/>
                <a:sym typeface="Arial"/>
              </a:rPr>
              <a:t>Wednesday 14 October 2026, 4-5:30pm</a:t>
            </a:r>
            <a:endParaRPr/>
          </a:p>
          <a:p>
            <a:pPr indent="0" lvl="0" marL="0" marR="0" rtl="0" algn="l">
              <a:spcBef>
                <a:spcPts val="0"/>
              </a:spcBef>
              <a:spcAft>
                <a:spcPts val="0"/>
              </a:spcAft>
              <a:buNone/>
            </a:pPr>
            <a:r>
              <a:t/>
            </a:r>
            <a:endParaRPr sz="1800">
              <a:solidFill>
                <a:srgbClr val="000000"/>
              </a:solidFill>
              <a:latin typeface="Arial"/>
              <a:ea typeface="Arial"/>
              <a:cs typeface="Arial"/>
              <a:sym typeface="Arial"/>
            </a:endParaRPr>
          </a:p>
          <a:p>
            <a:pPr indent="0" lvl="0" marL="0" marR="0" rtl="0" algn="l">
              <a:spcBef>
                <a:spcPts val="0"/>
              </a:spcBef>
              <a:spcAft>
                <a:spcPts val="0"/>
              </a:spcAft>
              <a:buNone/>
            </a:pPr>
            <a:r>
              <a:rPr lang="en-GB" sz="1600">
                <a:solidFill>
                  <a:srgbClr val="000000"/>
                </a:solidFill>
                <a:latin typeface="Arial"/>
                <a:ea typeface="Arial"/>
                <a:cs typeface="Arial"/>
                <a:sym typeface="Arial"/>
              </a:rPr>
              <a:t>How</a:t>
            </a:r>
            <a:r>
              <a:rPr b="0" i="0" lang="en-GB" sz="1600" u="none" strike="noStrike">
                <a:solidFill>
                  <a:srgbClr val="000000"/>
                </a:solidFill>
                <a:latin typeface="Arial"/>
                <a:ea typeface="Arial"/>
                <a:cs typeface="Arial"/>
                <a:sym typeface="Arial"/>
              </a:rPr>
              <a:t> reception learning environments can be designed to support children's engagement, learning and development from the start of the school year.  </a:t>
            </a:r>
            <a:r>
              <a:rPr b="0" i="0" lang="en-GB" sz="1600">
                <a:solidFill>
                  <a:srgbClr val="000000"/>
                </a:solidFill>
                <a:latin typeface="Arial"/>
                <a:ea typeface="Arial"/>
                <a:cs typeface="Arial"/>
                <a:sym typeface="Arial"/>
              </a:rPr>
              <a:t>​</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37" name="Google Shape;237;p6"/>
          <p:cNvSpPr txBox="1"/>
          <p:nvPr/>
        </p:nvSpPr>
        <p:spPr>
          <a:xfrm>
            <a:off x="3930388" y="1947064"/>
            <a:ext cx="3249284" cy="2739211"/>
          </a:xfrm>
          <a:prstGeom prst="rect">
            <a:avLst/>
          </a:prstGeom>
          <a:solidFill>
            <a:srgbClr val="ECF6DD"/>
          </a:solidFill>
          <a:ln>
            <a:noFill/>
          </a:ln>
        </p:spPr>
        <p:txBody>
          <a:bodyPr anchorCtr="0" anchor="b" bIns="0" lIns="0" spcFirstLastPara="1" rIns="0" wrap="square" tIns="0">
            <a:spAutoFit/>
          </a:bodyPr>
          <a:lstStyle/>
          <a:p>
            <a:pPr indent="0" lvl="0" marL="0" marR="0" rtl="0" algn="l">
              <a:spcBef>
                <a:spcPts val="0"/>
              </a:spcBef>
              <a:spcAft>
                <a:spcPts val="0"/>
              </a:spcAft>
              <a:buNone/>
            </a:pPr>
            <a:r>
              <a:rPr b="1" lang="en-GB" sz="1600">
                <a:solidFill>
                  <a:srgbClr val="000000"/>
                </a:solidFill>
                <a:latin typeface="Arial"/>
                <a:ea typeface="Arial"/>
                <a:cs typeface="Arial"/>
                <a:sym typeface="Arial"/>
              </a:rPr>
              <a:t>Using your GLD report to support </a:t>
            </a:r>
            <a:r>
              <a:rPr b="1" i="0" lang="en-GB" sz="1600" u="none" strike="noStrike">
                <a:solidFill>
                  <a:srgbClr val="000000"/>
                </a:solidFill>
                <a:latin typeface="Arial"/>
                <a:ea typeface="Arial"/>
                <a:cs typeface="Arial"/>
                <a:sym typeface="Arial"/>
              </a:rPr>
              <a:t>reception </a:t>
            </a:r>
            <a:r>
              <a:rPr b="1" lang="en-GB" sz="1600">
                <a:solidFill>
                  <a:srgbClr val="000000"/>
                </a:solidFill>
                <a:latin typeface="Arial"/>
                <a:ea typeface="Arial"/>
                <a:cs typeface="Arial"/>
                <a:sym typeface="Arial"/>
              </a:rPr>
              <a:t>improvement</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GB" sz="1600">
                <a:solidFill>
                  <a:srgbClr val="000000"/>
                </a:solidFill>
                <a:latin typeface="Arial"/>
                <a:ea typeface="Arial"/>
                <a:cs typeface="Arial"/>
                <a:sym typeface="Arial"/>
              </a:rPr>
              <a:t>Wednesday 4 November 2026, 4-5pm. </a:t>
            </a:r>
            <a:endParaRPr/>
          </a:p>
          <a:p>
            <a:pPr indent="0" lvl="0" marL="0" marR="0" rtl="0" algn="l">
              <a:spcBef>
                <a:spcPts val="0"/>
              </a:spcBef>
              <a:spcAft>
                <a:spcPts val="0"/>
              </a:spcAft>
              <a:buNone/>
            </a:pPr>
            <a:r>
              <a:t/>
            </a:r>
            <a:endParaRPr sz="1600">
              <a:solidFill>
                <a:srgbClr val="000000"/>
              </a:solidFill>
              <a:latin typeface="Arial"/>
              <a:ea typeface="Arial"/>
              <a:cs typeface="Arial"/>
              <a:sym typeface="Arial"/>
            </a:endParaRPr>
          </a:p>
          <a:p>
            <a:pPr indent="0" lvl="0" marL="0" marR="0" rtl="0" algn="l">
              <a:spcBef>
                <a:spcPts val="0"/>
              </a:spcBef>
              <a:spcAft>
                <a:spcPts val="0"/>
              </a:spcAft>
              <a:buNone/>
            </a:pPr>
            <a:r>
              <a:rPr lang="en-GB" sz="1600">
                <a:solidFill>
                  <a:srgbClr val="000000"/>
                </a:solidFill>
                <a:latin typeface="Arial"/>
                <a:ea typeface="Arial"/>
                <a:cs typeface="Arial"/>
                <a:sym typeface="Arial"/>
              </a:rPr>
              <a:t>Introducing the new Good Level of Development (GLD) reports and explore how they </a:t>
            </a:r>
            <a:r>
              <a:rPr b="0" i="0" lang="en-GB" sz="1600" u="none" strike="noStrike">
                <a:solidFill>
                  <a:srgbClr val="000000"/>
                </a:solidFill>
                <a:latin typeface="Arial"/>
                <a:ea typeface="Arial"/>
                <a:cs typeface="Arial"/>
                <a:sym typeface="Arial"/>
              </a:rPr>
              <a:t>can be </a:t>
            </a:r>
            <a:r>
              <a:rPr lang="en-GB" sz="1600">
                <a:solidFill>
                  <a:srgbClr val="000000"/>
                </a:solidFill>
                <a:latin typeface="Arial"/>
                <a:ea typeface="Arial"/>
                <a:cs typeface="Arial"/>
                <a:sym typeface="Arial"/>
              </a:rPr>
              <a:t>used </a:t>
            </a:r>
            <a:r>
              <a:rPr b="0" i="0" lang="en-GB" sz="1600" u="none" strike="noStrike">
                <a:solidFill>
                  <a:srgbClr val="000000"/>
                </a:solidFill>
                <a:latin typeface="Arial"/>
                <a:ea typeface="Arial"/>
                <a:cs typeface="Arial"/>
                <a:sym typeface="Arial"/>
              </a:rPr>
              <a:t>to support </a:t>
            </a:r>
            <a:r>
              <a:rPr lang="en-GB" sz="1600">
                <a:solidFill>
                  <a:srgbClr val="000000"/>
                </a:solidFill>
                <a:latin typeface="Arial"/>
                <a:ea typeface="Arial"/>
                <a:cs typeface="Arial"/>
                <a:sym typeface="Arial"/>
              </a:rPr>
              <a:t>reception improvement</a:t>
            </a:r>
            <a:r>
              <a:rPr b="0" i="0" lang="en-GB" sz="1600" u="none" strike="noStrike">
                <a:solidFill>
                  <a:srgbClr val="000000"/>
                </a:solidFill>
                <a:latin typeface="Arial"/>
                <a:ea typeface="Arial"/>
                <a:cs typeface="Arial"/>
                <a:sym typeface="Arial"/>
              </a:rPr>
              <a:t>.</a:t>
            </a:r>
            <a:r>
              <a:rPr lang="en-GB" sz="1600">
                <a:solidFill>
                  <a:srgbClr val="000000"/>
                </a:solidFill>
                <a:latin typeface="Arial"/>
                <a:ea typeface="Arial"/>
                <a:cs typeface="Arial"/>
                <a:sym typeface="Arial"/>
              </a:rPr>
              <a:t> </a:t>
            </a:r>
            <a:r>
              <a:rPr b="0" i="0" lang="en-GB" sz="1600" u="none" strike="noStrike">
                <a:solidFill>
                  <a:srgbClr val="000000"/>
                </a:solidFill>
                <a:latin typeface="Arial"/>
                <a:ea typeface="Arial"/>
                <a:cs typeface="Arial"/>
                <a:sym typeface="Arial"/>
              </a:rPr>
              <a:t> </a:t>
            </a:r>
            <a:endParaRPr/>
          </a:p>
          <a:p>
            <a:pPr indent="0" lvl="0" marL="0" marR="0" rtl="0" algn="l">
              <a:spcBef>
                <a:spcPts val="0"/>
              </a:spcBef>
              <a:spcAft>
                <a:spcPts val="0"/>
              </a:spcAft>
              <a:buNone/>
            </a:pPr>
            <a:r>
              <a:rPr b="0" i="0" lang="en-GB" sz="1600" u="none" strike="noStrike">
                <a:solidFill>
                  <a:srgbClr val="000000"/>
                </a:solidFill>
                <a:latin typeface="Arial"/>
                <a:ea typeface="Arial"/>
                <a:cs typeface="Arial"/>
                <a:sym typeface="Arial"/>
              </a:rPr>
              <a:t> </a:t>
            </a:r>
            <a:r>
              <a:rPr b="0" i="0" lang="en-GB" sz="1600">
                <a:solidFill>
                  <a:srgbClr val="000000"/>
                </a:solidFill>
                <a:latin typeface="Arial"/>
                <a:ea typeface="Arial"/>
                <a:cs typeface="Arial"/>
                <a:sym typeface="Arial"/>
              </a:rPr>
              <a:t>​</a:t>
            </a:r>
            <a:endParaRPr sz="1800">
              <a:solidFill>
                <a:schemeClr val="dk1"/>
              </a:solidFill>
              <a:latin typeface="Arial"/>
              <a:ea typeface="Arial"/>
              <a:cs typeface="Arial"/>
              <a:sym typeface="Arial"/>
            </a:endParaRPr>
          </a:p>
        </p:txBody>
      </p:sp>
      <p:sp>
        <p:nvSpPr>
          <p:cNvPr id="238" name="Google Shape;238;p6"/>
          <p:cNvSpPr txBox="1"/>
          <p:nvPr/>
        </p:nvSpPr>
        <p:spPr>
          <a:xfrm>
            <a:off x="7548112" y="1946885"/>
            <a:ext cx="3249284" cy="3447098"/>
          </a:xfrm>
          <a:prstGeom prst="rect">
            <a:avLst/>
          </a:prstGeom>
          <a:solidFill>
            <a:srgbClr val="F8E3EE"/>
          </a:solidFill>
          <a:ln>
            <a:noFill/>
          </a:ln>
        </p:spPr>
        <p:txBody>
          <a:bodyPr anchorCtr="0" anchor="b" bIns="0" lIns="0" spcFirstLastPara="1" rIns="0" wrap="square" tIns="0">
            <a:spAutoFit/>
          </a:bodyPr>
          <a:lstStyle/>
          <a:p>
            <a:pPr indent="0" lvl="0" marL="0" marR="0" rtl="0" algn="l">
              <a:spcBef>
                <a:spcPts val="0"/>
              </a:spcBef>
              <a:spcAft>
                <a:spcPts val="0"/>
              </a:spcAft>
              <a:buNone/>
            </a:pPr>
            <a:r>
              <a:rPr b="1" lang="en-GB" sz="1600">
                <a:solidFill>
                  <a:srgbClr val="000000"/>
                </a:solidFill>
                <a:latin typeface="Arial"/>
                <a:ea typeface="Arial"/>
                <a:cs typeface="Arial"/>
                <a:sym typeface="Arial"/>
              </a:rPr>
              <a:t>What inclusive and adaptive practice means</a:t>
            </a:r>
            <a:endParaRPr/>
          </a:p>
          <a:p>
            <a:pPr indent="0" lvl="0" marL="0" marR="0" rtl="0" algn="l">
              <a:spcBef>
                <a:spcPts val="0"/>
              </a:spcBef>
              <a:spcAft>
                <a:spcPts val="0"/>
              </a:spcAft>
              <a:buNone/>
            </a:pPr>
            <a:r>
              <a:t/>
            </a:r>
            <a:endParaRPr sz="1600">
              <a:solidFill>
                <a:srgbClr val="000000"/>
              </a:solidFill>
              <a:latin typeface="Arial"/>
              <a:ea typeface="Arial"/>
              <a:cs typeface="Arial"/>
              <a:sym typeface="Arial"/>
            </a:endParaRPr>
          </a:p>
          <a:p>
            <a:pPr indent="0" lvl="0" marL="0" marR="0" rtl="0" algn="l">
              <a:spcBef>
                <a:spcPts val="0"/>
              </a:spcBef>
              <a:spcAft>
                <a:spcPts val="0"/>
              </a:spcAft>
              <a:buNone/>
            </a:pPr>
            <a:r>
              <a:rPr lang="en-GB" sz="1600">
                <a:solidFill>
                  <a:srgbClr val="000000"/>
                </a:solidFill>
                <a:latin typeface="Arial"/>
                <a:ea typeface="Arial"/>
                <a:cs typeface="Arial"/>
                <a:sym typeface="Arial"/>
              </a:rPr>
              <a:t>Wednesday 2 December 2026, 4-5:30pm</a:t>
            </a:r>
            <a:endParaRPr/>
          </a:p>
          <a:p>
            <a:pPr indent="0" lvl="0" marL="0" marR="0" rtl="0" algn="l">
              <a:spcBef>
                <a:spcPts val="0"/>
              </a:spcBef>
              <a:spcAft>
                <a:spcPts val="0"/>
              </a:spcAft>
              <a:buNone/>
            </a:pPr>
            <a:r>
              <a:t/>
            </a:r>
            <a:endParaRPr sz="1600">
              <a:solidFill>
                <a:srgbClr val="000000"/>
              </a:solidFill>
              <a:latin typeface="Arial"/>
              <a:ea typeface="Arial"/>
              <a:cs typeface="Arial"/>
              <a:sym typeface="Arial"/>
            </a:endParaRPr>
          </a:p>
          <a:p>
            <a:pPr indent="0" lvl="0" marL="0" marR="0" rtl="0" algn="l">
              <a:spcBef>
                <a:spcPts val="0"/>
              </a:spcBef>
              <a:spcAft>
                <a:spcPts val="0"/>
              </a:spcAft>
              <a:buNone/>
            </a:pPr>
            <a:r>
              <a:rPr lang="en-GB" sz="1600">
                <a:solidFill>
                  <a:srgbClr val="000000"/>
                </a:solidFill>
                <a:latin typeface="Arial"/>
                <a:ea typeface="Arial"/>
                <a:cs typeface="Arial"/>
                <a:sym typeface="Arial"/>
              </a:rPr>
              <a:t>What we mean by inclusive practice and how it is different from adaptive practice and how both </a:t>
            </a:r>
            <a:r>
              <a:rPr b="0" i="0" lang="en-GB" sz="1600" u="none" strike="noStrike">
                <a:solidFill>
                  <a:srgbClr val="000000"/>
                </a:solidFill>
                <a:latin typeface="Arial"/>
                <a:ea typeface="Arial"/>
                <a:cs typeface="Arial"/>
                <a:sym typeface="Arial"/>
              </a:rPr>
              <a:t>can support </a:t>
            </a:r>
            <a:r>
              <a:rPr lang="en-GB" sz="1600">
                <a:solidFill>
                  <a:srgbClr val="000000"/>
                </a:solidFill>
                <a:latin typeface="Arial"/>
                <a:ea typeface="Arial"/>
                <a:cs typeface="Arial"/>
                <a:sym typeface="Arial"/>
              </a:rPr>
              <a:t>all children, particularly for those with emerging or identified special educational needs and disabilities (SEND).</a:t>
            </a:r>
            <a:endParaRPr sz="1600">
              <a:solidFill>
                <a:srgbClr val="000000"/>
              </a:solidFill>
              <a:latin typeface="Arial"/>
              <a:ea typeface="Arial"/>
              <a:cs typeface="Arial"/>
              <a:sym typeface="Arial"/>
            </a:endParaRPr>
          </a:p>
          <a:p>
            <a:pPr indent="0" lvl="0" marL="0" marR="0" rtl="0" algn="l">
              <a:spcBef>
                <a:spcPts val="0"/>
              </a:spcBef>
              <a:spcAft>
                <a:spcPts val="0"/>
              </a:spcAft>
              <a:buNone/>
            </a:pPr>
            <a:r>
              <a:t/>
            </a:r>
            <a:endParaRPr sz="1600">
              <a:solidFill>
                <a:schemeClr val="dk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h65071b7e4ad7a037_0_0"/>
          <p:cNvSpPr txBox="1"/>
          <p:nvPr>
            <p:ph idx="1" type="body"/>
          </p:nvPr>
        </p:nvSpPr>
        <p:spPr>
          <a:xfrm>
            <a:off x="647546" y="1361856"/>
            <a:ext cx="10956900" cy="4693500"/>
          </a:xfrm>
          <a:prstGeom prst="rect">
            <a:avLst/>
          </a:prstGeom>
        </p:spPr>
        <p:txBody>
          <a:bodyPr anchorCtr="0" anchor="t" bIns="0" lIns="0" spcFirstLastPara="1" rIns="0" wrap="square" tIns="0">
            <a:noAutofit/>
          </a:bodyPr>
          <a:lstStyle/>
          <a:p>
            <a:pPr indent="0" lvl="0" marL="0" rtl="0" algn="l">
              <a:spcBef>
                <a:spcPts val="0"/>
              </a:spcBef>
              <a:spcAft>
                <a:spcPts val="900"/>
              </a:spcAft>
              <a:buNone/>
            </a:pPr>
            <a:r>
              <a:t/>
            </a:r>
            <a:endParaRPr/>
          </a:p>
        </p:txBody>
      </p:sp>
      <p:sp>
        <p:nvSpPr>
          <p:cNvPr id="245" name="Google Shape;245;h65071b7e4ad7a037_0_0"/>
          <p:cNvSpPr txBox="1"/>
          <p:nvPr>
            <p:ph type="title"/>
          </p:nvPr>
        </p:nvSpPr>
        <p:spPr>
          <a:xfrm>
            <a:off x="-2" y="149287"/>
            <a:ext cx="10956600" cy="512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Using EEF Evidence… practices and approaches</a:t>
            </a:r>
            <a:endParaRPr/>
          </a:p>
        </p:txBody>
      </p:sp>
      <p:pic>
        <p:nvPicPr>
          <p:cNvPr id="246" name="Google Shape;246;h65071b7e4ad7a037_0_0"/>
          <p:cNvPicPr preferRelativeResize="0"/>
          <p:nvPr/>
        </p:nvPicPr>
        <p:blipFill rotWithShape="1">
          <a:blip r:embed="rId3">
            <a:alphaModFix/>
          </a:blip>
          <a:srcRect b="0" l="0" r="0" t="19244"/>
          <a:stretch/>
        </p:blipFill>
        <p:spPr>
          <a:xfrm>
            <a:off x="465550" y="1840798"/>
            <a:ext cx="11260876" cy="4693500"/>
          </a:xfrm>
          <a:prstGeom prst="rect">
            <a:avLst/>
          </a:prstGeom>
          <a:noFill/>
          <a:ln>
            <a:noFill/>
          </a:ln>
        </p:spPr>
      </p:pic>
      <p:pic>
        <p:nvPicPr>
          <p:cNvPr id="247" name="Google Shape;247;h65071b7e4ad7a037_0_0"/>
          <p:cNvPicPr preferRelativeResize="0"/>
          <p:nvPr/>
        </p:nvPicPr>
        <p:blipFill rotWithShape="1">
          <a:blip r:embed="rId4">
            <a:alphaModFix/>
          </a:blip>
          <a:srcRect b="0" l="0" r="0" t="0"/>
          <a:stretch/>
        </p:blipFill>
        <p:spPr>
          <a:xfrm>
            <a:off x="9729509" y="347050"/>
            <a:ext cx="2240616" cy="149374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h65071b7e4ad7a037_0_8"/>
          <p:cNvSpPr txBox="1"/>
          <p:nvPr>
            <p:ph idx="1" type="body"/>
          </p:nvPr>
        </p:nvSpPr>
        <p:spPr>
          <a:xfrm>
            <a:off x="647546" y="1361856"/>
            <a:ext cx="10956900" cy="4693500"/>
          </a:xfrm>
          <a:prstGeom prst="rect">
            <a:avLst/>
          </a:prstGeom>
        </p:spPr>
        <p:txBody>
          <a:bodyPr anchorCtr="0" anchor="t" bIns="0" lIns="0" spcFirstLastPara="1" rIns="0" wrap="square" tIns="0">
            <a:noAutofit/>
          </a:bodyPr>
          <a:lstStyle/>
          <a:p>
            <a:pPr indent="0" lvl="0" marL="0" rtl="0" algn="l">
              <a:spcBef>
                <a:spcPts val="0"/>
              </a:spcBef>
              <a:spcAft>
                <a:spcPts val="900"/>
              </a:spcAft>
              <a:buNone/>
            </a:pPr>
            <a:r>
              <a:t/>
            </a:r>
            <a:endParaRPr/>
          </a:p>
        </p:txBody>
      </p:sp>
      <p:sp>
        <p:nvSpPr>
          <p:cNvPr id="254" name="Google Shape;254;h65071b7e4ad7a037_0_8"/>
          <p:cNvSpPr txBox="1"/>
          <p:nvPr>
            <p:ph type="title"/>
          </p:nvPr>
        </p:nvSpPr>
        <p:spPr>
          <a:xfrm>
            <a:off x="-2" y="149287"/>
            <a:ext cx="10956600" cy="512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DfE Help for Early Years Providers: </a:t>
            </a:r>
            <a:endParaRPr/>
          </a:p>
        </p:txBody>
      </p:sp>
      <p:pic>
        <p:nvPicPr>
          <p:cNvPr id="255" name="Google Shape;255;h65071b7e4ad7a037_0_8"/>
          <p:cNvPicPr preferRelativeResize="0"/>
          <p:nvPr/>
        </p:nvPicPr>
        <p:blipFill rotWithShape="1">
          <a:blip r:embed="rId3">
            <a:alphaModFix/>
          </a:blip>
          <a:srcRect b="0" l="0" r="0" t="0"/>
          <a:stretch/>
        </p:blipFill>
        <p:spPr>
          <a:xfrm>
            <a:off x="9668984" y="149275"/>
            <a:ext cx="2240616" cy="1493744"/>
          </a:xfrm>
          <a:prstGeom prst="rect">
            <a:avLst/>
          </a:prstGeom>
          <a:noFill/>
          <a:ln>
            <a:noFill/>
          </a:ln>
        </p:spPr>
      </p:pic>
      <p:pic>
        <p:nvPicPr>
          <p:cNvPr id="256" name="Google Shape;256;h65071b7e4ad7a037_0_8"/>
          <p:cNvPicPr preferRelativeResize="0"/>
          <p:nvPr/>
        </p:nvPicPr>
        <p:blipFill>
          <a:blip r:embed="rId4">
            <a:alphaModFix/>
          </a:blip>
          <a:stretch>
            <a:fillRect/>
          </a:stretch>
        </p:blipFill>
        <p:spPr>
          <a:xfrm>
            <a:off x="307949" y="1647125"/>
            <a:ext cx="11296503" cy="46935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00"/>
        </a:solidFill>
      </p:bgPr>
    </p:bg>
    <p:spTree>
      <p:nvGrpSpPr>
        <p:cNvPr id="261" name="Shape 261"/>
        <p:cNvGrpSpPr/>
        <p:nvPr/>
      </p:nvGrpSpPr>
      <p:grpSpPr>
        <a:xfrm>
          <a:off x="0" y="0"/>
          <a:ext cx="0" cy="0"/>
          <a:chOff x="0" y="0"/>
          <a:chExt cx="0" cy="0"/>
        </a:xfrm>
      </p:grpSpPr>
      <p:sp>
        <p:nvSpPr>
          <p:cNvPr id="262" name="Google Shape;262;p5"/>
          <p:cNvSpPr txBox="1"/>
          <p:nvPr>
            <p:ph type="title"/>
          </p:nvPr>
        </p:nvSpPr>
        <p:spPr>
          <a:xfrm>
            <a:off x="212651" y="218658"/>
            <a:ext cx="11118544" cy="415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003764"/>
              </a:buClr>
              <a:buSzPts val="2800"/>
              <a:buFont typeface="Arial"/>
              <a:buNone/>
            </a:pPr>
            <a:r>
              <a:rPr lang="en-GB" sz="2800"/>
              <a:t>-Chat Activity 1</a:t>
            </a:r>
            <a:endParaRPr/>
          </a:p>
        </p:txBody>
      </p:sp>
      <p:sp>
        <p:nvSpPr>
          <p:cNvPr id="263" name="Google Shape;263;p5"/>
          <p:cNvSpPr txBox="1"/>
          <p:nvPr/>
        </p:nvSpPr>
        <p:spPr>
          <a:xfrm>
            <a:off x="783771" y="5940162"/>
            <a:ext cx="10442747" cy="463067"/>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Clr>
                <a:schemeClr val="dk1"/>
              </a:buClr>
              <a:buSzPts val="4000"/>
              <a:buFont typeface="Arial"/>
              <a:buNone/>
            </a:pPr>
            <a:r>
              <a:t/>
            </a:r>
            <a:endParaRPr b="1" i="0" sz="4000" u="none" cap="none" strike="noStrike">
              <a:solidFill>
                <a:srgbClr val="FFFFFF"/>
              </a:solidFill>
              <a:latin typeface="Arial"/>
              <a:ea typeface="Arial"/>
              <a:cs typeface="Arial"/>
              <a:sym typeface="Arial"/>
            </a:endParaRPr>
          </a:p>
        </p:txBody>
      </p:sp>
      <p:sp>
        <p:nvSpPr>
          <p:cNvPr id="264" name="Google Shape;264;p5"/>
          <p:cNvSpPr txBox="1"/>
          <p:nvPr/>
        </p:nvSpPr>
        <p:spPr>
          <a:xfrm>
            <a:off x="317187" y="719667"/>
            <a:ext cx="9700753" cy="907428"/>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None/>
            </a:pPr>
            <a:r>
              <a:t/>
            </a:r>
            <a:endParaRPr b="1" i="0" sz="1200" u="none" cap="none" strike="noStrike">
              <a:solidFill>
                <a:schemeClr val="dk1"/>
              </a:solidFill>
              <a:latin typeface="Arial"/>
              <a:ea typeface="Arial"/>
              <a:cs typeface="Arial"/>
              <a:sym typeface="Arial"/>
            </a:endParaRPr>
          </a:p>
          <a:p>
            <a:pPr indent="0" lvl="0" marL="0" marR="0" rtl="0" algn="l">
              <a:lnSpc>
                <a:spcPct val="85000"/>
              </a:lnSpc>
              <a:spcBef>
                <a:spcPts val="0"/>
              </a:spcBef>
              <a:spcAft>
                <a:spcPts val="0"/>
              </a:spcAft>
              <a:buNone/>
            </a:pPr>
            <a:r>
              <a:t/>
            </a:r>
            <a:endParaRPr b="1" i="0" sz="1200" u="none" cap="none" strike="noStrike">
              <a:solidFill>
                <a:schemeClr val="dk1"/>
              </a:solidFill>
              <a:latin typeface="Arial"/>
              <a:ea typeface="Arial"/>
              <a:cs typeface="Arial"/>
              <a:sym typeface="Arial"/>
            </a:endParaRPr>
          </a:p>
        </p:txBody>
      </p:sp>
      <p:pic>
        <p:nvPicPr>
          <p:cNvPr id="265" name="Google Shape;265;p5"/>
          <p:cNvPicPr preferRelativeResize="0"/>
          <p:nvPr/>
        </p:nvPicPr>
        <p:blipFill rotWithShape="1">
          <a:blip r:embed="rId3">
            <a:alphaModFix/>
          </a:blip>
          <a:srcRect b="0" l="0" r="0" t="0"/>
          <a:stretch/>
        </p:blipFill>
        <p:spPr>
          <a:xfrm>
            <a:off x="9951384" y="133350"/>
            <a:ext cx="2240616" cy="1493744"/>
          </a:xfrm>
          <a:prstGeom prst="rect">
            <a:avLst/>
          </a:prstGeom>
          <a:noFill/>
          <a:ln>
            <a:noFill/>
          </a:ln>
        </p:spPr>
      </p:pic>
      <p:sp>
        <p:nvSpPr>
          <p:cNvPr id="266" name="Google Shape;266;p5"/>
          <p:cNvSpPr txBox="1"/>
          <p:nvPr/>
        </p:nvSpPr>
        <p:spPr>
          <a:xfrm>
            <a:off x="283910" y="835135"/>
            <a:ext cx="9700752" cy="2464430"/>
          </a:xfrm>
          <a:prstGeom prst="rect">
            <a:avLst/>
          </a:prstGeom>
          <a:noFill/>
          <a:ln>
            <a:noFill/>
          </a:ln>
        </p:spPr>
        <p:txBody>
          <a:bodyPr anchorCtr="0" anchor="t" bIns="0" lIns="0" spcFirstLastPara="1" rIns="0" wrap="square" tIns="0">
            <a:noAutofit/>
          </a:bodyPr>
          <a:lstStyle/>
          <a:p>
            <a:pPr indent="0" lvl="0" marL="0" rtl="0" algn="l">
              <a:lnSpc>
                <a:spcPct val="85000"/>
              </a:lnSpc>
              <a:spcBef>
                <a:spcPts val="600"/>
              </a:spcBef>
              <a:spcAft>
                <a:spcPts val="0"/>
              </a:spcAft>
              <a:buClr>
                <a:schemeClr val="dk1"/>
              </a:buClr>
              <a:buSzPts val="1800"/>
              <a:buFont typeface="Arial"/>
              <a:buNone/>
            </a:pPr>
            <a:r>
              <a:rPr lang="en-GB" sz="2100">
                <a:solidFill>
                  <a:schemeClr val="dk1"/>
                </a:solidFill>
              </a:rPr>
              <a:t>To help us understand who is in the room and surface shared priorities, please introduce yourself in the chat or by raising your virtual hand to share:</a:t>
            </a:r>
            <a:endParaRPr sz="1700">
              <a:solidFill>
                <a:schemeClr val="dk1"/>
              </a:solidFill>
            </a:endParaRPr>
          </a:p>
          <a:p>
            <a:pPr indent="0" lvl="0" marL="0" rtl="0" algn="l">
              <a:lnSpc>
                <a:spcPct val="85000"/>
              </a:lnSpc>
              <a:spcBef>
                <a:spcPts val="600"/>
              </a:spcBef>
              <a:spcAft>
                <a:spcPts val="0"/>
              </a:spcAft>
              <a:buClr>
                <a:schemeClr val="dk1"/>
              </a:buClr>
              <a:buSzPts val="1800"/>
              <a:buFont typeface="Arial"/>
              <a:buNone/>
            </a:pPr>
            <a:r>
              <a:t/>
            </a:r>
            <a:endParaRPr b="1" sz="2100">
              <a:solidFill>
                <a:schemeClr val="dk1"/>
              </a:solidFill>
            </a:endParaRPr>
          </a:p>
          <a:p>
            <a:pPr indent="-349250" lvl="0" marL="285750" rtl="0" algn="l">
              <a:lnSpc>
                <a:spcPct val="85000"/>
              </a:lnSpc>
              <a:spcBef>
                <a:spcPts val="600"/>
              </a:spcBef>
              <a:spcAft>
                <a:spcPts val="0"/>
              </a:spcAft>
              <a:buClr>
                <a:schemeClr val="dk1"/>
              </a:buClr>
              <a:buSzPts val="2800"/>
              <a:buChar char="•"/>
            </a:pPr>
            <a:r>
              <a:rPr b="1" lang="en-GB" sz="2800">
                <a:solidFill>
                  <a:schemeClr val="dk1"/>
                </a:solidFill>
              </a:rPr>
              <a:t>School name</a:t>
            </a:r>
            <a:endParaRPr sz="2800">
              <a:solidFill>
                <a:schemeClr val="dk1"/>
              </a:solidFill>
            </a:endParaRPr>
          </a:p>
          <a:p>
            <a:pPr indent="-349250" lvl="0" marL="285750" rtl="0" algn="l">
              <a:lnSpc>
                <a:spcPct val="85000"/>
              </a:lnSpc>
              <a:spcBef>
                <a:spcPts val="600"/>
              </a:spcBef>
              <a:spcAft>
                <a:spcPts val="0"/>
              </a:spcAft>
              <a:buClr>
                <a:schemeClr val="dk1"/>
              </a:buClr>
              <a:buSzPts val="2800"/>
              <a:buChar char="•"/>
            </a:pPr>
            <a:r>
              <a:rPr b="1" lang="en-GB" sz="2800">
                <a:solidFill>
                  <a:schemeClr val="dk1"/>
                </a:solidFill>
              </a:rPr>
              <a:t>Your role</a:t>
            </a:r>
            <a:endParaRPr b="1" sz="2800">
              <a:solidFill>
                <a:schemeClr val="dk1"/>
              </a:solidFill>
            </a:endParaRPr>
          </a:p>
          <a:p>
            <a:pPr indent="0" lvl="0" marL="457200" rtl="0" algn="l">
              <a:lnSpc>
                <a:spcPct val="85000"/>
              </a:lnSpc>
              <a:spcBef>
                <a:spcPts val="600"/>
              </a:spcBef>
              <a:spcAft>
                <a:spcPts val="0"/>
              </a:spcAft>
              <a:buNone/>
            </a:pPr>
            <a:r>
              <a:t/>
            </a:r>
            <a:endParaRPr b="1" sz="2800">
              <a:solidFill>
                <a:schemeClr val="dk1"/>
              </a:solidFill>
            </a:endParaRPr>
          </a:p>
          <a:p>
            <a:pPr indent="-406400" lvl="0" marL="457200" marR="0" rtl="0" algn="l">
              <a:spcBef>
                <a:spcPts val="0"/>
              </a:spcBef>
              <a:spcAft>
                <a:spcPts val="0"/>
              </a:spcAft>
              <a:buClr>
                <a:schemeClr val="dk1"/>
              </a:buClr>
              <a:buSzPts val="2800"/>
              <a:buChar char="•"/>
            </a:pPr>
            <a:r>
              <a:rPr b="1" lang="en-GB" sz="2800">
                <a:solidFill>
                  <a:schemeClr val="dk1"/>
                </a:solidFill>
                <a:latin typeface="Arial"/>
                <a:ea typeface="Arial"/>
                <a:cs typeface="Arial"/>
                <a:sym typeface="Arial"/>
              </a:rPr>
              <a:t>How has your school engaged with the DfE,</a:t>
            </a:r>
            <a:r>
              <a:rPr b="1" lang="en-GB" sz="2800">
                <a:solidFill>
                  <a:schemeClr val="dk1"/>
                </a:solidFill>
              </a:rPr>
              <a:t> EEF, Stronger Practice Hub</a:t>
            </a:r>
            <a:r>
              <a:rPr b="1" lang="en-GB" sz="2800">
                <a:solidFill>
                  <a:schemeClr val="dk1"/>
                </a:solidFill>
                <a:latin typeface="Arial"/>
                <a:ea typeface="Arial"/>
                <a:cs typeface="Arial"/>
                <a:sym typeface="Arial"/>
              </a:rPr>
              <a:t> </a:t>
            </a:r>
            <a:r>
              <a:rPr b="1" lang="en-GB" sz="2800">
                <a:solidFill>
                  <a:schemeClr val="dk1"/>
                </a:solidFill>
              </a:rPr>
              <a:t>EYFS/Re</a:t>
            </a:r>
            <a:r>
              <a:rPr b="1" lang="en-GB" sz="2800">
                <a:solidFill>
                  <a:schemeClr val="dk1"/>
                </a:solidFill>
                <a:latin typeface="Arial"/>
                <a:ea typeface="Arial"/>
                <a:cs typeface="Arial"/>
                <a:sym typeface="Arial"/>
              </a:rPr>
              <a:t>ception year offer so far?</a:t>
            </a:r>
            <a:endParaRPr sz="2800"/>
          </a:p>
          <a:p>
            <a:pPr indent="0" lvl="0" marL="0" marR="0" rtl="0" algn="l">
              <a:spcBef>
                <a:spcPts val="0"/>
              </a:spcBef>
              <a:spcAft>
                <a:spcPts val="0"/>
              </a:spcAft>
              <a:buNone/>
            </a:pPr>
            <a:r>
              <a:t/>
            </a:r>
            <a:endParaRPr b="1" sz="2800">
              <a:solidFill>
                <a:schemeClr val="dk1"/>
              </a:solidFill>
              <a:latin typeface="Arial"/>
              <a:ea typeface="Arial"/>
              <a:cs typeface="Arial"/>
              <a:sym typeface="Arial"/>
            </a:endParaRPr>
          </a:p>
          <a:p>
            <a:pPr indent="-406400" lvl="0" marL="457200" marR="0" rtl="0" algn="l">
              <a:spcBef>
                <a:spcPts val="0"/>
              </a:spcBef>
              <a:spcAft>
                <a:spcPts val="0"/>
              </a:spcAft>
              <a:buClr>
                <a:schemeClr val="dk1"/>
              </a:buClr>
              <a:buSzPts val="2800"/>
              <a:buFont typeface="Arial"/>
              <a:buChar char="●"/>
            </a:pPr>
            <a:r>
              <a:rPr b="1" lang="en-GB" sz="2800">
                <a:solidFill>
                  <a:schemeClr val="dk1"/>
                </a:solidFill>
                <a:latin typeface="Arial"/>
                <a:ea typeface="Arial"/>
                <a:cs typeface="Arial"/>
                <a:sym typeface="Arial"/>
              </a:rPr>
              <a:t>What has been most valuable, and what learning or experiences would you like to share with colleagues across the network?</a:t>
            </a:r>
            <a:endParaRPr sz="2800"/>
          </a:p>
        </p:txBody>
      </p:sp>
      <p:pic>
        <p:nvPicPr>
          <p:cNvPr id="267" name="Google Shape;267;p5"/>
          <p:cNvPicPr preferRelativeResize="0"/>
          <p:nvPr/>
        </p:nvPicPr>
        <p:blipFill>
          <a:blip r:embed="rId4">
            <a:alphaModFix/>
          </a:blip>
          <a:stretch>
            <a:fillRect/>
          </a:stretch>
        </p:blipFill>
        <p:spPr>
          <a:xfrm>
            <a:off x="10197038" y="4850638"/>
            <a:ext cx="1895475" cy="15525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h3060a773241cba5c_0_178"/>
          <p:cNvSpPr txBox="1"/>
          <p:nvPr>
            <p:ph type="title"/>
          </p:nvPr>
        </p:nvSpPr>
        <p:spPr>
          <a:xfrm>
            <a:off x="485799" y="380215"/>
            <a:ext cx="11118600" cy="456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rgbClr val="003764"/>
              </a:buClr>
              <a:buSzPts val="2400"/>
              <a:buFont typeface="Arial"/>
              <a:buNone/>
            </a:pPr>
            <a:r>
              <a:rPr lang="en-GB" sz="2400"/>
              <a:t>Todays Agenda</a:t>
            </a:r>
            <a:endParaRPr/>
          </a:p>
        </p:txBody>
      </p:sp>
      <p:pic>
        <p:nvPicPr>
          <p:cNvPr id="274" name="Google Shape;274;h3060a773241cba5c_0_178"/>
          <p:cNvPicPr preferRelativeResize="0"/>
          <p:nvPr/>
        </p:nvPicPr>
        <p:blipFill rotWithShape="1">
          <a:blip r:embed="rId3">
            <a:alphaModFix/>
          </a:blip>
          <a:srcRect b="0" l="0" r="0" t="0"/>
          <a:stretch/>
        </p:blipFill>
        <p:spPr>
          <a:xfrm>
            <a:off x="9951384" y="133350"/>
            <a:ext cx="2240616" cy="1493744"/>
          </a:xfrm>
          <a:prstGeom prst="rect">
            <a:avLst/>
          </a:prstGeom>
          <a:noFill/>
          <a:ln>
            <a:noFill/>
          </a:ln>
        </p:spPr>
      </p:pic>
      <p:graphicFrame>
        <p:nvGraphicFramePr>
          <p:cNvPr id="275" name="Google Shape;275;h3060a773241cba5c_0_178"/>
          <p:cNvGraphicFramePr/>
          <p:nvPr/>
        </p:nvGraphicFramePr>
        <p:xfrm>
          <a:off x="485798" y="1083121"/>
          <a:ext cx="3000000" cy="3000000"/>
        </p:xfrm>
        <a:graphic>
          <a:graphicData uri="http://schemas.openxmlformats.org/drawingml/2006/table">
            <a:tbl>
              <a:tblPr bandRow="1" firstRow="1">
                <a:noFill/>
                <a:tableStyleId>{FB2B75D3-EAE4-4F83-94A3-66A114D60896}</a:tableStyleId>
              </a:tblPr>
              <a:tblGrid>
                <a:gridCol w="5624050"/>
                <a:gridCol w="3841525"/>
              </a:tblGrid>
              <a:tr h="392800">
                <a:tc>
                  <a:txBody>
                    <a:bodyPr/>
                    <a:lstStyle/>
                    <a:p>
                      <a:pPr indent="0" lvl="0" marL="0" marR="0" rtl="0" algn="l">
                        <a:spcBef>
                          <a:spcPts val="0"/>
                        </a:spcBef>
                        <a:spcAft>
                          <a:spcPts val="0"/>
                        </a:spcAft>
                        <a:buNone/>
                      </a:pPr>
                      <a:r>
                        <a:rPr lang="en-GB" sz="1600" u="none" cap="none" strike="noStrike"/>
                        <a:t>Agenda Item</a:t>
                      </a:r>
                      <a:endParaRPr/>
                    </a:p>
                  </a:txBody>
                  <a:tcPr marT="45725" marB="45725" marR="91450" marL="91450"/>
                </a:tc>
                <a:tc>
                  <a:txBody>
                    <a:bodyPr/>
                    <a:lstStyle/>
                    <a:p>
                      <a:pPr indent="0" lvl="0" marL="0" marR="0" rtl="0" algn="l">
                        <a:spcBef>
                          <a:spcPts val="0"/>
                        </a:spcBef>
                        <a:spcAft>
                          <a:spcPts val="0"/>
                        </a:spcAft>
                        <a:buNone/>
                      </a:pPr>
                      <a:r>
                        <a:rPr lang="en-GB" sz="1600"/>
                        <a:t>Time</a:t>
                      </a:r>
                      <a:endParaRPr/>
                    </a:p>
                  </a:txBody>
                  <a:tcPr marT="45725" marB="45725" marR="91450" marL="91450"/>
                </a:tc>
              </a:tr>
              <a:tr h="489950">
                <a:tc>
                  <a:txBody>
                    <a:bodyPr/>
                    <a:lstStyle/>
                    <a:p>
                      <a:pPr indent="0" lvl="0" marL="0" marR="0" rtl="0" algn="l">
                        <a:spcBef>
                          <a:spcPts val="0"/>
                        </a:spcBef>
                        <a:spcAft>
                          <a:spcPts val="0"/>
                        </a:spcAft>
                        <a:buNone/>
                      </a:pPr>
                      <a:r>
                        <a:rPr lang="en-GB" sz="1600"/>
                        <a:t>Welcome and reminders</a:t>
                      </a:r>
                      <a:endParaRPr sz="1600">
                        <a:latin typeface="Arial"/>
                        <a:ea typeface="Arial"/>
                        <a:cs typeface="Arial"/>
                        <a:sym typeface="Arial"/>
                      </a:endParaRPr>
                    </a:p>
                  </a:txBody>
                  <a:tcPr marT="45725" marB="45725" marR="91450" marL="91450">
                    <a:lnB cap="flat" cmpd="sng" w="12700">
                      <a:solidFill>
                        <a:schemeClr val="accent6"/>
                      </a:solidFill>
                      <a:prstDash val="solid"/>
                      <a:round/>
                      <a:headEnd len="sm" w="sm" type="none"/>
                      <a:tailEnd len="sm" w="sm" type="none"/>
                    </a:lnB>
                  </a:tcPr>
                </a:tc>
                <a:tc>
                  <a:txBody>
                    <a:bodyPr/>
                    <a:lstStyle/>
                    <a:p>
                      <a:pPr indent="0" lvl="0" marL="0" marR="0" rtl="0" algn="l">
                        <a:spcBef>
                          <a:spcPts val="0"/>
                        </a:spcBef>
                        <a:spcAft>
                          <a:spcPts val="0"/>
                        </a:spcAft>
                        <a:buNone/>
                      </a:pPr>
                      <a:r>
                        <a:rPr lang="en-GB" sz="1351"/>
                        <a:t>4-4.05pm</a:t>
                      </a:r>
                      <a:endParaRPr sz="1351"/>
                    </a:p>
                  </a:txBody>
                  <a:tcPr marT="45725" marB="45725" marR="91450" marL="91450">
                    <a:lnB cap="flat" cmpd="sng" w="12700">
                      <a:solidFill>
                        <a:schemeClr val="accent6"/>
                      </a:solidFill>
                      <a:prstDash val="solid"/>
                      <a:round/>
                      <a:headEnd len="sm" w="sm" type="none"/>
                      <a:tailEnd len="sm" w="sm" type="none"/>
                    </a:lnB>
                  </a:tcPr>
                </a:tc>
              </a:tr>
              <a:tr h="489950">
                <a:tc>
                  <a:txBody>
                    <a:bodyPr/>
                    <a:lstStyle/>
                    <a:p>
                      <a:pPr indent="0" lvl="0" marL="0" marR="0" rtl="0" algn="l">
                        <a:spcBef>
                          <a:spcPts val="0"/>
                        </a:spcBef>
                        <a:spcAft>
                          <a:spcPts val="0"/>
                        </a:spcAft>
                        <a:buNone/>
                      </a:pPr>
                      <a:r>
                        <a:rPr lang="en-GB" sz="1600">
                          <a:solidFill>
                            <a:schemeClr val="dk1"/>
                          </a:solidFill>
                          <a:latin typeface="Arial"/>
                          <a:ea typeface="Arial"/>
                          <a:cs typeface="Arial"/>
                          <a:sym typeface="Arial"/>
                        </a:rPr>
                        <a:t>DfE reception offer: refresher </a:t>
                      </a:r>
                      <a:endParaRPr sz="1600">
                        <a:latin typeface="Arial"/>
                        <a:ea typeface="Arial"/>
                        <a:cs typeface="Arial"/>
                        <a:sym typeface="Arial"/>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accent6"/>
                      </a:solidFill>
                      <a:prstDash val="solid"/>
                      <a:round/>
                      <a:headEnd len="sm" w="sm" type="none"/>
                      <a:tailEnd len="sm" w="sm" type="none"/>
                    </a:lnT>
                    <a:lnB cap="flat" cmpd="sng" w="12700">
                      <a:solidFill>
                        <a:schemeClr val="accent6"/>
                      </a:solidFill>
                      <a:prstDash val="solid"/>
                      <a:round/>
                      <a:headEnd len="sm" w="sm" type="none"/>
                      <a:tailEnd len="sm" w="sm" type="none"/>
                    </a:lnB>
                  </a:tcPr>
                </a:tc>
                <a:tc>
                  <a:txBody>
                    <a:bodyPr/>
                    <a:lstStyle/>
                    <a:p>
                      <a:pPr indent="0" lvl="0" marL="0" marR="0" rtl="0" algn="l">
                        <a:spcBef>
                          <a:spcPts val="0"/>
                        </a:spcBef>
                        <a:spcAft>
                          <a:spcPts val="0"/>
                        </a:spcAft>
                        <a:buNone/>
                      </a:pPr>
                      <a:r>
                        <a:rPr lang="en-GB" sz="1351"/>
                        <a:t>4.05-4.15pm</a:t>
                      </a:r>
                      <a:endParaRPr sz="1351"/>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accent6"/>
                      </a:solidFill>
                      <a:prstDash val="solid"/>
                      <a:round/>
                      <a:headEnd len="sm" w="sm" type="none"/>
                      <a:tailEnd len="sm" w="sm" type="none"/>
                    </a:lnT>
                    <a:lnB cap="flat" cmpd="sng" w="12700">
                      <a:solidFill>
                        <a:schemeClr val="accent6"/>
                      </a:solidFill>
                      <a:prstDash val="solid"/>
                      <a:round/>
                      <a:headEnd len="sm" w="sm" type="none"/>
                      <a:tailEnd len="sm" w="sm" type="none"/>
                    </a:lnB>
                  </a:tcPr>
                </a:tc>
              </a:tr>
              <a:tr h="489950">
                <a:tc>
                  <a:txBody>
                    <a:bodyPr/>
                    <a:lstStyle/>
                    <a:p>
                      <a:pPr indent="0" lvl="0" marL="0" marR="0" rtl="0" algn="l">
                        <a:lnSpc>
                          <a:spcPct val="100000"/>
                        </a:lnSpc>
                        <a:spcBef>
                          <a:spcPts val="0"/>
                        </a:spcBef>
                        <a:spcAft>
                          <a:spcPts val="0"/>
                        </a:spcAft>
                        <a:buClr>
                          <a:schemeClr val="dk1"/>
                        </a:buClr>
                        <a:buSzPts val="1600"/>
                        <a:buFont typeface="Arial"/>
                        <a:buNone/>
                      </a:pPr>
                      <a:r>
                        <a:rPr b="0" i="0" lang="en-GB" sz="1600">
                          <a:solidFill>
                            <a:schemeClr val="dk1"/>
                          </a:solidFill>
                          <a:latin typeface="Arial"/>
                          <a:ea typeface="Arial"/>
                          <a:cs typeface="Arial"/>
                          <a:sym typeface="Arial"/>
                        </a:rPr>
                        <a:t>Settling in: reflections on your new cohort</a:t>
                      </a:r>
                      <a:endParaRPr b="0" sz="1600"/>
                    </a:p>
                    <a:p>
                      <a:pPr indent="0" lvl="0" marL="0" marR="0" rtl="0" algn="l">
                        <a:spcBef>
                          <a:spcPts val="0"/>
                        </a:spcBef>
                        <a:spcAft>
                          <a:spcPts val="0"/>
                        </a:spcAft>
                        <a:buNone/>
                      </a:pPr>
                      <a:r>
                        <a:t/>
                      </a:r>
                      <a:endParaRPr sz="1600">
                        <a:latin typeface="Arial"/>
                        <a:ea typeface="Arial"/>
                        <a:cs typeface="Arial"/>
                        <a:sym typeface="Arial"/>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accent6"/>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00"/>
                    </a:solidFill>
                  </a:tcPr>
                </a:tc>
                <a:tc>
                  <a:txBody>
                    <a:bodyPr/>
                    <a:lstStyle/>
                    <a:p>
                      <a:pPr indent="0" lvl="0" marL="0" marR="0" rtl="0" algn="l">
                        <a:spcBef>
                          <a:spcPts val="0"/>
                        </a:spcBef>
                        <a:spcAft>
                          <a:spcPts val="0"/>
                        </a:spcAft>
                        <a:buNone/>
                      </a:pPr>
                      <a:r>
                        <a:rPr lang="en-GB" sz="1351"/>
                        <a:t>4.15-4.30pm</a:t>
                      </a:r>
                      <a:endParaRPr sz="1351"/>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accent6"/>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00"/>
                    </a:solidFill>
                  </a:tcPr>
                </a:tc>
              </a:tr>
              <a:tr h="489950">
                <a:tc>
                  <a:txBody>
                    <a:bodyPr/>
                    <a:lstStyle/>
                    <a:p>
                      <a:pPr indent="0" lvl="0" marL="0" marR="0" rtl="0" algn="l">
                        <a:lnSpc>
                          <a:spcPct val="100000"/>
                        </a:lnSpc>
                        <a:spcBef>
                          <a:spcPts val="0"/>
                        </a:spcBef>
                        <a:spcAft>
                          <a:spcPts val="0"/>
                        </a:spcAft>
                        <a:buClr>
                          <a:schemeClr val="dk1"/>
                        </a:buClr>
                        <a:buSzPts val="1600"/>
                        <a:buFont typeface="Arial"/>
                        <a:buNone/>
                      </a:pPr>
                      <a:r>
                        <a:rPr lang="en-GB" sz="1600">
                          <a:latin typeface="Arial"/>
                          <a:ea typeface="Arial"/>
                          <a:cs typeface="Arial"/>
                          <a:sym typeface="Arial"/>
                        </a:rPr>
                        <a:t>Understanding your cohort through transition, observation, assessments and other information sources</a:t>
                      </a:r>
                      <a:endParaRPr/>
                    </a:p>
                    <a:p>
                      <a:pPr indent="0" lvl="0" marL="0" marR="0" rtl="0" algn="l">
                        <a:spcBef>
                          <a:spcPts val="0"/>
                        </a:spcBef>
                        <a:spcAft>
                          <a:spcPts val="0"/>
                        </a:spcAft>
                        <a:buNone/>
                      </a:pPr>
                      <a:r>
                        <a:t/>
                      </a:r>
                      <a:endParaRPr sz="1600">
                        <a:latin typeface="Arial"/>
                        <a:ea typeface="Arial"/>
                        <a:cs typeface="Arial"/>
                        <a:sym typeface="Arial"/>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GB" sz="1351"/>
                        <a:t>4.30-4.50pm</a:t>
                      </a:r>
                      <a:endParaRPr sz="1351"/>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489950">
                <a:tc>
                  <a:txBody>
                    <a:bodyPr/>
                    <a:lstStyle/>
                    <a:p>
                      <a:pPr indent="0" lvl="0" marL="0" marR="0" rtl="0" algn="l">
                        <a:lnSpc>
                          <a:spcPct val="100000"/>
                        </a:lnSpc>
                        <a:spcBef>
                          <a:spcPts val="0"/>
                        </a:spcBef>
                        <a:spcAft>
                          <a:spcPts val="0"/>
                        </a:spcAft>
                        <a:buClr>
                          <a:schemeClr val="dk1"/>
                        </a:buClr>
                        <a:buSzPts val="1600"/>
                        <a:buFont typeface="Arial"/>
                        <a:buNone/>
                      </a:pPr>
                      <a:r>
                        <a:rPr lang="en-GB" sz="1600">
                          <a:latin typeface="Arial"/>
                          <a:ea typeface="Arial"/>
                          <a:cs typeface="Arial"/>
                          <a:sym typeface="Arial"/>
                        </a:rPr>
                        <a:t>Responding to cohort needs through </a:t>
                      </a:r>
                      <a:r>
                        <a:rPr lang="en-GB" sz="1600"/>
                        <a:t>interactions and</a:t>
                      </a:r>
                      <a:r>
                        <a:rPr lang="en-GB" sz="1600">
                          <a:latin typeface="Arial"/>
                          <a:ea typeface="Arial"/>
                          <a:cs typeface="Arial"/>
                          <a:sym typeface="Arial"/>
                        </a:rPr>
                        <a:t> environment</a:t>
                      </a:r>
                      <a:endParaRPr/>
                    </a:p>
                    <a:p>
                      <a:pPr indent="0" lvl="0" marL="0" marR="0" rtl="0" algn="l">
                        <a:spcBef>
                          <a:spcPts val="0"/>
                        </a:spcBef>
                        <a:spcAft>
                          <a:spcPts val="0"/>
                        </a:spcAft>
                        <a:buNone/>
                      </a:pPr>
                      <a:r>
                        <a:t/>
                      </a:r>
                      <a:endParaRPr sz="1600">
                        <a:latin typeface="Arial"/>
                        <a:ea typeface="Arial"/>
                        <a:cs typeface="Arial"/>
                        <a:sym typeface="Arial"/>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GB" sz="1351"/>
                        <a:t>4.50-5.10pm</a:t>
                      </a:r>
                      <a:endParaRPr sz="1351"/>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489950">
                <a:tc>
                  <a:txBody>
                    <a:bodyPr/>
                    <a:lstStyle/>
                    <a:p>
                      <a:pPr indent="0" lvl="0" marL="0" marR="0" rtl="0" algn="l">
                        <a:spcBef>
                          <a:spcPts val="0"/>
                        </a:spcBef>
                        <a:spcAft>
                          <a:spcPts val="0"/>
                        </a:spcAft>
                        <a:buNone/>
                      </a:pPr>
                      <a:r>
                        <a:rPr lang="en-GB" sz="1600"/>
                        <a:t>Practice in Action</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GB" sz="1351"/>
                        <a:t>5.10-5.25pm</a:t>
                      </a:r>
                      <a:endParaRPr sz="1351"/>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489950">
                <a:tc>
                  <a:txBody>
                    <a:bodyPr/>
                    <a:lstStyle/>
                    <a:p>
                      <a:pPr indent="0" lvl="0" marL="0" marR="0" rtl="0" algn="l">
                        <a:spcBef>
                          <a:spcPts val="0"/>
                        </a:spcBef>
                        <a:spcAft>
                          <a:spcPts val="0"/>
                        </a:spcAft>
                        <a:buNone/>
                      </a:pPr>
                      <a:r>
                        <a:rPr lang="en-GB" sz="1600">
                          <a:latin typeface="Arial"/>
                          <a:ea typeface="Arial"/>
                          <a:cs typeface="Arial"/>
                          <a:sym typeface="Arial"/>
                        </a:rPr>
                        <a:t>Reflection, next steps and looking ahead as a network </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accent6"/>
                      </a:solidFill>
                      <a:prstDash val="solid"/>
                      <a:round/>
                      <a:headEnd len="sm" w="sm" type="none"/>
                      <a:tailEnd len="sm" w="sm" type="none"/>
                    </a:lnB>
                  </a:tcPr>
                </a:tc>
                <a:tc>
                  <a:txBody>
                    <a:bodyPr/>
                    <a:lstStyle/>
                    <a:p>
                      <a:pPr indent="0" lvl="0" marL="0" marR="0" rtl="0" algn="l">
                        <a:spcBef>
                          <a:spcPts val="0"/>
                        </a:spcBef>
                        <a:spcAft>
                          <a:spcPts val="0"/>
                        </a:spcAft>
                        <a:buNone/>
                      </a:pPr>
                      <a:r>
                        <a:rPr lang="en-GB" sz="1351"/>
                        <a:t>5.25-5.30pm</a:t>
                      </a:r>
                      <a:endParaRPr sz="1351"/>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accent6"/>
                      </a:solidFill>
                      <a:prstDash val="solid"/>
                      <a:round/>
                      <a:headEnd len="sm" w="sm" type="none"/>
                      <a:tailEnd len="sm" w="sm" type="none"/>
                    </a:lnB>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00"/>
        </a:solidFill>
      </p:bgPr>
    </p:bg>
    <p:spTree>
      <p:nvGrpSpPr>
        <p:cNvPr id="280" name="Shape 280"/>
        <p:cNvGrpSpPr/>
        <p:nvPr/>
      </p:nvGrpSpPr>
      <p:grpSpPr>
        <a:xfrm>
          <a:off x="0" y="0"/>
          <a:ext cx="0" cy="0"/>
          <a:chOff x="0" y="0"/>
          <a:chExt cx="0" cy="0"/>
        </a:xfrm>
      </p:grpSpPr>
      <p:sp>
        <p:nvSpPr>
          <p:cNvPr id="281" name="Google Shape;281;p7"/>
          <p:cNvSpPr txBox="1"/>
          <p:nvPr>
            <p:ph type="title"/>
          </p:nvPr>
        </p:nvSpPr>
        <p:spPr>
          <a:xfrm>
            <a:off x="283910" y="-6461"/>
            <a:ext cx="11118600" cy="450600"/>
          </a:xfrm>
          <a:prstGeom prst="rect">
            <a:avLst/>
          </a:prstGeom>
          <a:noFill/>
          <a:ln>
            <a:noFill/>
          </a:ln>
        </p:spPr>
        <p:txBody>
          <a:bodyPr anchorCtr="0" anchor="t" bIns="0" lIns="0" spcFirstLastPara="1" rIns="0" wrap="square" tIns="0">
            <a:noAutofit/>
          </a:bodyPr>
          <a:lstStyle/>
          <a:p>
            <a:pPr indent="0" lvl="0" marL="0" rtl="0" algn="l">
              <a:lnSpc>
                <a:spcPct val="62500"/>
              </a:lnSpc>
              <a:spcBef>
                <a:spcPts val="0"/>
              </a:spcBef>
              <a:spcAft>
                <a:spcPts val="0"/>
              </a:spcAft>
              <a:buClr>
                <a:srgbClr val="003764"/>
              </a:buClr>
              <a:buSzPts val="2400"/>
              <a:buFont typeface="Arial"/>
              <a:buNone/>
            </a:pPr>
            <a:br>
              <a:rPr lang="en-GB" sz="2400">
                <a:latin typeface="Arial"/>
                <a:ea typeface="Arial"/>
                <a:cs typeface="Arial"/>
                <a:sym typeface="Arial"/>
              </a:rPr>
            </a:br>
            <a:r>
              <a:rPr lang="en-GB" sz="2800"/>
              <a:t>-Breakout room  Activity 1</a:t>
            </a:r>
            <a:endParaRPr sz="2800"/>
          </a:p>
          <a:p>
            <a:pPr indent="0" lvl="0" marL="0" rtl="0" algn="l">
              <a:lnSpc>
                <a:spcPct val="62500"/>
              </a:lnSpc>
              <a:spcBef>
                <a:spcPts val="0"/>
              </a:spcBef>
              <a:spcAft>
                <a:spcPts val="0"/>
              </a:spcAft>
              <a:buClr>
                <a:srgbClr val="003764"/>
              </a:buClr>
              <a:buSzPts val="2400"/>
              <a:buFont typeface="Arial"/>
              <a:buNone/>
            </a:pPr>
            <a:r>
              <a:t/>
            </a:r>
            <a:endParaRPr sz="2400"/>
          </a:p>
          <a:p>
            <a:pPr indent="0" lvl="0" marL="0" rtl="0" algn="l">
              <a:lnSpc>
                <a:spcPct val="62500"/>
              </a:lnSpc>
              <a:spcBef>
                <a:spcPts val="0"/>
              </a:spcBef>
              <a:spcAft>
                <a:spcPts val="0"/>
              </a:spcAft>
              <a:buClr>
                <a:srgbClr val="003764"/>
              </a:buClr>
              <a:buSzPts val="2400"/>
              <a:buFont typeface="Arial"/>
              <a:buNone/>
            </a:pPr>
            <a:r>
              <a:rPr lang="en-GB" sz="2400">
                <a:latin typeface="Arial"/>
                <a:ea typeface="Arial"/>
                <a:cs typeface="Arial"/>
                <a:sym typeface="Arial"/>
              </a:rPr>
              <a:t>Settling in initial reflections: how are thing going so far?</a:t>
            </a:r>
            <a:br>
              <a:rPr b="0" lang="en-GB" sz="1050">
                <a:latin typeface="Quattrocento Sans"/>
                <a:ea typeface="Quattrocento Sans"/>
                <a:cs typeface="Quattrocento Sans"/>
                <a:sym typeface="Quattrocento Sans"/>
              </a:rPr>
            </a:br>
            <a:endParaRPr sz="2400"/>
          </a:p>
        </p:txBody>
      </p:sp>
      <p:sp>
        <p:nvSpPr>
          <p:cNvPr id="282" name="Google Shape;282;p7"/>
          <p:cNvSpPr txBox="1"/>
          <p:nvPr/>
        </p:nvSpPr>
        <p:spPr>
          <a:xfrm>
            <a:off x="783771" y="5940162"/>
            <a:ext cx="10442747" cy="463067"/>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Clr>
                <a:schemeClr val="dk1"/>
              </a:buClr>
              <a:buSzPts val="4000"/>
              <a:buFont typeface="Arial"/>
              <a:buNone/>
            </a:pPr>
            <a:r>
              <a:t/>
            </a:r>
            <a:endParaRPr b="1" i="0" sz="4000" u="none" cap="none" strike="noStrike">
              <a:solidFill>
                <a:srgbClr val="FFFFFF"/>
              </a:solidFill>
              <a:latin typeface="Arial"/>
              <a:ea typeface="Arial"/>
              <a:cs typeface="Arial"/>
              <a:sym typeface="Arial"/>
            </a:endParaRPr>
          </a:p>
        </p:txBody>
      </p:sp>
      <p:sp>
        <p:nvSpPr>
          <p:cNvPr id="283" name="Google Shape;283;p7"/>
          <p:cNvSpPr txBox="1"/>
          <p:nvPr/>
        </p:nvSpPr>
        <p:spPr>
          <a:xfrm>
            <a:off x="317187" y="719667"/>
            <a:ext cx="9700753" cy="907428"/>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None/>
            </a:pPr>
            <a:r>
              <a:t/>
            </a:r>
            <a:endParaRPr b="1" i="0" sz="1200" u="none" cap="none" strike="noStrike">
              <a:solidFill>
                <a:schemeClr val="dk1"/>
              </a:solidFill>
              <a:latin typeface="Arial"/>
              <a:ea typeface="Arial"/>
              <a:cs typeface="Arial"/>
              <a:sym typeface="Arial"/>
            </a:endParaRPr>
          </a:p>
          <a:p>
            <a:pPr indent="0" lvl="0" marL="0" marR="0" rtl="0" algn="l">
              <a:lnSpc>
                <a:spcPct val="85000"/>
              </a:lnSpc>
              <a:spcBef>
                <a:spcPts val="0"/>
              </a:spcBef>
              <a:spcAft>
                <a:spcPts val="0"/>
              </a:spcAft>
              <a:buNone/>
            </a:pPr>
            <a:r>
              <a:t/>
            </a:r>
            <a:endParaRPr b="1" i="0" sz="1200" u="none" cap="none" strike="noStrike">
              <a:solidFill>
                <a:schemeClr val="dk1"/>
              </a:solidFill>
              <a:latin typeface="Arial"/>
              <a:ea typeface="Arial"/>
              <a:cs typeface="Arial"/>
              <a:sym typeface="Arial"/>
            </a:endParaRPr>
          </a:p>
        </p:txBody>
      </p:sp>
      <p:pic>
        <p:nvPicPr>
          <p:cNvPr id="284" name="Google Shape;284;p7"/>
          <p:cNvPicPr preferRelativeResize="0"/>
          <p:nvPr/>
        </p:nvPicPr>
        <p:blipFill rotWithShape="1">
          <a:blip r:embed="rId3">
            <a:alphaModFix/>
          </a:blip>
          <a:srcRect b="0" l="0" r="0" t="0"/>
          <a:stretch/>
        </p:blipFill>
        <p:spPr>
          <a:xfrm>
            <a:off x="9951384" y="133350"/>
            <a:ext cx="2240616" cy="1493744"/>
          </a:xfrm>
          <a:prstGeom prst="rect">
            <a:avLst/>
          </a:prstGeom>
          <a:noFill/>
          <a:ln>
            <a:noFill/>
          </a:ln>
        </p:spPr>
      </p:pic>
      <p:sp>
        <p:nvSpPr>
          <p:cNvPr id="285" name="Google Shape;285;p7"/>
          <p:cNvSpPr txBox="1"/>
          <p:nvPr/>
        </p:nvSpPr>
        <p:spPr>
          <a:xfrm>
            <a:off x="283900" y="1405363"/>
            <a:ext cx="8274900" cy="664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GB" sz="1800">
                <a:solidFill>
                  <a:schemeClr val="dk1"/>
                </a:solidFill>
                <a:latin typeface="Arial"/>
                <a:ea typeface="Arial"/>
                <a:cs typeface="Arial"/>
                <a:sym typeface="Arial"/>
              </a:rPr>
              <a:t>Children have now had several weeks to settle into school routines.</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GB" sz="1800">
                <a:solidFill>
                  <a:schemeClr val="dk1"/>
                </a:solidFill>
                <a:latin typeface="Arial"/>
                <a:ea typeface="Arial"/>
                <a:cs typeface="Arial"/>
                <a:sym typeface="Arial"/>
              </a:rPr>
              <a:t>This is often the point where first impressions begin to develop into a more secure understanding of the cohort.</a:t>
            </a:r>
            <a:endParaRPr/>
          </a:p>
          <a:p>
            <a:pPr indent="0" lvl="0" marL="0" marR="0" rtl="0" algn="l">
              <a:spcBef>
                <a:spcPts val="0"/>
              </a:spcBef>
              <a:spcAft>
                <a:spcPts val="0"/>
              </a:spcAft>
              <a:buClr>
                <a:schemeClr val="dk1"/>
              </a:buClr>
              <a:buSzPts val="1600"/>
              <a:buFont typeface="Arial"/>
              <a:buNone/>
            </a:pPr>
            <a:r>
              <a:t/>
            </a:r>
            <a:endParaRPr sz="1600">
              <a:solidFill>
                <a:schemeClr val="dk1"/>
              </a:solidFill>
              <a:latin typeface="Arial"/>
              <a:ea typeface="Arial"/>
              <a:cs typeface="Arial"/>
              <a:sym typeface="Arial"/>
            </a:endParaRPr>
          </a:p>
          <a:p>
            <a:pPr indent="0" lvl="0" marL="0" marR="0" rtl="0" algn="l">
              <a:spcBef>
                <a:spcPts val="0"/>
              </a:spcBef>
              <a:spcAft>
                <a:spcPts val="0"/>
              </a:spcAft>
              <a:buNone/>
            </a:pPr>
            <a:r>
              <a:rPr b="1" lang="en-GB" sz="1800">
                <a:solidFill>
                  <a:schemeClr val="dk1"/>
                </a:solidFill>
                <a:latin typeface="Arial"/>
                <a:ea typeface="Arial"/>
                <a:cs typeface="Arial"/>
                <a:sym typeface="Arial"/>
              </a:rPr>
              <a:t>Reflection and discussion:</a:t>
            </a:r>
            <a:endParaRPr/>
          </a:p>
          <a:p>
            <a:pPr indent="0" lvl="0" marL="0" marR="0" rtl="0" algn="l">
              <a:spcBef>
                <a:spcPts val="0"/>
              </a:spcBef>
              <a:spcAft>
                <a:spcPts val="0"/>
              </a:spcAft>
              <a:buNone/>
            </a:pPr>
            <a:r>
              <a:t/>
            </a:r>
            <a:endParaRPr b="1" sz="1800">
              <a:solidFill>
                <a:schemeClr val="dk1"/>
              </a:solidFill>
              <a:latin typeface="Arial"/>
              <a:ea typeface="Arial"/>
              <a:cs typeface="Arial"/>
              <a:sym typeface="Arial"/>
            </a:endParaRPr>
          </a:p>
          <a:p>
            <a:pPr indent="0" lvl="0" marL="0" marR="0" rtl="0" algn="l">
              <a:spcBef>
                <a:spcPts val="0"/>
              </a:spcBef>
              <a:spcAft>
                <a:spcPts val="0"/>
              </a:spcAft>
              <a:buNone/>
            </a:pPr>
            <a:r>
              <a:rPr lang="en-GB" sz="1800">
                <a:solidFill>
                  <a:schemeClr val="dk1"/>
                </a:solidFill>
                <a:latin typeface="Arial"/>
                <a:ea typeface="Arial"/>
                <a:cs typeface="Arial"/>
                <a:sym typeface="Arial"/>
              </a:rPr>
              <a:t>Think about the children currently in your reception class.</a:t>
            </a:r>
            <a:endParaRPr/>
          </a:p>
          <a:p>
            <a:pPr indent="0" lvl="0" marL="0" marR="0" rtl="0" algn="l">
              <a:spcBef>
                <a:spcPts val="0"/>
              </a:spcBef>
              <a:spcAft>
                <a:spcPts val="0"/>
              </a:spcAft>
              <a:buNone/>
            </a:pPr>
            <a:r>
              <a:t/>
            </a:r>
            <a:endParaRPr b="1" sz="1800">
              <a:solidFill>
                <a:schemeClr val="dk1"/>
              </a:solidFill>
              <a:latin typeface="Arial"/>
              <a:ea typeface="Arial"/>
              <a:cs typeface="Arial"/>
              <a:sym typeface="Arial"/>
            </a:endParaRPr>
          </a:p>
        </p:txBody>
      </p:sp>
      <p:sp>
        <p:nvSpPr>
          <p:cNvPr id="286" name="Google Shape;286;p7"/>
          <p:cNvSpPr txBox="1"/>
          <p:nvPr/>
        </p:nvSpPr>
        <p:spPr>
          <a:xfrm>
            <a:off x="5637679" y="2985247"/>
            <a:ext cx="914400" cy="914400"/>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Clr>
                <a:schemeClr val="dk1"/>
              </a:buClr>
              <a:buSzPts val="4000"/>
              <a:buFont typeface="Arial"/>
              <a:buNone/>
            </a:pPr>
            <a:r>
              <a:t/>
            </a:r>
            <a:endParaRPr b="1" i="0" sz="4000" u="none" cap="none" strike="noStrike">
              <a:solidFill>
                <a:srgbClr val="FFFFFF"/>
              </a:solidFill>
              <a:latin typeface="Arial"/>
              <a:ea typeface="Arial"/>
              <a:cs typeface="Arial"/>
              <a:sym typeface="Arial"/>
            </a:endParaRPr>
          </a:p>
        </p:txBody>
      </p:sp>
      <p:sp>
        <p:nvSpPr>
          <p:cNvPr id="287" name="Google Shape;287;p7"/>
          <p:cNvSpPr txBox="1"/>
          <p:nvPr/>
        </p:nvSpPr>
        <p:spPr>
          <a:xfrm>
            <a:off x="317187" y="2743398"/>
            <a:ext cx="9862200" cy="3988800"/>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chemeClr val="dk1"/>
              </a:buClr>
              <a:buSzPts val="1600"/>
              <a:buFont typeface="Arial"/>
              <a:buNone/>
            </a:pPr>
            <a:r>
              <a:t/>
            </a:r>
            <a:endParaRPr sz="1600">
              <a:solidFill>
                <a:schemeClr val="dk1"/>
              </a:solidFill>
              <a:latin typeface="Arial"/>
              <a:ea typeface="Arial"/>
              <a:cs typeface="Arial"/>
              <a:sym typeface="Arial"/>
            </a:endParaRPr>
          </a:p>
        </p:txBody>
      </p:sp>
      <p:sp>
        <p:nvSpPr>
          <p:cNvPr id="288" name="Google Shape;288;p7"/>
          <p:cNvSpPr txBox="1"/>
          <p:nvPr/>
        </p:nvSpPr>
        <p:spPr>
          <a:xfrm>
            <a:off x="283910" y="4396369"/>
            <a:ext cx="8021700" cy="1622700"/>
          </a:xfrm>
          <a:prstGeom prst="rect">
            <a:avLst/>
          </a:prstGeom>
          <a:solidFill>
            <a:srgbClr val="D1EFB5"/>
          </a:solidFill>
          <a:ln cap="flat" cmpd="sng" w="10000">
            <a:solidFill>
              <a:schemeClr val="accent4"/>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rPr lang="en-GB" sz="1800">
                <a:solidFill>
                  <a:schemeClr val="dk1"/>
                </a:solidFill>
                <a:latin typeface="Arial"/>
                <a:ea typeface="Arial"/>
                <a:cs typeface="Arial"/>
                <a:sym typeface="Arial"/>
              </a:rPr>
              <a:t>What has gone particularly well?</a:t>
            </a:r>
            <a:endParaRPr/>
          </a:p>
          <a:p>
            <a:pPr indent="0" lvl="0" marL="0" marR="0" rtl="0" algn="l">
              <a:spcBef>
                <a:spcPts val="0"/>
              </a:spcBef>
              <a:spcAft>
                <a:spcPts val="0"/>
              </a:spcAft>
              <a:buNone/>
            </a:pPr>
            <a:r>
              <a:rPr lang="en-GB" sz="1800">
                <a:solidFill>
                  <a:schemeClr val="dk1"/>
                </a:solidFill>
                <a:latin typeface="Arial"/>
                <a:ea typeface="Arial"/>
                <a:cs typeface="Arial"/>
                <a:sym typeface="Arial"/>
              </a:rPr>
              <a:t>What are you most pleased with so far?</a:t>
            </a:r>
            <a:endParaRPr/>
          </a:p>
          <a:p>
            <a:pPr indent="0" lvl="0" marL="0" marR="0" rtl="0" algn="l">
              <a:spcBef>
                <a:spcPts val="0"/>
              </a:spcBef>
              <a:spcAft>
                <a:spcPts val="0"/>
              </a:spcAft>
              <a:buNone/>
            </a:pPr>
            <a:r>
              <a:rPr lang="en-GB" sz="1800">
                <a:solidFill>
                  <a:schemeClr val="dk1"/>
                </a:solidFill>
                <a:latin typeface="Arial"/>
                <a:ea typeface="Arial"/>
                <a:cs typeface="Arial"/>
                <a:sym typeface="Arial"/>
              </a:rPr>
              <a:t>What has surprised you?</a:t>
            </a:r>
            <a:endParaRPr/>
          </a:p>
          <a:p>
            <a:pPr indent="0" lvl="0" marL="0" marR="0" rtl="0" algn="l">
              <a:spcBef>
                <a:spcPts val="0"/>
              </a:spcBef>
              <a:spcAft>
                <a:spcPts val="0"/>
              </a:spcAft>
              <a:buNone/>
            </a:pPr>
            <a:r>
              <a:rPr lang="en-GB" sz="1800">
                <a:solidFill>
                  <a:schemeClr val="dk1"/>
                </a:solidFill>
                <a:latin typeface="Arial"/>
                <a:ea typeface="Arial"/>
                <a:cs typeface="Arial"/>
                <a:sym typeface="Arial"/>
              </a:rPr>
              <a:t>What has been more challenging than expected?</a:t>
            </a:r>
            <a:endParaRPr/>
          </a:p>
          <a:p>
            <a:pPr indent="0" lvl="0" marL="0" marR="0" rtl="0" algn="l">
              <a:spcBef>
                <a:spcPts val="0"/>
              </a:spcBef>
              <a:spcAft>
                <a:spcPts val="0"/>
              </a:spcAft>
              <a:buNone/>
            </a:pPr>
            <a:r>
              <a:rPr lang="en-GB" sz="1800">
                <a:solidFill>
                  <a:schemeClr val="dk1"/>
                </a:solidFill>
                <a:latin typeface="Arial"/>
                <a:ea typeface="Arial"/>
                <a:cs typeface="Arial"/>
                <a:sym typeface="Arial"/>
              </a:rPr>
              <a:t>What are you noticing about families and parental engagement?</a:t>
            </a:r>
            <a:endParaRPr/>
          </a:p>
        </p:txBody>
      </p:sp>
      <p:pic>
        <p:nvPicPr>
          <p:cNvPr id="289" name="Google Shape;289;p7"/>
          <p:cNvPicPr preferRelativeResize="0"/>
          <p:nvPr/>
        </p:nvPicPr>
        <p:blipFill>
          <a:blip r:embed="rId4">
            <a:alphaModFix/>
          </a:blip>
          <a:stretch>
            <a:fillRect/>
          </a:stretch>
        </p:blipFill>
        <p:spPr>
          <a:xfrm>
            <a:off x="8775175" y="2263001"/>
            <a:ext cx="2627331" cy="2657750"/>
          </a:xfrm>
          <a:prstGeom prst="rect">
            <a:avLst/>
          </a:prstGeom>
          <a:noFill/>
          <a:ln>
            <a:noFill/>
          </a:ln>
        </p:spPr>
      </p:pic>
      <p:pic>
        <p:nvPicPr>
          <p:cNvPr id="290" name="Google Shape;290;p7"/>
          <p:cNvPicPr preferRelativeResize="0"/>
          <p:nvPr/>
        </p:nvPicPr>
        <p:blipFill>
          <a:blip r:embed="rId5">
            <a:alphaModFix/>
          </a:blip>
          <a:stretch>
            <a:fillRect/>
          </a:stretch>
        </p:blipFill>
        <p:spPr>
          <a:xfrm>
            <a:off x="8688698" y="5229223"/>
            <a:ext cx="3210850" cy="136242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h3060a773241cba5c_0_157"/>
          <p:cNvSpPr txBox="1"/>
          <p:nvPr>
            <p:ph type="title"/>
          </p:nvPr>
        </p:nvSpPr>
        <p:spPr>
          <a:xfrm>
            <a:off x="485799" y="380215"/>
            <a:ext cx="11118600" cy="456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rgbClr val="003764"/>
              </a:buClr>
              <a:buSzPts val="2400"/>
              <a:buFont typeface="Arial"/>
              <a:buNone/>
            </a:pPr>
            <a:r>
              <a:rPr lang="en-GB" sz="2400"/>
              <a:t>Todays Agenda</a:t>
            </a:r>
            <a:endParaRPr/>
          </a:p>
        </p:txBody>
      </p:sp>
      <p:pic>
        <p:nvPicPr>
          <p:cNvPr id="297" name="Google Shape;297;h3060a773241cba5c_0_157"/>
          <p:cNvPicPr preferRelativeResize="0"/>
          <p:nvPr/>
        </p:nvPicPr>
        <p:blipFill rotWithShape="1">
          <a:blip r:embed="rId3">
            <a:alphaModFix/>
          </a:blip>
          <a:srcRect b="0" l="0" r="0" t="0"/>
          <a:stretch/>
        </p:blipFill>
        <p:spPr>
          <a:xfrm>
            <a:off x="9951384" y="133350"/>
            <a:ext cx="2240616" cy="1493744"/>
          </a:xfrm>
          <a:prstGeom prst="rect">
            <a:avLst/>
          </a:prstGeom>
          <a:noFill/>
          <a:ln>
            <a:noFill/>
          </a:ln>
        </p:spPr>
      </p:pic>
      <p:graphicFrame>
        <p:nvGraphicFramePr>
          <p:cNvPr id="298" name="Google Shape;298;h3060a773241cba5c_0_157"/>
          <p:cNvGraphicFramePr/>
          <p:nvPr/>
        </p:nvGraphicFramePr>
        <p:xfrm>
          <a:off x="485798" y="1083121"/>
          <a:ext cx="3000000" cy="3000000"/>
        </p:xfrm>
        <a:graphic>
          <a:graphicData uri="http://schemas.openxmlformats.org/drawingml/2006/table">
            <a:tbl>
              <a:tblPr bandRow="1" firstRow="1">
                <a:noFill/>
                <a:tableStyleId>{FB2B75D3-EAE4-4F83-94A3-66A114D60896}</a:tableStyleId>
              </a:tblPr>
              <a:tblGrid>
                <a:gridCol w="5624050"/>
                <a:gridCol w="3841525"/>
              </a:tblGrid>
              <a:tr h="392800">
                <a:tc>
                  <a:txBody>
                    <a:bodyPr/>
                    <a:lstStyle/>
                    <a:p>
                      <a:pPr indent="0" lvl="0" marL="0" marR="0" rtl="0" algn="l">
                        <a:spcBef>
                          <a:spcPts val="0"/>
                        </a:spcBef>
                        <a:spcAft>
                          <a:spcPts val="0"/>
                        </a:spcAft>
                        <a:buNone/>
                      </a:pPr>
                      <a:r>
                        <a:rPr lang="en-GB" sz="1600" u="none" cap="none" strike="noStrike"/>
                        <a:t>Agenda Item</a:t>
                      </a:r>
                      <a:endParaRPr/>
                    </a:p>
                  </a:txBody>
                  <a:tcPr marT="45725" marB="45725" marR="91450" marL="91450"/>
                </a:tc>
                <a:tc>
                  <a:txBody>
                    <a:bodyPr/>
                    <a:lstStyle/>
                    <a:p>
                      <a:pPr indent="0" lvl="0" marL="0" marR="0" rtl="0" algn="l">
                        <a:spcBef>
                          <a:spcPts val="0"/>
                        </a:spcBef>
                        <a:spcAft>
                          <a:spcPts val="0"/>
                        </a:spcAft>
                        <a:buNone/>
                      </a:pPr>
                      <a:r>
                        <a:rPr lang="en-GB" sz="1600"/>
                        <a:t>Time</a:t>
                      </a:r>
                      <a:endParaRPr/>
                    </a:p>
                  </a:txBody>
                  <a:tcPr marT="45725" marB="45725" marR="91450" marL="91450"/>
                </a:tc>
              </a:tr>
              <a:tr h="489950">
                <a:tc>
                  <a:txBody>
                    <a:bodyPr/>
                    <a:lstStyle/>
                    <a:p>
                      <a:pPr indent="0" lvl="0" marL="0" marR="0" rtl="0" algn="l">
                        <a:spcBef>
                          <a:spcPts val="0"/>
                        </a:spcBef>
                        <a:spcAft>
                          <a:spcPts val="0"/>
                        </a:spcAft>
                        <a:buNone/>
                      </a:pPr>
                      <a:r>
                        <a:rPr lang="en-GB" sz="1600"/>
                        <a:t>Welcome and reminders</a:t>
                      </a:r>
                      <a:endParaRPr sz="1600">
                        <a:latin typeface="Arial"/>
                        <a:ea typeface="Arial"/>
                        <a:cs typeface="Arial"/>
                        <a:sym typeface="Arial"/>
                      </a:endParaRPr>
                    </a:p>
                  </a:txBody>
                  <a:tcPr marT="45725" marB="45725" marR="91450" marL="91450">
                    <a:lnB cap="flat" cmpd="sng" w="12700">
                      <a:solidFill>
                        <a:schemeClr val="accent6"/>
                      </a:solidFill>
                      <a:prstDash val="solid"/>
                      <a:round/>
                      <a:headEnd len="sm" w="sm" type="none"/>
                      <a:tailEnd len="sm" w="sm" type="none"/>
                    </a:lnB>
                  </a:tcPr>
                </a:tc>
                <a:tc>
                  <a:txBody>
                    <a:bodyPr/>
                    <a:lstStyle/>
                    <a:p>
                      <a:pPr indent="0" lvl="0" marL="0" marR="0" rtl="0" algn="l">
                        <a:spcBef>
                          <a:spcPts val="0"/>
                        </a:spcBef>
                        <a:spcAft>
                          <a:spcPts val="0"/>
                        </a:spcAft>
                        <a:buNone/>
                      </a:pPr>
                      <a:r>
                        <a:rPr lang="en-GB" sz="1351"/>
                        <a:t>4-4.05pm</a:t>
                      </a:r>
                      <a:endParaRPr sz="1351"/>
                    </a:p>
                  </a:txBody>
                  <a:tcPr marT="45725" marB="45725" marR="91450" marL="91450">
                    <a:lnB cap="flat" cmpd="sng" w="12700">
                      <a:solidFill>
                        <a:schemeClr val="accent6"/>
                      </a:solidFill>
                      <a:prstDash val="solid"/>
                      <a:round/>
                      <a:headEnd len="sm" w="sm" type="none"/>
                      <a:tailEnd len="sm" w="sm" type="none"/>
                    </a:lnB>
                  </a:tcPr>
                </a:tc>
              </a:tr>
              <a:tr h="489950">
                <a:tc>
                  <a:txBody>
                    <a:bodyPr/>
                    <a:lstStyle/>
                    <a:p>
                      <a:pPr indent="0" lvl="0" marL="0" marR="0" rtl="0" algn="l">
                        <a:spcBef>
                          <a:spcPts val="0"/>
                        </a:spcBef>
                        <a:spcAft>
                          <a:spcPts val="0"/>
                        </a:spcAft>
                        <a:buNone/>
                      </a:pPr>
                      <a:r>
                        <a:rPr lang="en-GB" sz="1600">
                          <a:solidFill>
                            <a:schemeClr val="dk1"/>
                          </a:solidFill>
                          <a:latin typeface="Arial"/>
                          <a:ea typeface="Arial"/>
                          <a:cs typeface="Arial"/>
                          <a:sym typeface="Arial"/>
                        </a:rPr>
                        <a:t>DfE reception offer: refresher </a:t>
                      </a:r>
                      <a:endParaRPr sz="1600">
                        <a:latin typeface="Arial"/>
                        <a:ea typeface="Arial"/>
                        <a:cs typeface="Arial"/>
                        <a:sym typeface="Arial"/>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accent6"/>
                      </a:solidFill>
                      <a:prstDash val="solid"/>
                      <a:round/>
                      <a:headEnd len="sm" w="sm" type="none"/>
                      <a:tailEnd len="sm" w="sm" type="none"/>
                    </a:lnT>
                    <a:lnB cap="flat" cmpd="sng" w="12700">
                      <a:solidFill>
                        <a:schemeClr val="accent6"/>
                      </a:solidFill>
                      <a:prstDash val="solid"/>
                      <a:round/>
                      <a:headEnd len="sm" w="sm" type="none"/>
                      <a:tailEnd len="sm" w="sm" type="none"/>
                    </a:lnB>
                  </a:tcPr>
                </a:tc>
                <a:tc>
                  <a:txBody>
                    <a:bodyPr/>
                    <a:lstStyle/>
                    <a:p>
                      <a:pPr indent="0" lvl="0" marL="0" marR="0" rtl="0" algn="l">
                        <a:spcBef>
                          <a:spcPts val="0"/>
                        </a:spcBef>
                        <a:spcAft>
                          <a:spcPts val="0"/>
                        </a:spcAft>
                        <a:buNone/>
                      </a:pPr>
                      <a:r>
                        <a:rPr lang="en-GB" sz="1351"/>
                        <a:t>4.05-4.15pm</a:t>
                      </a:r>
                      <a:endParaRPr sz="1351"/>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accent6"/>
                      </a:solidFill>
                      <a:prstDash val="solid"/>
                      <a:round/>
                      <a:headEnd len="sm" w="sm" type="none"/>
                      <a:tailEnd len="sm" w="sm" type="none"/>
                    </a:lnT>
                    <a:lnB cap="flat" cmpd="sng" w="12700">
                      <a:solidFill>
                        <a:schemeClr val="accent6"/>
                      </a:solidFill>
                      <a:prstDash val="solid"/>
                      <a:round/>
                      <a:headEnd len="sm" w="sm" type="none"/>
                      <a:tailEnd len="sm" w="sm" type="none"/>
                    </a:lnB>
                  </a:tcPr>
                </a:tc>
              </a:tr>
              <a:tr h="489950">
                <a:tc>
                  <a:txBody>
                    <a:bodyPr/>
                    <a:lstStyle/>
                    <a:p>
                      <a:pPr indent="0" lvl="0" marL="0" marR="0" rtl="0" algn="l">
                        <a:lnSpc>
                          <a:spcPct val="100000"/>
                        </a:lnSpc>
                        <a:spcBef>
                          <a:spcPts val="0"/>
                        </a:spcBef>
                        <a:spcAft>
                          <a:spcPts val="0"/>
                        </a:spcAft>
                        <a:buClr>
                          <a:schemeClr val="dk1"/>
                        </a:buClr>
                        <a:buSzPts val="1600"/>
                        <a:buFont typeface="Arial"/>
                        <a:buNone/>
                      </a:pPr>
                      <a:r>
                        <a:rPr b="0" i="0" lang="en-GB" sz="1600">
                          <a:solidFill>
                            <a:schemeClr val="dk1"/>
                          </a:solidFill>
                          <a:latin typeface="Arial"/>
                          <a:ea typeface="Arial"/>
                          <a:cs typeface="Arial"/>
                          <a:sym typeface="Arial"/>
                        </a:rPr>
                        <a:t>Settling in: reflections on your new cohort</a:t>
                      </a:r>
                      <a:endParaRPr b="0" sz="1600"/>
                    </a:p>
                    <a:p>
                      <a:pPr indent="0" lvl="0" marL="0" marR="0" rtl="0" algn="l">
                        <a:spcBef>
                          <a:spcPts val="0"/>
                        </a:spcBef>
                        <a:spcAft>
                          <a:spcPts val="0"/>
                        </a:spcAft>
                        <a:buNone/>
                      </a:pPr>
                      <a:r>
                        <a:t/>
                      </a:r>
                      <a:endParaRPr sz="1600">
                        <a:latin typeface="Arial"/>
                        <a:ea typeface="Arial"/>
                        <a:cs typeface="Arial"/>
                        <a:sym typeface="Arial"/>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accent6"/>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GB" sz="1351"/>
                        <a:t>4.15-4.30pm</a:t>
                      </a:r>
                      <a:endParaRPr sz="1351"/>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accent6"/>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489950">
                <a:tc>
                  <a:txBody>
                    <a:bodyPr/>
                    <a:lstStyle/>
                    <a:p>
                      <a:pPr indent="0" lvl="0" marL="0" marR="0" rtl="0" algn="l">
                        <a:lnSpc>
                          <a:spcPct val="100000"/>
                        </a:lnSpc>
                        <a:spcBef>
                          <a:spcPts val="0"/>
                        </a:spcBef>
                        <a:spcAft>
                          <a:spcPts val="0"/>
                        </a:spcAft>
                        <a:buClr>
                          <a:schemeClr val="dk1"/>
                        </a:buClr>
                        <a:buSzPts val="1600"/>
                        <a:buFont typeface="Arial"/>
                        <a:buNone/>
                      </a:pPr>
                      <a:r>
                        <a:rPr lang="en-GB" sz="1600">
                          <a:latin typeface="Arial"/>
                          <a:ea typeface="Arial"/>
                          <a:cs typeface="Arial"/>
                          <a:sym typeface="Arial"/>
                        </a:rPr>
                        <a:t>Understanding your cohort through transition, observation, assessments and other information sources</a:t>
                      </a:r>
                      <a:endParaRPr/>
                    </a:p>
                    <a:p>
                      <a:pPr indent="0" lvl="0" marL="0" marR="0" rtl="0" algn="l">
                        <a:spcBef>
                          <a:spcPts val="0"/>
                        </a:spcBef>
                        <a:spcAft>
                          <a:spcPts val="0"/>
                        </a:spcAft>
                        <a:buNone/>
                      </a:pPr>
                      <a:r>
                        <a:t/>
                      </a:r>
                      <a:endParaRPr sz="1600">
                        <a:latin typeface="Arial"/>
                        <a:ea typeface="Arial"/>
                        <a:cs typeface="Arial"/>
                        <a:sym typeface="Arial"/>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00"/>
                    </a:solidFill>
                  </a:tcPr>
                </a:tc>
                <a:tc>
                  <a:txBody>
                    <a:bodyPr/>
                    <a:lstStyle/>
                    <a:p>
                      <a:pPr indent="0" lvl="0" marL="0" marR="0" rtl="0" algn="l">
                        <a:spcBef>
                          <a:spcPts val="0"/>
                        </a:spcBef>
                        <a:spcAft>
                          <a:spcPts val="0"/>
                        </a:spcAft>
                        <a:buNone/>
                      </a:pPr>
                      <a:r>
                        <a:rPr lang="en-GB" sz="1351"/>
                        <a:t>4.30-4.50pm</a:t>
                      </a:r>
                      <a:endParaRPr sz="1351"/>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00"/>
                    </a:solidFill>
                  </a:tcPr>
                </a:tc>
              </a:tr>
              <a:tr h="489950">
                <a:tc>
                  <a:txBody>
                    <a:bodyPr/>
                    <a:lstStyle/>
                    <a:p>
                      <a:pPr indent="0" lvl="0" marL="0" marR="0" rtl="0" algn="l">
                        <a:lnSpc>
                          <a:spcPct val="100000"/>
                        </a:lnSpc>
                        <a:spcBef>
                          <a:spcPts val="0"/>
                        </a:spcBef>
                        <a:spcAft>
                          <a:spcPts val="0"/>
                        </a:spcAft>
                        <a:buClr>
                          <a:schemeClr val="dk1"/>
                        </a:buClr>
                        <a:buSzPts val="1600"/>
                        <a:buFont typeface="Arial"/>
                        <a:buNone/>
                      </a:pPr>
                      <a:r>
                        <a:rPr lang="en-GB" sz="1600">
                          <a:latin typeface="Arial"/>
                          <a:ea typeface="Arial"/>
                          <a:cs typeface="Arial"/>
                          <a:sym typeface="Arial"/>
                        </a:rPr>
                        <a:t>Responding to cohort needs through </a:t>
                      </a:r>
                      <a:r>
                        <a:rPr lang="en-GB" sz="1600"/>
                        <a:t>interactions and</a:t>
                      </a:r>
                      <a:r>
                        <a:rPr lang="en-GB" sz="1600">
                          <a:latin typeface="Arial"/>
                          <a:ea typeface="Arial"/>
                          <a:cs typeface="Arial"/>
                          <a:sym typeface="Arial"/>
                        </a:rPr>
                        <a:t> environment</a:t>
                      </a:r>
                      <a:endParaRPr/>
                    </a:p>
                    <a:p>
                      <a:pPr indent="0" lvl="0" marL="0" marR="0" rtl="0" algn="l">
                        <a:spcBef>
                          <a:spcPts val="0"/>
                        </a:spcBef>
                        <a:spcAft>
                          <a:spcPts val="0"/>
                        </a:spcAft>
                        <a:buNone/>
                      </a:pPr>
                      <a:r>
                        <a:t/>
                      </a:r>
                      <a:endParaRPr sz="1600">
                        <a:latin typeface="Arial"/>
                        <a:ea typeface="Arial"/>
                        <a:cs typeface="Arial"/>
                        <a:sym typeface="Arial"/>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GB" sz="1351"/>
                        <a:t>4.50-5.10pm</a:t>
                      </a:r>
                      <a:endParaRPr sz="1351"/>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489950">
                <a:tc>
                  <a:txBody>
                    <a:bodyPr/>
                    <a:lstStyle/>
                    <a:p>
                      <a:pPr indent="0" lvl="0" marL="0" marR="0" rtl="0" algn="l">
                        <a:spcBef>
                          <a:spcPts val="0"/>
                        </a:spcBef>
                        <a:spcAft>
                          <a:spcPts val="0"/>
                        </a:spcAft>
                        <a:buNone/>
                      </a:pPr>
                      <a:r>
                        <a:rPr lang="en-GB" sz="1600"/>
                        <a:t>Practice in Action</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GB" sz="1351"/>
                        <a:t>5.10-5.25pm</a:t>
                      </a:r>
                      <a:endParaRPr sz="1351"/>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489950">
                <a:tc>
                  <a:txBody>
                    <a:bodyPr/>
                    <a:lstStyle/>
                    <a:p>
                      <a:pPr indent="0" lvl="0" marL="0" marR="0" rtl="0" algn="l">
                        <a:spcBef>
                          <a:spcPts val="0"/>
                        </a:spcBef>
                        <a:spcAft>
                          <a:spcPts val="0"/>
                        </a:spcAft>
                        <a:buNone/>
                      </a:pPr>
                      <a:r>
                        <a:rPr lang="en-GB" sz="1600">
                          <a:latin typeface="Arial"/>
                          <a:ea typeface="Arial"/>
                          <a:cs typeface="Arial"/>
                          <a:sym typeface="Arial"/>
                        </a:rPr>
                        <a:t>Reflection, next steps and looking ahead as a network </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accent6"/>
                      </a:solidFill>
                      <a:prstDash val="solid"/>
                      <a:round/>
                      <a:headEnd len="sm" w="sm" type="none"/>
                      <a:tailEnd len="sm" w="sm" type="none"/>
                    </a:lnB>
                  </a:tcPr>
                </a:tc>
                <a:tc>
                  <a:txBody>
                    <a:bodyPr/>
                    <a:lstStyle/>
                    <a:p>
                      <a:pPr indent="0" lvl="0" marL="0" marR="0" rtl="0" algn="l">
                        <a:spcBef>
                          <a:spcPts val="0"/>
                        </a:spcBef>
                        <a:spcAft>
                          <a:spcPts val="0"/>
                        </a:spcAft>
                        <a:buNone/>
                      </a:pPr>
                      <a:r>
                        <a:rPr lang="en-GB" sz="1351"/>
                        <a:t>5.25-5.30pm</a:t>
                      </a:r>
                      <a:endParaRPr sz="1351"/>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accent6"/>
                      </a:solidFill>
                      <a:prstDash val="solid"/>
                      <a:round/>
                      <a:headEnd len="sm" w="sm" type="none"/>
                      <a:tailEnd len="sm" w="sm" type="none"/>
                    </a:lnB>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8"/>
          <p:cNvSpPr txBox="1"/>
          <p:nvPr>
            <p:ph type="title"/>
          </p:nvPr>
        </p:nvSpPr>
        <p:spPr>
          <a:xfrm>
            <a:off x="283910" y="268939"/>
            <a:ext cx="11118544" cy="450726"/>
          </a:xfrm>
          <a:prstGeom prst="rect">
            <a:avLst/>
          </a:prstGeom>
          <a:noFill/>
          <a:ln>
            <a:noFill/>
          </a:ln>
        </p:spPr>
        <p:txBody>
          <a:bodyPr anchorCtr="0" anchor="t" bIns="0" lIns="0" spcFirstLastPara="1" rIns="0" wrap="square" tIns="0">
            <a:noAutofit/>
          </a:bodyPr>
          <a:lstStyle/>
          <a:p>
            <a:pPr indent="0" lvl="0" marL="0" rtl="0" algn="l">
              <a:lnSpc>
                <a:spcPct val="62500"/>
              </a:lnSpc>
              <a:spcBef>
                <a:spcPts val="0"/>
              </a:spcBef>
              <a:spcAft>
                <a:spcPts val="0"/>
              </a:spcAft>
              <a:buClr>
                <a:srgbClr val="003764"/>
              </a:buClr>
              <a:buSzPts val="2400"/>
              <a:buFont typeface="Arial"/>
              <a:buNone/>
            </a:pPr>
            <a:br>
              <a:rPr lang="en-GB" sz="2400">
                <a:latin typeface="Arial"/>
                <a:ea typeface="Arial"/>
                <a:cs typeface="Arial"/>
                <a:sym typeface="Arial"/>
              </a:rPr>
            </a:br>
            <a:r>
              <a:rPr lang="en-GB" sz="2400">
                <a:latin typeface="Arial"/>
                <a:ea typeface="Arial"/>
                <a:cs typeface="Arial"/>
                <a:sym typeface="Arial"/>
              </a:rPr>
              <a:t>Understanding your new cohort</a:t>
            </a:r>
            <a:br>
              <a:rPr b="0" lang="en-GB" sz="1050">
                <a:latin typeface="Quattrocento Sans"/>
                <a:ea typeface="Quattrocento Sans"/>
                <a:cs typeface="Quattrocento Sans"/>
                <a:sym typeface="Quattrocento Sans"/>
              </a:rPr>
            </a:br>
            <a:endParaRPr sz="2400"/>
          </a:p>
        </p:txBody>
      </p:sp>
      <p:sp>
        <p:nvSpPr>
          <p:cNvPr id="305" name="Google Shape;305;p8"/>
          <p:cNvSpPr txBox="1"/>
          <p:nvPr/>
        </p:nvSpPr>
        <p:spPr>
          <a:xfrm>
            <a:off x="783771" y="5940162"/>
            <a:ext cx="10442747" cy="463067"/>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Clr>
                <a:schemeClr val="dk1"/>
              </a:buClr>
              <a:buSzPts val="4000"/>
              <a:buFont typeface="Arial"/>
              <a:buNone/>
            </a:pPr>
            <a:r>
              <a:t/>
            </a:r>
            <a:endParaRPr b="1" i="0" sz="4000" u="none" cap="none" strike="noStrike">
              <a:solidFill>
                <a:srgbClr val="FFFFFF"/>
              </a:solidFill>
              <a:latin typeface="Arial"/>
              <a:ea typeface="Arial"/>
              <a:cs typeface="Arial"/>
              <a:sym typeface="Arial"/>
            </a:endParaRPr>
          </a:p>
        </p:txBody>
      </p:sp>
      <p:sp>
        <p:nvSpPr>
          <p:cNvPr id="306" name="Google Shape;306;p8"/>
          <p:cNvSpPr txBox="1"/>
          <p:nvPr/>
        </p:nvSpPr>
        <p:spPr>
          <a:xfrm>
            <a:off x="317187" y="719667"/>
            <a:ext cx="9700753" cy="907428"/>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None/>
            </a:pPr>
            <a:r>
              <a:t/>
            </a:r>
            <a:endParaRPr b="1" i="0" sz="1200" u="none" cap="none" strike="noStrike">
              <a:solidFill>
                <a:schemeClr val="dk1"/>
              </a:solidFill>
              <a:latin typeface="Arial"/>
              <a:ea typeface="Arial"/>
              <a:cs typeface="Arial"/>
              <a:sym typeface="Arial"/>
            </a:endParaRPr>
          </a:p>
          <a:p>
            <a:pPr indent="0" lvl="0" marL="0" marR="0" rtl="0" algn="l">
              <a:lnSpc>
                <a:spcPct val="85000"/>
              </a:lnSpc>
              <a:spcBef>
                <a:spcPts val="0"/>
              </a:spcBef>
              <a:spcAft>
                <a:spcPts val="0"/>
              </a:spcAft>
              <a:buNone/>
            </a:pPr>
            <a:r>
              <a:t/>
            </a:r>
            <a:endParaRPr b="1" i="0" sz="1200" u="none" cap="none" strike="noStrike">
              <a:solidFill>
                <a:schemeClr val="dk1"/>
              </a:solidFill>
              <a:latin typeface="Arial"/>
              <a:ea typeface="Arial"/>
              <a:cs typeface="Arial"/>
              <a:sym typeface="Arial"/>
            </a:endParaRPr>
          </a:p>
        </p:txBody>
      </p:sp>
      <p:pic>
        <p:nvPicPr>
          <p:cNvPr id="307" name="Google Shape;307;p8"/>
          <p:cNvPicPr preferRelativeResize="0"/>
          <p:nvPr/>
        </p:nvPicPr>
        <p:blipFill rotWithShape="1">
          <a:blip r:embed="rId3">
            <a:alphaModFix/>
          </a:blip>
          <a:srcRect b="0" l="0" r="0" t="0"/>
          <a:stretch/>
        </p:blipFill>
        <p:spPr>
          <a:xfrm>
            <a:off x="9951384" y="133350"/>
            <a:ext cx="2240616" cy="1493744"/>
          </a:xfrm>
          <a:prstGeom prst="rect">
            <a:avLst/>
          </a:prstGeom>
          <a:noFill/>
          <a:ln>
            <a:noFill/>
          </a:ln>
        </p:spPr>
      </p:pic>
      <p:sp>
        <p:nvSpPr>
          <p:cNvPr id="308" name="Google Shape;308;p8"/>
          <p:cNvSpPr txBox="1"/>
          <p:nvPr/>
        </p:nvSpPr>
        <p:spPr>
          <a:xfrm>
            <a:off x="317187" y="793377"/>
            <a:ext cx="9586452" cy="17656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GB" sz="1400">
                <a:solidFill>
                  <a:schemeClr val="dk1"/>
                </a:solidFill>
                <a:latin typeface="Arial"/>
                <a:ea typeface="Arial"/>
                <a:cs typeface="Arial"/>
                <a:sym typeface="Arial"/>
              </a:rPr>
              <a:t>As children spend time in reception, we begin to build a more complete picture of who they are as learners. No single source of information tells us everything and we must use various sources to build a complete picture.</a:t>
            </a:r>
            <a:endParaRPr/>
          </a:p>
          <a:p>
            <a:pPr indent="0" lvl="0" marL="0" marR="0" rtl="0" algn="l">
              <a:spcBef>
                <a:spcPts val="0"/>
              </a:spcBef>
              <a:spcAft>
                <a:spcPts val="0"/>
              </a:spcAft>
              <a:buNone/>
            </a:pPr>
            <a:r>
              <a:t/>
            </a:r>
            <a:endParaRPr sz="1400">
              <a:solidFill>
                <a:schemeClr val="dk1"/>
              </a:solidFill>
              <a:latin typeface="Arial"/>
              <a:ea typeface="Arial"/>
              <a:cs typeface="Arial"/>
              <a:sym typeface="Arial"/>
            </a:endParaRPr>
          </a:p>
          <a:p>
            <a:pPr indent="0" lvl="0" marL="0" marR="0" rtl="0" algn="l">
              <a:spcBef>
                <a:spcPts val="0"/>
              </a:spcBef>
              <a:spcAft>
                <a:spcPts val="0"/>
              </a:spcAft>
              <a:buNone/>
            </a:pPr>
            <a:r>
              <a:rPr lang="en-GB" sz="1400">
                <a:solidFill>
                  <a:schemeClr val="dk1"/>
                </a:solidFill>
                <a:latin typeface="Arial"/>
                <a:ea typeface="Arial"/>
                <a:cs typeface="Arial"/>
                <a:sym typeface="Arial"/>
              </a:rPr>
              <a:t>Understanding develops through:</a:t>
            </a:r>
            <a:endParaRPr/>
          </a:p>
          <a:p>
            <a:pPr indent="0" lvl="0" marL="0" marR="0" rtl="0" algn="l">
              <a:spcBef>
                <a:spcPts val="0"/>
              </a:spcBef>
              <a:spcAft>
                <a:spcPts val="0"/>
              </a:spcAft>
              <a:buClr>
                <a:schemeClr val="dk1"/>
              </a:buClr>
              <a:buSzPts val="1600"/>
              <a:buFont typeface="Arial"/>
              <a:buNone/>
            </a:pPr>
            <a:r>
              <a:t/>
            </a:r>
            <a:endParaRPr sz="1600">
              <a:solidFill>
                <a:schemeClr val="dk1"/>
              </a:solidFill>
              <a:latin typeface="Arial"/>
              <a:ea typeface="Arial"/>
              <a:cs typeface="Arial"/>
              <a:sym typeface="Arial"/>
            </a:endParaRPr>
          </a:p>
          <a:p>
            <a:pPr indent="0" lvl="0" marL="0" marR="0" rtl="0" algn="l">
              <a:spcBef>
                <a:spcPts val="0"/>
              </a:spcBef>
              <a:spcAft>
                <a:spcPts val="0"/>
              </a:spcAft>
              <a:buClr>
                <a:schemeClr val="dk1"/>
              </a:buClr>
              <a:buSzPts val="1600"/>
              <a:buFont typeface="Arial"/>
              <a:buNone/>
            </a:pPr>
            <a:r>
              <a:t/>
            </a:r>
            <a:endParaRPr sz="1600">
              <a:solidFill>
                <a:schemeClr val="dk1"/>
              </a:solidFill>
              <a:latin typeface="Arial"/>
              <a:ea typeface="Arial"/>
              <a:cs typeface="Arial"/>
              <a:sym typeface="Arial"/>
            </a:endParaRPr>
          </a:p>
        </p:txBody>
      </p:sp>
      <p:sp>
        <p:nvSpPr>
          <p:cNvPr id="309" name="Google Shape;309;p8"/>
          <p:cNvSpPr txBox="1"/>
          <p:nvPr/>
        </p:nvSpPr>
        <p:spPr>
          <a:xfrm>
            <a:off x="5637679" y="2985247"/>
            <a:ext cx="914400" cy="914400"/>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Clr>
                <a:schemeClr val="dk1"/>
              </a:buClr>
              <a:buSzPts val="4000"/>
              <a:buFont typeface="Arial"/>
              <a:buNone/>
            </a:pPr>
            <a:r>
              <a:t/>
            </a:r>
            <a:endParaRPr b="1" i="0" sz="4000" u="none" cap="none" strike="noStrike">
              <a:solidFill>
                <a:srgbClr val="FFFFFF"/>
              </a:solidFill>
              <a:latin typeface="Arial"/>
              <a:ea typeface="Arial"/>
              <a:cs typeface="Arial"/>
              <a:sym typeface="Arial"/>
            </a:endParaRPr>
          </a:p>
        </p:txBody>
      </p:sp>
      <p:sp>
        <p:nvSpPr>
          <p:cNvPr id="310" name="Google Shape;310;p8"/>
          <p:cNvSpPr txBox="1"/>
          <p:nvPr/>
        </p:nvSpPr>
        <p:spPr>
          <a:xfrm>
            <a:off x="5637679" y="2985247"/>
            <a:ext cx="914400" cy="914400"/>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Clr>
                <a:schemeClr val="dk1"/>
              </a:buClr>
              <a:buSzPts val="4000"/>
              <a:buFont typeface="Arial"/>
              <a:buNone/>
            </a:pPr>
            <a:r>
              <a:t/>
            </a:r>
            <a:endParaRPr b="1" i="0" sz="4000" u="none" cap="none" strike="noStrike">
              <a:solidFill>
                <a:srgbClr val="FFFFFF"/>
              </a:solidFill>
              <a:latin typeface="Arial"/>
              <a:ea typeface="Arial"/>
              <a:cs typeface="Arial"/>
              <a:sym typeface="Arial"/>
            </a:endParaRPr>
          </a:p>
        </p:txBody>
      </p:sp>
      <p:grpSp>
        <p:nvGrpSpPr>
          <p:cNvPr id="311" name="Google Shape;311;p8"/>
          <p:cNvGrpSpPr/>
          <p:nvPr/>
        </p:nvGrpSpPr>
        <p:grpSpPr>
          <a:xfrm>
            <a:off x="2166656" y="1807548"/>
            <a:ext cx="7353051" cy="4595657"/>
            <a:chOff x="58357" y="23"/>
            <a:chExt cx="7353051" cy="4595657"/>
          </a:xfrm>
        </p:grpSpPr>
        <p:sp>
          <p:nvSpPr>
            <p:cNvPr id="312" name="Google Shape;312;p8"/>
            <p:cNvSpPr/>
            <p:nvPr/>
          </p:nvSpPr>
          <p:spPr>
            <a:xfrm>
              <a:off x="58357" y="23"/>
              <a:ext cx="2297828" cy="1378697"/>
            </a:xfrm>
            <a:prstGeom prst="rect">
              <a:avLst/>
            </a:prstGeom>
            <a:solidFill>
              <a:srgbClr val="EA5A5A"/>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8"/>
            <p:cNvSpPr txBox="1"/>
            <p:nvPr/>
          </p:nvSpPr>
          <p:spPr>
            <a:xfrm>
              <a:off x="58357" y="23"/>
              <a:ext cx="2297828" cy="1378697"/>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lt1"/>
                </a:buClr>
                <a:buSzPts val="1400"/>
                <a:buFont typeface="Arial"/>
                <a:buNone/>
              </a:pPr>
              <a:r>
                <a:rPr lang="en-GB" sz="1400">
                  <a:solidFill>
                    <a:schemeClr val="lt1"/>
                  </a:solidFill>
                  <a:latin typeface="Arial"/>
                  <a:ea typeface="Arial"/>
                  <a:cs typeface="Arial"/>
                  <a:sym typeface="Arial"/>
                </a:rPr>
                <a:t>Parent and carer conversations</a:t>
              </a:r>
              <a:endParaRPr/>
            </a:p>
          </p:txBody>
        </p:sp>
        <p:sp>
          <p:nvSpPr>
            <p:cNvPr id="314" name="Google Shape;314;p8"/>
            <p:cNvSpPr/>
            <p:nvPr/>
          </p:nvSpPr>
          <p:spPr>
            <a:xfrm>
              <a:off x="2585968" y="23"/>
              <a:ext cx="2297828" cy="1378697"/>
            </a:xfrm>
            <a:prstGeom prst="rect">
              <a:avLst/>
            </a:prstGeom>
            <a:solidFill>
              <a:srgbClr val="28B9D9"/>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8"/>
            <p:cNvSpPr txBox="1"/>
            <p:nvPr/>
          </p:nvSpPr>
          <p:spPr>
            <a:xfrm>
              <a:off x="2585968" y="23"/>
              <a:ext cx="2297828" cy="1378697"/>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lt1"/>
                </a:buClr>
                <a:buSzPts val="1400"/>
                <a:buFont typeface="Arial"/>
                <a:buNone/>
              </a:pPr>
              <a:r>
                <a:rPr lang="en-GB" sz="1400">
                  <a:solidFill>
                    <a:schemeClr val="lt1"/>
                  </a:solidFill>
                  <a:latin typeface="Arial"/>
                  <a:ea typeface="Arial"/>
                  <a:cs typeface="Arial"/>
                  <a:sym typeface="Arial"/>
                </a:rPr>
                <a:t>Pre-reception setting information</a:t>
              </a:r>
              <a:endParaRPr/>
            </a:p>
          </p:txBody>
        </p:sp>
        <p:sp>
          <p:nvSpPr>
            <p:cNvPr id="316" name="Google Shape;316;p8"/>
            <p:cNvSpPr/>
            <p:nvPr/>
          </p:nvSpPr>
          <p:spPr>
            <a:xfrm>
              <a:off x="5113580" y="23"/>
              <a:ext cx="2297828" cy="1378697"/>
            </a:xfrm>
            <a:prstGeom prst="rect">
              <a:avLst/>
            </a:prstGeom>
            <a:solidFill>
              <a:srgbClr val="A3D45F"/>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8"/>
            <p:cNvSpPr txBox="1"/>
            <p:nvPr/>
          </p:nvSpPr>
          <p:spPr>
            <a:xfrm>
              <a:off x="5113580" y="23"/>
              <a:ext cx="2297828" cy="1378697"/>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lt1"/>
                </a:buClr>
                <a:buSzPts val="1400"/>
                <a:buFont typeface="Arial"/>
                <a:buNone/>
              </a:pPr>
              <a:r>
                <a:rPr lang="en-GB" sz="1400">
                  <a:solidFill>
                    <a:schemeClr val="lt1"/>
                  </a:solidFill>
                  <a:latin typeface="Arial"/>
                  <a:ea typeface="Arial"/>
                  <a:cs typeface="Arial"/>
                  <a:sym typeface="Arial"/>
                </a:rPr>
                <a:t>Ongoing observations</a:t>
              </a:r>
              <a:endParaRPr/>
            </a:p>
          </p:txBody>
        </p:sp>
        <p:sp>
          <p:nvSpPr>
            <p:cNvPr id="318" name="Google Shape;318;p8"/>
            <p:cNvSpPr/>
            <p:nvPr/>
          </p:nvSpPr>
          <p:spPr>
            <a:xfrm>
              <a:off x="58357" y="1608503"/>
              <a:ext cx="2297828" cy="1378697"/>
            </a:xfrm>
            <a:prstGeom prst="rect">
              <a:avLst/>
            </a:prstGeom>
            <a:solidFill>
              <a:srgbClr val="DF7CAF"/>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8"/>
            <p:cNvSpPr txBox="1"/>
            <p:nvPr/>
          </p:nvSpPr>
          <p:spPr>
            <a:xfrm>
              <a:off x="58357" y="1608503"/>
              <a:ext cx="2297828" cy="1378697"/>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lt1"/>
                </a:buClr>
                <a:buSzPts val="1400"/>
                <a:buFont typeface="Arial"/>
                <a:buNone/>
              </a:pPr>
              <a:r>
                <a:rPr lang="en-GB" sz="1400">
                  <a:solidFill>
                    <a:schemeClr val="lt1"/>
                  </a:solidFill>
                  <a:latin typeface="Arial"/>
                  <a:ea typeface="Arial"/>
                  <a:cs typeface="Arial"/>
                  <a:sym typeface="Arial"/>
                </a:rPr>
                <a:t>Transition information</a:t>
              </a:r>
              <a:endParaRPr/>
            </a:p>
          </p:txBody>
        </p:sp>
        <p:sp>
          <p:nvSpPr>
            <p:cNvPr id="320" name="Google Shape;320;p8"/>
            <p:cNvSpPr/>
            <p:nvPr/>
          </p:nvSpPr>
          <p:spPr>
            <a:xfrm>
              <a:off x="2585968" y="1608503"/>
              <a:ext cx="2297828" cy="1378697"/>
            </a:xfrm>
            <a:prstGeom prst="rect">
              <a:avLst/>
            </a:prstGeom>
            <a:solidFill>
              <a:srgbClr val="744999"/>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8"/>
            <p:cNvSpPr txBox="1"/>
            <p:nvPr/>
          </p:nvSpPr>
          <p:spPr>
            <a:xfrm>
              <a:off x="2585968" y="1608503"/>
              <a:ext cx="2297828" cy="1378697"/>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lt1"/>
                </a:buClr>
                <a:buSzPts val="1400"/>
                <a:buFont typeface="Arial"/>
                <a:buNone/>
              </a:pPr>
              <a:r>
                <a:rPr lang="en-GB" sz="1400">
                  <a:solidFill>
                    <a:schemeClr val="lt1"/>
                  </a:solidFill>
                  <a:latin typeface="Arial"/>
                  <a:ea typeface="Arial"/>
                  <a:cs typeface="Arial"/>
                  <a:sym typeface="Arial"/>
                </a:rPr>
                <a:t>Professional judgement</a:t>
              </a:r>
              <a:endParaRPr/>
            </a:p>
          </p:txBody>
        </p:sp>
        <p:sp>
          <p:nvSpPr>
            <p:cNvPr id="322" name="Google Shape;322;p8"/>
            <p:cNvSpPr/>
            <p:nvPr/>
          </p:nvSpPr>
          <p:spPr>
            <a:xfrm>
              <a:off x="5113580" y="1608503"/>
              <a:ext cx="2297828" cy="1378697"/>
            </a:xfrm>
            <a:prstGeom prst="rect">
              <a:avLst/>
            </a:prstGeom>
            <a:solidFill>
              <a:srgbClr val="EA5A5A"/>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8"/>
            <p:cNvSpPr txBox="1"/>
            <p:nvPr/>
          </p:nvSpPr>
          <p:spPr>
            <a:xfrm>
              <a:off x="5113580" y="1608503"/>
              <a:ext cx="2297828" cy="1378697"/>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lt1"/>
                </a:buClr>
                <a:buSzPts val="1400"/>
                <a:buFont typeface="Arial"/>
                <a:buNone/>
              </a:pPr>
              <a:r>
                <a:rPr lang="en-GB" sz="1400">
                  <a:solidFill>
                    <a:schemeClr val="lt1"/>
                  </a:solidFill>
                  <a:latin typeface="Arial"/>
                  <a:ea typeface="Arial"/>
                  <a:cs typeface="Arial"/>
                  <a:sym typeface="Arial"/>
                </a:rPr>
                <a:t>SEND and multi-agency information</a:t>
              </a:r>
              <a:endParaRPr/>
            </a:p>
          </p:txBody>
        </p:sp>
        <p:sp>
          <p:nvSpPr>
            <p:cNvPr id="324" name="Google Shape;324;p8"/>
            <p:cNvSpPr/>
            <p:nvPr/>
          </p:nvSpPr>
          <p:spPr>
            <a:xfrm>
              <a:off x="1322163" y="3216983"/>
              <a:ext cx="2297828" cy="1378697"/>
            </a:xfrm>
            <a:prstGeom prst="rect">
              <a:avLst/>
            </a:prstGeom>
            <a:solidFill>
              <a:srgbClr val="28B9D9"/>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8"/>
            <p:cNvSpPr txBox="1"/>
            <p:nvPr/>
          </p:nvSpPr>
          <p:spPr>
            <a:xfrm>
              <a:off x="1322163" y="3216983"/>
              <a:ext cx="2297828" cy="1378697"/>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lt1"/>
                </a:buClr>
                <a:buSzPts val="1400"/>
                <a:buFont typeface="Arial"/>
                <a:buNone/>
              </a:pPr>
              <a:r>
                <a:rPr lang="en-GB" sz="1400">
                  <a:solidFill>
                    <a:schemeClr val="lt1"/>
                  </a:solidFill>
                  <a:latin typeface="Arial"/>
                  <a:ea typeface="Arial"/>
                  <a:cs typeface="Arial"/>
                  <a:sym typeface="Arial"/>
                </a:rPr>
                <a:t>Learning journeys and examples of previous learning</a:t>
              </a:r>
              <a:endParaRPr/>
            </a:p>
          </p:txBody>
        </p:sp>
        <p:sp>
          <p:nvSpPr>
            <p:cNvPr id="326" name="Google Shape;326;p8"/>
            <p:cNvSpPr/>
            <p:nvPr/>
          </p:nvSpPr>
          <p:spPr>
            <a:xfrm>
              <a:off x="3849774" y="3216983"/>
              <a:ext cx="2297828" cy="1378697"/>
            </a:xfrm>
            <a:prstGeom prst="rect">
              <a:avLst/>
            </a:prstGeom>
            <a:solidFill>
              <a:srgbClr val="A3D45F"/>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8"/>
            <p:cNvSpPr txBox="1"/>
            <p:nvPr/>
          </p:nvSpPr>
          <p:spPr>
            <a:xfrm>
              <a:off x="3849774" y="3216983"/>
              <a:ext cx="2297828" cy="1378697"/>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lt1"/>
                </a:buClr>
                <a:buSzPts val="1400"/>
                <a:buFont typeface="Arial"/>
                <a:buNone/>
              </a:pPr>
              <a:r>
                <a:rPr lang="en-GB" sz="1400">
                  <a:solidFill>
                    <a:schemeClr val="lt1"/>
                  </a:solidFill>
                  <a:latin typeface="Arial"/>
                  <a:ea typeface="Arial"/>
                  <a:cs typeface="Arial"/>
                  <a:sym typeface="Arial"/>
                </a:rPr>
                <a:t>Assessment information</a:t>
              </a:r>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9"/>
          <p:cNvSpPr txBox="1"/>
          <p:nvPr>
            <p:ph type="title"/>
          </p:nvPr>
        </p:nvSpPr>
        <p:spPr>
          <a:xfrm>
            <a:off x="283910" y="268939"/>
            <a:ext cx="11118544" cy="450726"/>
          </a:xfrm>
          <a:prstGeom prst="rect">
            <a:avLst/>
          </a:prstGeom>
          <a:noFill/>
          <a:ln>
            <a:noFill/>
          </a:ln>
        </p:spPr>
        <p:txBody>
          <a:bodyPr anchorCtr="0" anchor="t" bIns="0" lIns="0" spcFirstLastPara="1" rIns="0" wrap="square" tIns="0">
            <a:noAutofit/>
          </a:bodyPr>
          <a:lstStyle/>
          <a:p>
            <a:pPr indent="0" lvl="0" marL="0" rtl="0" algn="l">
              <a:lnSpc>
                <a:spcPct val="62500"/>
              </a:lnSpc>
              <a:spcBef>
                <a:spcPts val="0"/>
              </a:spcBef>
              <a:spcAft>
                <a:spcPts val="0"/>
              </a:spcAft>
              <a:buClr>
                <a:srgbClr val="003764"/>
              </a:buClr>
              <a:buSzPts val="2400"/>
              <a:buFont typeface="Arial"/>
              <a:buNone/>
            </a:pPr>
            <a:br>
              <a:rPr lang="en-GB" sz="2400">
                <a:latin typeface="Arial"/>
                <a:ea typeface="Arial"/>
                <a:cs typeface="Arial"/>
                <a:sym typeface="Arial"/>
              </a:rPr>
            </a:br>
            <a:r>
              <a:rPr lang="en-GB" sz="2400">
                <a:latin typeface="Arial"/>
                <a:ea typeface="Arial"/>
                <a:cs typeface="Arial"/>
                <a:sym typeface="Arial"/>
              </a:rPr>
              <a:t>Why this matters?</a:t>
            </a:r>
            <a:br>
              <a:rPr b="0" lang="en-GB" sz="1050">
                <a:latin typeface="Quattrocento Sans"/>
                <a:ea typeface="Quattrocento Sans"/>
                <a:cs typeface="Quattrocento Sans"/>
                <a:sym typeface="Quattrocento Sans"/>
              </a:rPr>
            </a:br>
            <a:endParaRPr sz="2400"/>
          </a:p>
        </p:txBody>
      </p:sp>
      <p:sp>
        <p:nvSpPr>
          <p:cNvPr id="334" name="Google Shape;334;p9"/>
          <p:cNvSpPr txBox="1"/>
          <p:nvPr/>
        </p:nvSpPr>
        <p:spPr>
          <a:xfrm>
            <a:off x="783771" y="5940162"/>
            <a:ext cx="10442747" cy="463067"/>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Clr>
                <a:schemeClr val="dk1"/>
              </a:buClr>
              <a:buSzPts val="4000"/>
              <a:buFont typeface="Arial"/>
              <a:buNone/>
            </a:pPr>
            <a:r>
              <a:t/>
            </a:r>
            <a:endParaRPr b="1" i="0" sz="4000" u="none" cap="none" strike="noStrike">
              <a:solidFill>
                <a:srgbClr val="FFFFFF"/>
              </a:solidFill>
              <a:latin typeface="Arial"/>
              <a:ea typeface="Arial"/>
              <a:cs typeface="Arial"/>
              <a:sym typeface="Arial"/>
            </a:endParaRPr>
          </a:p>
        </p:txBody>
      </p:sp>
      <p:sp>
        <p:nvSpPr>
          <p:cNvPr id="335" name="Google Shape;335;p9"/>
          <p:cNvSpPr txBox="1"/>
          <p:nvPr/>
        </p:nvSpPr>
        <p:spPr>
          <a:xfrm>
            <a:off x="317187" y="719667"/>
            <a:ext cx="9700753" cy="907428"/>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None/>
            </a:pPr>
            <a:r>
              <a:t/>
            </a:r>
            <a:endParaRPr b="1" i="0" sz="1200" u="none" cap="none" strike="noStrike">
              <a:solidFill>
                <a:schemeClr val="dk1"/>
              </a:solidFill>
              <a:latin typeface="Arial"/>
              <a:ea typeface="Arial"/>
              <a:cs typeface="Arial"/>
              <a:sym typeface="Arial"/>
            </a:endParaRPr>
          </a:p>
          <a:p>
            <a:pPr indent="0" lvl="0" marL="0" marR="0" rtl="0" algn="l">
              <a:lnSpc>
                <a:spcPct val="85000"/>
              </a:lnSpc>
              <a:spcBef>
                <a:spcPts val="0"/>
              </a:spcBef>
              <a:spcAft>
                <a:spcPts val="0"/>
              </a:spcAft>
              <a:buNone/>
            </a:pPr>
            <a:r>
              <a:t/>
            </a:r>
            <a:endParaRPr b="1" i="0" sz="1200" u="none" cap="none" strike="noStrike">
              <a:solidFill>
                <a:schemeClr val="dk1"/>
              </a:solidFill>
              <a:latin typeface="Arial"/>
              <a:ea typeface="Arial"/>
              <a:cs typeface="Arial"/>
              <a:sym typeface="Arial"/>
            </a:endParaRPr>
          </a:p>
        </p:txBody>
      </p:sp>
      <p:pic>
        <p:nvPicPr>
          <p:cNvPr id="336" name="Google Shape;336;p9"/>
          <p:cNvPicPr preferRelativeResize="0"/>
          <p:nvPr/>
        </p:nvPicPr>
        <p:blipFill rotWithShape="1">
          <a:blip r:embed="rId3">
            <a:alphaModFix/>
          </a:blip>
          <a:srcRect b="0" l="0" r="0" t="0"/>
          <a:stretch/>
        </p:blipFill>
        <p:spPr>
          <a:xfrm>
            <a:off x="9951384" y="133350"/>
            <a:ext cx="2240616" cy="1493744"/>
          </a:xfrm>
          <a:prstGeom prst="rect">
            <a:avLst/>
          </a:prstGeom>
          <a:noFill/>
          <a:ln>
            <a:noFill/>
          </a:ln>
        </p:spPr>
      </p:pic>
      <p:sp>
        <p:nvSpPr>
          <p:cNvPr id="337" name="Google Shape;337;p9"/>
          <p:cNvSpPr txBox="1"/>
          <p:nvPr/>
        </p:nvSpPr>
        <p:spPr>
          <a:xfrm>
            <a:off x="317187" y="1015499"/>
            <a:ext cx="9700752" cy="2413501"/>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dk1"/>
              </a:buClr>
              <a:buSzPts val="1400"/>
              <a:buFont typeface="Arial"/>
              <a:buNone/>
            </a:pPr>
            <a:r>
              <a:t/>
            </a:r>
            <a:endParaRPr sz="1400">
              <a:solidFill>
                <a:schemeClr val="dk1"/>
              </a:solidFill>
              <a:latin typeface="Arial"/>
              <a:ea typeface="Arial"/>
              <a:cs typeface="Arial"/>
              <a:sym typeface="Arial"/>
            </a:endParaRPr>
          </a:p>
          <a:p>
            <a:pPr indent="0" lvl="0" marL="0" marR="0" rtl="0" algn="l">
              <a:spcBef>
                <a:spcPts val="0"/>
              </a:spcBef>
              <a:spcAft>
                <a:spcPts val="0"/>
              </a:spcAft>
              <a:buClr>
                <a:schemeClr val="dk1"/>
              </a:buClr>
              <a:buSzPts val="1600"/>
              <a:buFont typeface="Arial"/>
              <a:buNone/>
            </a:pPr>
            <a:r>
              <a:t/>
            </a:r>
            <a:endParaRPr sz="1600">
              <a:solidFill>
                <a:schemeClr val="dk1"/>
              </a:solidFill>
              <a:latin typeface="Arial"/>
              <a:ea typeface="Arial"/>
              <a:cs typeface="Arial"/>
              <a:sym typeface="Arial"/>
            </a:endParaRPr>
          </a:p>
          <a:p>
            <a:pPr indent="0" lvl="0" marL="0" marR="0" rtl="0" algn="l">
              <a:spcBef>
                <a:spcPts val="0"/>
              </a:spcBef>
              <a:spcAft>
                <a:spcPts val="0"/>
              </a:spcAft>
              <a:buClr>
                <a:schemeClr val="dk1"/>
              </a:buClr>
              <a:buSzPts val="1600"/>
              <a:buFont typeface="Arial"/>
              <a:buNone/>
            </a:pPr>
            <a:r>
              <a:t/>
            </a:r>
            <a:endParaRPr sz="1600">
              <a:solidFill>
                <a:schemeClr val="dk1"/>
              </a:solidFill>
              <a:latin typeface="Arial"/>
              <a:ea typeface="Arial"/>
              <a:cs typeface="Arial"/>
              <a:sym typeface="Arial"/>
            </a:endParaRPr>
          </a:p>
          <a:p>
            <a:pPr indent="0" lvl="0" marL="0" marR="0" rtl="0" algn="l">
              <a:spcBef>
                <a:spcPts val="0"/>
              </a:spcBef>
              <a:spcAft>
                <a:spcPts val="0"/>
              </a:spcAft>
              <a:buNone/>
            </a:pPr>
            <a:r>
              <a:t/>
            </a:r>
            <a:endParaRPr b="1" sz="2800">
              <a:solidFill>
                <a:schemeClr val="dk1"/>
              </a:solidFill>
              <a:latin typeface="Arial"/>
              <a:ea typeface="Arial"/>
              <a:cs typeface="Arial"/>
              <a:sym typeface="Arial"/>
            </a:endParaRPr>
          </a:p>
        </p:txBody>
      </p:sp>
      <p:sp>
        <p:nvSpPr>
          <p:cNvPr id="338" name="Google Shape;338;p9"/>
          <p:cNvSpPr txBox="1"/>
          <p:nvPr/>
        </p:nvSpPr>
        <p:spPr>
          <a:xfrm>
            <a:off x="5637679" y="2985247"/>
            <a:ext cx="914400" cy="914400"/>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Clr>
                <a:schemeClr val="dk1"/>
              </a:buClr>
              <a:buSzPts val="4000"/>
              <a:buFont typeface="Arial"/>
              <a:buNone/>
            </a:pPr>
            <a:r>
              <a:t/>
            </a:r>
            <a:endParaRPr b="1" i="0" sz="4000" u="none" cap="none" strike="noStrike">
              <a:solidFill>
                <a:srgbClr val="FFFFFF"/>
              </a:solidFill>
              <a:latin typeface="Arial"/>
              <a:ea typeface="Arial"/>
              <a:cs typeface="Arial"/>
              <a:sym typeface="Arial"/>
            </a:endParaRPr>
          </a:p>
        </p:txBody>
      </p:sp>
      <p:sp>
        <p:nvSpPr>
          <p:cNvPr id="339" name="Google Shape;339;p9"/>
          <p:cNvSpPr txBox="1"/>
          <p:nvPr/>
        </p:nvSpPr>
        <p:spPr>
          <a:xfrm>
            <a:off x="5637679" y="2985247"/>
            <a:ext cx="914400" cy="914400"/>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Clr>
                <a:schemeClr val="dk1"/>
              </a:buClr>
              <a:buSzPts val="4000"/>
              <a:buFont typeface="Arial"/>
              <a:buNone/>
            </a:pPr>
            <a:r>
              <a:t/>
            </a:r>
            <a:endParaRPr b="1" i="0" sz="4000" u="none" cap="none" strike="noStrike">
              <a:solidFill>
                <a:srgbClr val="FFFFFF"/>
              </a:solidFill>
              <a:latin typeface="Arial"/>
              <a:ea typeface="Arial"/>
              <a:cs typeface="Arial"/>
              <a:sym typeface="Arial"/>
            </a:endParaRPr>
          </a:p>
        </p:txBody>
      </p:sp>
      <p:sp>
        <p:nvSpPr>
          <p:cNvPr id="340" name="Google Shape;340;p9"/>
          <p:cNvSpPr txBox="1"/>
          <p:nvPr/>
        </p:nvSpPr>
        <p:spPr>
          <a:xfrm>
            <a:off x="317187" y="948018"/>
            <a:ext cx="9634197" cy="907428"/>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Clr>
                <a:schemeClr val="dk1"/>
              </a:buClr>
              <a:buSzPts val="1400"/>
              <a:buFont typeface="Arial"/>
              <a:buNone/>
            </a:pPr>
            <a:r>
              <a:rPr i="0" lang="en-GB" sz="1400" u="none" cap="none" strike="noStrike">
                <a:solidFill>
                  <a:schemeClr val="dk1"/>
                </a:solidFill>
                <a:latin typeface="Arial"/>
                <a:ea typeface="Arial"/>
                <a:cs typeface="Arial"/>
                <a:sym typeface="Arial"/>
              </a:rPr>
              <a:t>Children do not always demonstrate what they know and can do in the same way or in every environment. A child’s confidence, communication, engagement, and performance can be influenced by a range of factors, meaning a single observation or assessment may not provide a complete picture. </a:t>
            </a:r>
            <a:endParaRPr/>
          </a:p>
          <a:p>
            <a:pPr indent="0" lvl="0" marL="0" marR="0" rtl="0" algn="l">
              <a:lnSpc>
                <a:spcPct val="85000"/>
              </a:lnSpc>
              <a:spcBef>
                <a:spcPts val="0"/>
              </a:spcBef>
              <a:spcAft>
                <a:spcPts val="0"/>
              </a:spcAft>
              <a:buClr>
                <a:schemeClr val="dk1"/>
              </a:buClr>
              <a:buSzPts val="1400"/>
              <a:buFont typeface="Arial"/>
              <a:buNone/>
            </a:pPr>
            <a:r>
              <a:t/>
            </a:r>
            <a:endParaRPr i="0" sz="1400" u="none" cap="none" strike="noStrike">
              <a:solidFill>
                <a:schemeClr val="dk1"/>
              </a:solidFill>
              <a:latin typeface="Arial"/>
              <a:ea typeface="Arial"/>
              <a:cs typeface="Arial"/>
              <a:sym typeface="Arial"/>
            </a:endParaRPr>
          </a:p>
          <a:p>
            <a:pPr indent="0" lvl="0" marL="0" marR="0" rtl="0" algn="l">
              <a:lnSpc>
                <a:spcPct val="85000"/>
              </a:lnSpc>
              <a:spcBef>
                <a:spcPts val="0"/>
              </a:spcBef>
              <a:spcAft>
                <a:spcPts val="0"/>
              </a:spcAft>
              <a:buClr>
                <a:schemeClr val="dk1"/>
              </a:buClr>
              <a:buSzPts val="1400"/>
              <a:buFont typeface="Arial"/>
              <a:buNone/>
            </a:pPr>
            <a:r>
              <a:rPr lang="en-GB" sz="1400">
                <a:solidFill>
                  <a:schemeClr val="dk1"/>
                </a:solidFill>
                <a:latin typeface="Arial"/>
                <a:ea typeface="Arial"/>
                <a:cs typeface="Arial"/>
                <a:sym typeface="Arial"/>
              </a:rPr>
              <a:t>Children may demonstrate skills differently depending on:</a:t>
            </a:r>
            <a:r>
              <a:rPr i="0" lang="en-GB" sz="1400" u="none" cap="none" strike="noStrike">
                <a:solidFill>
                  <a:schemeClr val="dk1"/>
                </a:solidFill>
                <a:latin typeface="Arial"/>
                <a:ea typeface="Arial"/>
                <a:cs typeface="Arial"/>
                <a:sym typeface="Arial"/>
              </a:rPr>
              <a:t> </a:t>
            </a:r>
            <a:endParaRPr/>
          </a:p>
        </p:txBody>
      </p:sp>
      <p:grpSp>
        <p:nvGrpSpPr>
          <p:cNvPr id="341" name="Google Shape;341;p9"/>
          <p:cNvGrpSpPr/>
          <p:nvPr/>
        </p:nvGrpSpPr>
        <p:grpSpPr>
          <a:xfrm>
            <a:off x="759587" y="2262827"/>
            <a:ext cx="10342477" cy="3428342"/>
            <a:chOff x="2905" y="407382"/>
            <a:chExt cx="10342477" cy="3428342"/>
          </a:xfrm>
        </p:grpSpPr>
        <p:sp>
          <p:nvSpPr>
            <p:cNvPr id="342" name="Google Shape;342;p9"/>
            <p:cNvSpPr/>
            <p:nvPr/>
          </p:nvSpPr>
          <p:spPr>
            <a:xfrm>
              <a:off x="2905" y="407382"/>
              <a:ext cx="1543653" cy="617461"/>
            </a:xfrm>
            <a:prstGeom prst="rect">
              <a:avLst/>
            </a:prstGeom>
            <a:solidFill>
              <a:srgbClr val="EA5A5A"/>
            </a:solidFill>
            <a:ln cap="flat" cmpd="sng" w="19050">
              <a:solidFill>
                <a:srgbClr val="EA5A5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9"/>
            <p:cNvSpPr txBox="1"/>
            <p:nvPr/>
          </p:nvSpPr>
          <p:spPr>
            <a:xfrm>
              <a:off x="2905" y="407382"/>
              <a:ext cx="1543653" cy="617461"/>
            </a:xfrm>
            <a:prstGeom prst="rect">
              <a:avLst/>
            </a:prstGeom>
            <a:noFill/>
            <a:ln>
              <a:noFill/>
            </a:ln>
          </p:spPr>
          <p:txBody>
            <a:bodyPr anchorCtr="0" anchor="ctr" bIns="56875" lIns="99550" spcFirstLastPara="1" rIns="99550" wrap="square" tIns="56875">
              <a:noAutofit/>
            </a:bodyPr>
            <a:lstStyle/>
            <a:p>
              <a:pPr indent="0" lvl="0" marL="0" marR="0" rtl="0" algn="ctr">
                <a:lnSpc>
                  <a:spcPct val="90000"/>
                </a:lnSpc>
                <a:spcBef>
                  <a:spcPts val="0"/>
                </a:spcBef>
                <a:spcAft>
                  <a:spcPts val="0"/>
                </a:spcAft>
                <a:buClr>
                  <a:schemeClr val="lt1"/>
                </a:buClr>
                <a:buSzPts val="1400"/>
                <a:buFont typeface="Arial"/>
                <a:buNone/>
              </a:pPr>
              <a:r>
                <a:rPr lang="en-GB" sz="1400">
                  <a:solidFill>
                    <a:schemeClr val="lt1"/>
                  </a:solidFill>
                  <a:latin typeface="Arial"/>
                  <a:ea typeface="Arial"/>
                  <a:cs typeface="Arial"/>
                  <a:sym typeface="Arial"/>
                </a:rPr>
                <a:t>Familiarity with adults</a:t>
              </a:r>
              <a:endParaRPr/>
            </a:p>
          </p:txBody>
        </p:sp>
        <p:sp>
          <p:nvSpPr>
            <p:cNvPr id="344" name="Google Shape;344;p9"/>
            <p:cNvSpPr/>
            <p:nvPr/>
          </p:nvSpPr>
          <p:spPr>
            <a:xfrm>
              <a:off x="2905" y="1024844"/>
              <a:ext cx="1543653" cy="2810880"/>
            </a:xfrm>
            <a:prstGeom prst="rect">
              <a:avLst/>
            </a:prstGeom>
            <a:solidFill>
              <a:srgbClr val="F7CECE">
                <a:alpha val="90196"/>
              </a:srgbClr>
            </a:solidFill>
            <a:ln cap="flat" cmpd="sng" w="19050">
              <a:solidFill>
                <a:srgbClr val="F7CECE">
                  <a:alpha val="9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9"/>
            <p:cNvSpPr txBox="1"/>
            <p:nvPr/>
          </p:nvSpPr>
          <p:spPr>
            <a:xfrm>
              <a:off x="2905" y="1024844"/>
              <a:ext cx="1543653" cy="2810880"/>
            </a:xfrm>
            <a:prstGeom prst="rect">
              <a:avLst/>
            </a:prstGeom>
            <a:noFill/>
            <a:ln>
              <a:noFill/>
            </a:ln>
          </p:spPr>
          <p:txBody>
            <a:bodyPr anchorCtr="0" anchor="t" bIns="112000" lIns="74675" spcFirstLastPara="1" rIns="99550" wrap="square" tIns="74675">
              <a:noAutofit/>
            </a:bodyPr>
            <a:lstStyle/>
            <a:p>
              <a:pPr indent="-114300" lvl="1" marL="114300" marR="0" rtl="0" algn="l">
                <a:lnSpc>
                  <a:spcPct val="90000"/>
                </a:lnSpc>
                <a:spcBef>
                  <a:spcPts val="0"/>
                </a:spcBef>
                <a:spcAft>
                  <a:spcPts val="0"/>
                </a:spcAft>
                <a:buClr>
                  <a:schemeClr val="dk1"/>
                </a:buClr>
                <a:buSzPts val="1400"/>
                <a:buFont typeface="Arial"/>
                <a:buChar char="•"/>
              </a:pPr>
              <a:r>
                <a:rPr b="0" i="0" lang="en-GB" sz="1400" u="none" cap="none" strike="noStrike">
                  <a:solidFill>
                    <a:schemeClr val="dk1"/>
                  </a:solidFill>
                  <a:latin typeface="Arial"/>
                  <a:ea typeface="Arial"/>
                  <a:cs typeface="Arial"/>
                  <a:sym typeface="Arial"/>
                </a:rPr>
                <a:t>Children often show greater confidence and capability with people they know and trust</a:t>
              </a:r>
              <a:r>
                <a:rPr b="0" i="0" lang="en-GB" sz="2000" u="none" cap="none" strike="noStrike">
                  <a:solidFill>
                    <a:schemeClr val="dk1"/>
                  </a:solidFill>
                  <a:latin typeface="Arial"/>
                  <a:ea typeface="Arial"/>
                  <a:cs typeface="Arial"/>
                  <a:sym typeface="Arial"/>
                </a:rPr>
                <a:t>.</a:t>
              </a:r>
              <a:endParaRPr/>
            </a:p>
          </p:txBody>
        </p:sp>
        <p:sp>
          <p:nvSpPr>
            <p:cNvPr id="346" name="Google Shape;346;p9"/>
            <p:cNvSpPr/>
            <p:nvPr/>
          </p:nvSpPr>
          <p:spPr>
            <a:xfrm>
              <a:off x="1762670" y="407382"/>
              <a:ext cx="1543653" cy="617461"/>
            </a:xfrm>
            <a:prstGeom prst="rect">
              <a:avLst/>
            </a:prstGeom>
            <a:solidFill>
              <a:srgbClr val="E651A5"/>
            </a:solidFill>
            <a:ln cap="flat" cmpd="sng" w="19050">
              <a:solidFill>
                <a:srgbClr val="E651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9"/>
            <p:cNvSpPr txBox="1"/>
            <p:nvPr/>
          </p:nvSpPr>
          <p:spPr>
            <a:xfrm>
              <a:off x="1762670" y="407382"/>
              <a:ext cx="1543653" cy="617461"/>
            </a:xfrm>
            <a:prstGeom prst="rect">
              <a:avLst/>
            </a:prstGeom>
            <a:noFill/>
            <a:ln>
              <a:noFill/>
            </a:ln>
          </p:spPr>
          <p:txBody>
            <a:bodyPr anchorCtr="0" anchor="ctr" bIns="56875" lIns="99550" spcFirstLastPara="1" rIns="99550" wrap="square" tIns="56875">
              <a:noAutofit/>
            </a:bodyPr>
            <a:lstStyle/>
            <a:p>
              <a:pPr indent="0" lvl="0" marL="0" marR="0" rtl="0" algn="ctr">
                <a:lnSpc>
                  <a:spcPct val="90000"/>
                </a:lnSpc>
                <a:spcBef>
                  <a:spcPts val="0"/>
                </a:spcBef>
                <a:spcAft>
                  <a:spcPts val="0"/>
                </a:spcAft>
                <a:buClr>
                  <a:schemeClr val="lt1"/>
                </a:buClr>
                <a:buSzPts val="1400"/>
                <a:buFont typeface="Arial"/>
                <a:buNone/>
              </a:pPr>
              <a:r>
                <a:rPr lang="en-GB" sz="1400">
                  <a:solidFill>
                    <a:schemeClr val="lt1"/>
                  </a:solidFill>
                  <a:latin typeface="Arial"/>
                  <a:ea typeface="Arial"/>
                  <a:cs typeface="Arial"/>
                  <a:sym typeface="Arial"/>
                </a:rPr>
                <a:t>Language and communication</a:t>
              </a:r>
              <a:endParaRPr/>
            </a:p>
          </p:txBody>
        </p:sp>
        <p:sp>
          <p:nvSpPr>
            <p:cNvPr id="348" name="Google Shape;348;p9"/>
            <p:cNvSpPr/>
            <p:nvPr/>
          </p:nvSpPr>
          <p:spPr>
            <a:xfrm>
              <a:off x="1762670" y="1024844"/>
              <a:ext cx="1543653" cy="2810880"/>
            </a:xfrm>
            <a:prstGeom prst="rect">
              <a:avLst/>
            </a:prstGeom>
            <a:solidFill>
              <a:srgbClr val="F5CECE">
                <a:alpha val="90196"/>
              </a:srgbClr>
            </a:solidFill>
            <a:ln cap="flat" cmpd="sng" w="19050">
              <a:solidFill>
                <a:srgbClr val="F5CECE">
                  <a:alpha val="9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9"/>
            <p:cNvSpPr txBox="1"/>
            <p:nvPr/>
          </p:nvSpPr>
          <p:spPr>
            <a:xfrm>
              <a:off x="1762670" y="1024844"/>
              <a:ext cx="1543653" cy="2810880"/>
            </a:xfrm>
            <a:prstGeom prst="rect">
              <a:avLst/>
            </a:prstGeom>
            <a:noFill/>
            <a:ln>
              <a:noFill/>
            </a:ln>
          </p:spPr>
          <p:txBody>
            <a:bodyPr anchorCtr="0" anchor="t" bIns="112000" lIns="74675" spcFirstLastPara="1" rIns="99550" wrap="square" tIns="74675">
              <a:noAutofit/>
            </a:bodyPr>
            <a:lstStyle/>
            <a:p>
              <a:pPr indent="-114300" lvl="1" marL="114300" marR="0" rtl="0" algn="l">
                <a:lnSpc>
                  <a:spcPct val="90000"/>
                </a:lnSpc>
                <a:spcBef>
                  <a:spcPts val="0"/>
                </a:spcBef>
                <a:spcAft>
                  <a:spcPts val="0"/>
                </a:spcAft>
                <a:buClr>
                  <a:schemeClr val="dk1"/>
                </a:buClr>
                <a:buSzPts val="1400"/>
                <a:buFont typeface="Arial"/>
                <a:buChar char="•"/>
              </a:pPr>
              <a:r>
                <a:rPr b="0" i="0" lang="en-GB" sz="1400" u="none" cap="none" strike="noStrike">
                  <a:solidFill>
                    <a:schemeClr val="dk1"/>
                  </a:solidFill>
                  <a:latin typeface="Arial"/>
                  <a:ea typeface="Arial"/>
                  <a:cs typeface="Arial"/>
                  <a:sym typeface="Arial"/>
                </a:rPr>
                <a:t>Children learning English as an additional language may understand far more than they are able to express in English.</a:t>
              </a:r>
              <a:endParaRPr/>
            </a:p>
          </p:txBody>
        </p:sp>
        <p:sp>
          <p:nvSpPr>
            <p:cNvPr id="350" name="Google Shape;350;p9"/>
            <p:cNvSpPr/>
            <p:nvPr/>
          </p:nvSpPr>
          <p:spPr>
            <a:xfrm>
              <a:off x="3522434" y="407382"/>
              <a:ext cx="1543653" cy="617461"/>
            </a:xfrm>
            <a:prstGeom prst="rect">
              <a:avLst/>
            </a:prstGeom>
            <a:solidFill>
              <a:srgbClr val="CD47E2"/>
            </a:solidFill>
            <a:ln cap="flat" cmpd="sng" w="19050">
              <a:solidFill>
                <a:srgbClr val="CD47E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9"/>
            <p:cNvSpPr txBox="1"/>
            <p:nvPr/>
          </p:nvSpPr>
          <p:spPr>
            <a:xfrm>
              <a:off x="3522434" y="407382"/>
              <a:ext cx="1543653" cy="617461"/>
            </a:xfrm>
            <a:prstGeom prst="rect">
              <a:avLst/>
            </a:prstGeom>
            <a:noFill/>
            <a:ln>
              <a:noFill/>
            </a:ln>
          </p:spPr>
          <p:txBody>
            <a:bodyPr anchorCtr="0" anchor="ctr" bIns="56875" lIns="99550" spcFirstLastPara="1" rIns="99550" wrap="square" tIns="56875">
              <a:noAutofit/>
            </a:bodyPr>
            <a:lstStyle/>
            <a:p>
              <a:pPr indent="0" lvl="0" marL="0" marR="0" rtl="0" algn="ctr">
                <a:lnSpc>
                  <a:spcPct val="90000"/>
                </a:lnSpc>
                <a:spcBef>
                  <a:spcPts val="0"/>
                </a:spcBef>
                <a:spcAft>
                  <a:spcPts val="0"/>
                </a:spcAft>
                <a:buClr>
                  <a:schemeClr val="lt1"/>
                </a:buClr>
                <a:buSzPts val="1400"/>
                <a:buFont typeface="Arial"/>
                <a:buNone/>
              </a:pPr>
              <a:r>
                <a:rPr lang="en-GB" sz="1400">
                  <a:solidFill>
                    <a:schemeClr val="lt1"/>
                  </a:solidFill>
                  <a:latin typeface="Arial"/>
                  <a:ea typeface="Arial"/>
                  <a:cs typeface="Arial"/>
                  <a:sym typeface="Arial"/>
                </a:rPr>
                <a:t>Confidence and emotional security</a:t>
              </a:r>
              <a:endParaRPr/>
            </a:p>
          </p:txBody>
        </p:sp>
        <p:sp>
          <p:nvSpPr>
            <p:cNvPr id="352" name="Google Shape;352;p9"/>
            <p:cNvSpPr/>
            <p:nvPr/>
          </p:nvSpPr>
          <p:spPr>
            <a:xfrm>
              <a:off x="3522434" y="1024844"/>
              <a:ext cx="1543653" cy="2810880"/>
            </a:xfrm>
            <a:prstGeom prst="rect">
              <a:avLst/>
            </a:prstGeom>
            <a:solidFill>
              <a:srgbClr val="F4CDCD">
                <a:alpha val="90196"/>
              </a:srgbClr>
            </a:solidFill>
            <a:ln cap="flat" cmpd="sng" w="19050">
              <a:solidFill>
                <a:srgbClr val="F4CDCD">
                  <a:alpha val="9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9"/>
            <p:cNvSpPr txBox="1"/>
            <p:nvPr/>
          </p:nvSpPr>
          <p:spPr>
            <a:xfrm>
              <a:off x="3522434" y="1024844"/>
              <a:ext cx="1543653" cy="2810880"/>
            </a:xfrm>
            <a:prstGeom prst="rect">
              <a:avLst/>
            </a:prstGeom>
            <a:noFill/>
            <a:ln>
              <a:noFill/>
            </a:ln>
          </p:spPr>
          <p:txBody>
            <a:bodyPr anchorCtr="0" anchor="t" bIns="112000" lIns="74675" spcFirstLastPara="1" rIns="99550" wrap="square" tIns="74675">
              <a:noAutofit/>
            </a:bodyPr>
            <a:lstStyle/>
            <a:p>
              <a:pPr indent="-114300" lvl="1" marL="114300" marR="0" rtl="0" algn="l">
                <a:lnSpc>
                  <a:spcPct val="90000"/>
                </a:lnSpc>
                <a:spcBef>
                  <a:spcPts val="0"/>
                </a:spcBef>
                <a:spcAft>
                  <a:spcPts val="0"/>
                </a:spcAft>
                <a:buClr>
                  <a:schemeClr val="dk1"/>
                </a:buClr>
                <a:buSzPts val="1400"/>
                <a:buFont typeface="Arial"/>
                <a:buChar char="•"/>
              </a:pPr>
              <a:r>
                <a:rPr b="0" i="0" lang="en-GB" sz="1400" u="none" cap="none" strike="noStrike">
                  <a:solidFill>
                    <a:schemeClr val="dk1"/>
                  </a:solidFill>
                  <a:latin typeface="Arial"/>
                  <a:ea typeface="Arial"/>
                  <a:cs typeface="Arial"/>
                  <a:sym typeface="Arial"/>
                </a:rPr>
                <a:t>Some children need time to settle before they feel comfortable sharing their knowledge and abilities. </a:t>
              </a:r>
              <a:endParaRPr/>
            </a:p>
          </p:txBody>
        </p:sp>
        <p:sp>
          <p:nvSpPr>
            <p:cNvPr id="354" name="Google Shape;354;p9"/>
            <p:cNvSpPr/>
            <p:nvPr/>
          </p:nvSpPr>
          <p:spPr>
            <a:xfrm>
              <a:off x="5282199" y="407382"/>
              <a:ext cx="1543653" cy="617461"/>
            </a:xfrm>
            <a:prstGeom prst="rect">
              <a:avLst/>
            </a:prstGeom>
            <a:solidFill>
              <a:srgbClr val="6E3DDF"/>
            </a:solidFill>
            <a:ln cap="flat" cmpd="sng" w="19050">
              <a:solidFill>
                <a:srgbClr val="6E3DD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9"/>
            <p:cNvSpPr txBox="1"/>
            <p:nvPr/>
          </p:nvSpPr>
          <p:spPr>
            <a:xfrm>
              <a:off x="5282199" y="407382"/>
              <a:ext cx="1543653" cy="617461"/>
            </a:xfrm>
            <a:prstGeom prst="rect">
              <a:avLst/>
            </a:prstGeom>
            <a:noFill/>
            <a:ln>
              <a:noFill/>
            </a:ln>
          </p:spPr>
          <p:txBody>
            <a:bodyPr anchorCtr="0" anchor="ctr" bIns="56875" lIns="99550" spcFirstLastPara="1" rIns="99550" wrap="square" tIns="56875">
              <a:noAutofit/>
            </a:bodyPr>
            <a:lstStyle/>
            <a:p>
              <a:pPr indent="0" lvl="0" marL="0" marR="0" rtl="0" algn="ctr">
                <a:lnSpc>
                  <a:spcPct val="90000"/>
                </a:lnSpc>
                <a:spcBef>
                  <a:spcPts val="0"/>
                </a:spcBef>
                <a:spcAft>
                  <a:spcPts val="0"/>
                </a:spcAft>
                <a:buClr>
                  <a:schemeClr val="lt1"/>
                </a:buClr>
                <a:buSzPts val="1400"/>
                <a:buFont typeface="Arial"/>
                <a:buNone/>
              </a:pPr>
              <a:r>
                <a:rPr lang="en-GB" sz="1400">
                  <a:solidFill>
                    <a:schemeClr val="lt1"/>
                  </a:solidFill>
                  <a:latin typeface="Arial"/>
                  <a:ea typeface="Arial"/>
                  <a:cs typeface="Arial"/>
                  <a:sym typeface="Arial"/>
                </a:rPr>
                <a:t>Individual interests and motivation</a:t>
              </a:r>
              <a:endParaRPr/>
            </a:p>
          </p:txBody>
        </p:sp>
        <p:sp>
          <p:nvSpPr>
            <p:cNvPr id="356" name="Google Shape;356;p9"/>
            <p:cNvSpPr/>
            <p:nvPr/>
          </p:nvSpPr>
          <p:spPr>
            <a:xfrm>
              <a:off x="5282199" y="1024844"/>
              <a:ext cx="1543653" cy="2810880"/>
            </a:xfrm>
            <a:prstGeom prst="rect">
              <a:avLst/>
            </a:prstGeom>
            <a:solidFill>
              <a:srgbClr val="F2CCCC">
                <a:alpha val="90196"/>
              </a:srgbClr>
            </a:solidFill>
            <a:ln cap="flat" cmpd="sng" w="19050">
              <a:solidFill>
                <a:srgbClr val="F2CCCC">
                  <a:alpha val="9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9"/>
            <p:cNvSpPr txBox="1"/>
            <p:nvPr/>
          </p:nvSpPr>
          <p:spPr>
            <a:xfrm>
              <a:off x="5282199" y="1024844"/>
              <a:ext cx="1543653" cy="2810880"/>
            </a:xfrm>
            <a:prstGeom prst="rect">
              <a:avLst/>
            </a:prstGeom>
            <a:noFill/>
            <a:ln>
              <a:noFill/>
            </a:ln>
          </p:spPr>
          <p:txBody>
            <a:bodyPr anchorCtr="0" anchor="t" bIns="112000" lIns="74675" spcFirstLastPara="1" rIns="99550" wrap="square" tIns="74675">
              <a:noAutofit/>
            </a:bodyPr>
            <a:lstStyle/>
            <a:p>
              <a:pPr indent="-114300" lvl="1" marL="114300" marR="0" rtl="0" algn="l">
                <a:lnSpc>
                  <a:spcPct val="90000"/>
                </a:lnSpc>
                <a:spcBef>
                  <a:spcPts val="0"/>
                </a:spcBef>
                <a:spcAft>
                  <a:spcPts val="0"/>
                </a:spcAft>
                <a:buClr>
                  <a:schemeClr val="dk1"/>
                </a:buClr>
                <a:buSzPts val="1400"/>
                <a:buFont typeface="Arial"/>
                <a:buChar char="•"/>
              </a:pPr>
              <a:r>
                <a:rPr b="0" i="0" lang="en-GB" sz="1400" u="none" cap="none" strike="noStrike">
                  <a:solidFill>
                    <a:schemeClr val="dk1"/>
                  </a:solidFill>
                  <a:latin typeface="Arial"/>
                  <a:ea typeface="Arial"/>
                  <a:cs typeface="Arial"/>
                  <a:sym typeface="Arial"/>
                </a:rPr>
                <a:t>Children are often more likely to demonstrate skills when activities connect to their interests and strengths. </a:t>
              </a:r>
              <a:endParaRPr/>
            </a:p>
          </p:txBody>
        </p:sp>
        <p:sp>
          <p:nvSpPr>
            <p:cNvPr id="358" name="Google Shape;358;p9"/>
            <p:cNvSpPr/>
            <p:nvPr/>
          </p:nvSpPr>
          <p:spPr>
            <a:xfrm>
              <a:off x="7041964" y="407382"/>
              <a:ext cx="1543653" cy="617461"/>
            </a:xfrm>
            <a:prstGeom prst="rect">
              <a:avLst/>
            </a:prstGeom>
            <a:solidFill>
              <a:srgbClr val="3460DA"/>
            </a:solidFill>
            <a:ln cap="flat" cmpd="sng" w="19050">
              <a:solidFill>
                <a:srgbClr val="3460D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9"/>
            <p:cNvSpPr txBox="1"/>
            <p:nvPr/>
          </p:nvSpPr>
          <p:spPr>
            <a:xfrm>
              <a:off x="7041964" y="407382"/>
              <a:ext cx="1543653" cy="617461"/>
            </a:xfrm>
            <a:prstGeom prst="rect">
              <a:avLst/>
            </a:prstGeom>
            <a:noFill/>
            <a:ln>
              <a:noFill/>
            </a:ln>
          </p:spPr>
          <p:txBody>
            <a:bodyPr anchorCtr="0" anchor="ctr" bIns="56875" lIns="99550" spcFirstLastPara="1" rIns="99550" wrap="square" tIns="56875">
              <a:noAutofit/>
            </a:bodyPr>
            <a:lstStyle/>
            <a:p>
              <a:pPr indent="0" lvl="0" marL="0" marR="0" rtl="0" algn="ctr">
                <a:lnSpc>
                  <a:spcPct val="90000"/>
                </a:lnSpc>
                <a:spcBef>
                  <a:spcPts val="0"/>
                </a:spcBef>
                <a:spcAft>
                  <a:spcPts val="0"/>
                </a:spcAft>
                <a:buClr>
                  <a:schemeClr val="lt1"/>
                </a:buClr>
                <a:buSzPts val="1400"/>
                <a:buFont typeface="Arial"/>
                <a:buNone/>
              </a:pPr>
              <a:r>
                <a:rPr lang="en-GB" sz="1400">
                  <a:solidFill>
                    <a:schemeClr val="lt1"/>
                  </a:solidFill>
                  <a:latin typeface="Arial"/>
                  <a:ea typeface="Arial"/>
                  <a:cs typeface="Arial"/>
                  <a:sym typeface="Arial"/>
                </a:rPr>
                <a:t>Previous educational and life experiences</a:t>
              </a:r>
              <a:endParaRPr/>
            </a:p>
          </p:txBody>
        </p:sp>
        <p:sp>
          <p:nvSpPr>
            <p:cNvPr id="360" name="Google Shape;360;p9"/>
            <p:cNvSpPr/>
            <p:nvPr/>
          </p:nvSpPr>
          <p:spPr>
            <a:xfrm>
              <a:off x="7041964" y="1024844"/>
              <a:ext cx="1543653" cy="2810880"/>
            </a:xfrm>
            <a:prstGeom prst="rect">
              <a:avLst/>
            </a:prstGeom>
            <a:solidFill>
              <a:srgbClr val="F1CBCB">
                <a:alpha val="90196"/>
              </a:srgbClr>
            </a:solidFill>
            <a:ln cap="flat" cmpd="sng" w="19050">
              <a:solidFill>
                <a:srgbClr val="F1CBCB">
                  <a:alpha val="9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9"/>
            <p:cNvSpPr txBox="1"/>
            <p:nvPr/>
          </p:nvSpPr>
          <p:spPr>
            <a:xfrm>
              <a:off x="7041964" y="1024844"/>
              <a:ext cx="1543653" cy="2810880"/>
            </a:xfrm>
            <a:prstGeom prst="rect">
              <a:avLst/>
            </a:prstGeom>
            <a:noFill/>
            <a:ln>
              <a:noFill/>
            </a:ln>
          </p:spPr>
          <p:txBody>
            <a:bodyPr anchorCtr="0" anchor="t" bIns="112000" lIns="74675" spcFirstLastPara="1" rIns="99550" wrap="square" tIns="74675">
              <a:noAutofit/>
            </a:bodyPr>
            <a:lstStyle/>
            <a:p>
              <a:pPr indent="-114300" lvl="1" marL="114300" marR="0" rtl="0" algn="l">
                <a:lnSpc>
                  <a:spcPct val="90000"/>
                </a:lnSpc>
                <a:spcBef>
                  <a:spcPts val="0"/>
                </a:spcBef>
                <a:spcAft>
                  <a:spcPts val="0"/>
                </a:spcAft>
                <a:buClr>
                  <a:schemeClr val="dk1"/>
                </a:buClr>
                <a:buSzPts val="1400"/>
                <a:buFont typeface="Arial"/>
                <a:buChar char="•"/>
              </a:pPr>
              <a:r>
                <a:rPr b="0" i="0" lang="en-GB" sz="1400" u="none" cap="none" strike="noStrike">
                  <a:solidFill>
                    <a:schemeClr val="dk1"/>
                  </a:solidFill>
                  <a:latin typeface="Arial"/>
                  <a:ea typeface="Arial"/>
                  <a:cs typeface="Arial"/>
                  <a:sym typeface="Arial"/>
                </a:rPr>
                <a:t>Opportunities and experiences prior to school can significantly influence how children engage with learning. </a:t>
              </a:r>
              <a:endParaRPr/>
            </a:p>
          </p:txBody>
        </p:sp>
        <p:sp>
          <p:nvSpPr>
            <p:cNvPr id="362" name="Google Shape;362;p9"/>
            <p:cNvSpPr/>
            <p:nvPr/>
          </p:nvSpPr>
          <p:spPr>
            <a:xfrm>
              <a:off x="8801729" y="407382"/>
              <a:ext cx="1543653" cy="617461"/>
            </a:xfrm>
            <a:prstGeom prst="rect">
              <a:avLst/>
            </a:prstGeom>
            <a:solidFill>
              <a:srgbClr val="2AB8D7"/>
            </a:solidFill>
            <a:ln cap="flat" cmpd="sng" w="19050">
              <a:solidFill>
                <a:srgbClr val="2AB8D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9"/>
            <p:cNvSpPr txBox="1"/>
            <p:nvPr/>
          </p:nvSpPr>
          <p:spPr>
            <a:xfrm>
              <a:off x="8801729" y="407382"/>
              <a:ext cx="1543653" cy="617461"/>
            </a:xfrm>
            <a:prstGeom prst="rect">
              <a:avLst/>
            </a:prstGeom>
            <a:noFill/>
            <a:ln>
              <a:noFill/>
            </a:ln>
          </p:spPr>
          <p:txBody>
            <a:bodyPr anchorCtr="0" anchor="ctr" bIns="56875" lIns="99550" spcFirstLastPara="1" rIns="99550" wrap="square" tIns="56875">
              <a:noAutofit/>
            </a:bodyPr>
            <a:lstStyle/>
            <a:p>
              <a:pPr indent="0" lvl="0" marL="0" marR="0" rtl="0" algn="ctr">
                <a:lnSpc>
                  <a:spcPct val="90000"/>
                </a:lnSpc>
                <a:spcBef>
                  <a:spcPts val="0"/>
                </a:spcBef>
                <a:spcAft>
                  <a:spcPts val="0"/>
                </a:spcAft>
                <a:buClr>
                  <a:schemeClr val="lt1"/>
                </a:buClr>
                <a:buSzPts val="1400"/>
                <a:buFont typeface="Arial"/>
                <a:buNone/>
              </a:pPr>
              <a:r>
                <a:rPr lang="en-GB" sz="1400">
                  <a:solidFill>
                    <a:schemeClr val="lt1"/>
                  </a:solidFill>
                  <a:latin typeface="Arial"/>
                  <a:ea typeface="Arial"/>
                  <a:cs typeface="Arial"/>
                  <a:sym typeface="Arial"/>
                </a:rPr>
                <a:t>The learning environment</a:t>
              </a:r>
              <a:endParaRPr/>
            </a:p>
          </p:txBody>
        </p:sp>
        <p:sp>
          <p:nvSpPr>
            <p:cNvPr id="364" name="Google Shape;364;p9"/>
            <p:cNvSpPr/>
            <p:nvPr/>
          </p:nvSpPr>
          <p:spPr>
            <a:xfrm>
              <a:off x="8801729" y="1024844"/>
              <a:ext cx="1543653" cy="2810880"/>
            </a:xfrm>
            <a:prstGeom prst="rect">
              <a:avLst/>
            </a:prstGeom>
            <a:solidFill>
              <a:srgbClr val="EFCBCB">
                <a:alpha val="90196"/>
              </a:srgbClr>
            </a:solidFill>
            <a:ln cap="flat" cmpd="sng" w="19050">
              <a:solidFill>
                <a:srgbClr val="EFCBCB">
                  <a:alpha val="9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9"/>
            <p:cNvSpPr txBox="1"/>
            <p:nvPr/>
          </p:nvSpPr>
          <p:spPr>
            <a:xfrm>
              <a:off x="8801729" y="1024844"/>
              <a:ext cx="1543653" cy="2810880"/>
            </a:xfrm>
            <a:prstGeom prst="rect">
              <a:avLst/>
            </a:prstGeom>
            <a:noFill/>
            <a:ln>
              <a:noFill/>
            </a:ln>
          </p:spPr>
          <p:txBody>
            <a:bodyPr anchorCtr="0" anchor="t" bIns="112000" lIns="74675" spcFirstLastPara="1" rIns="99550" wrap="square" tIns="74675">
              <a:noAutofit/>
            </a:bodyPr>
            <a:lstStyle/>
            <a:p>
              <a:pPr indent="-114300" lvl="1" marL="114300" marR="0" rtl="0" algn="l">
                <a:lnSpc>
                  <a:spcPct val="90000"/>
                </a:lnSpc>
                <a:spcBef>
                  <a:spcPts val="0"/>
                </a:spcBef>
                <a:spcAft>
                  <a:spcPts val="0"/>
                </a:spcAft>
                <a:buClr>
                  <a:schemeClr val="dk1"/>
                </a:buClr>
                <a:buSzPts val="1400"/>
                <a:buFont typeface="Arial"/>
                <a:buChar char="•"/>
              </a:pPr>
              <a:r>
                <a:rPr b="0" i="0" lang="en-GB" sz="1400" u="none" cap="none" strike="noStrike">
                  <a:solidFill>
                    <a:schemeClr val="dk1"/>
                  </a:solidFill>
                  <a:latin typeface="Arial"/>
                  <a:ea typeface="Arial"/>
                  <a:cs typeface="Arial"/>
                  <a:sym typeface="Arial"/>
                </a:rPr>
                <a:t>Children may respond differently across settings, routines, and levels of structure. </a:t>
              </a:r>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00"/>
        </a:solidFill>
      </p:bgPr>
    </p:bg>
    <p:spTree>
      <p:nvGrpSpPr>
        <p:cNvPr id="370" name="Shape 370"/>
        <p:cNvGrpSpPr/>
        <p:nvPr/>
      </p:nvGrpSpPr>
      <p:grpSpPr>
        <a:xfrm>
          <a:off x="0" y="0"/>
          <a:ext cx="0" cy="0"/>
          <a:chOff x="0" y="0"/>
          <a:chExt cx="0" cy="0"/>
        </a:xfrm>
      </p:grpSpPr>
      <p:sp>
        <p:nvSpPr>
          <p:cNvPr id="371" name="Google Shape;371;p10"/>
          <p:cNvSpPr txBox="1"/>
          <p:nvPr>
            <p:ph type="title"/>
          </p:nvPr>
        </p:nvSpPr>
        <p:spPr>
          <a:xfrm>
            <a:off x="283910" y="268939"/>
            <a:ext cx="11118544" cy="450726"/>
          </a:xfrm>
          <a:prstGeom prst="rect">
            <a:avLst/>
          </a:prstGeom>
          <a:noFill/>
          <a:ln>
            <a:noFill/>
          </a:ln>
        </p:spPr>
        <p:txBody>
          <a:bodyPr anchorCtr="0" anchor="t" bIns="0" lIns="0" spcFirstLastPara="1" rIns="0" wrap="square" tIns="0">
            <a:noAutofit/>
          </a:bodyPr>
          <a:lstStyle/>
          <a:p>
            <a:pPr indent="0" lvl="0" marL="0" rtl="0" algn="l">
              <a:lnSpc>
                <a:spcPct val="62500"/>
              </a:lnSpc>
              <a:spcBef>
                <a:spcPts val="0"/>
              </a:spcBef>
              <a:spcAft>
                <a:spcPts val="0"/>
              </a:spcAft>
              <a:buClr>
                <a:srgbClr val="003764"/>
              </a:buClr>
              <a:buSzPts val="2400"/>
              <a:buFont typeface="Arial"/>
              <a:buNone/>
            </a:pPr>
            <a:br>
              <a:rPr lang="en-GB" sz="2400">
                <a:latin typeface="Arial"/>
                <a:ea typeface="Arial"/>
                <a:cs typeface="Arial"/>
                <a:sym typeface="Arial"/>
              </a:rPr>
            </a:br>
            <a:r>
              <a:rPr lang="en-GB" sz="2800"/>
              <a:t>-Chat Activity  2:  </a:t>
            </a:r>
            <a:r>
              <a:rPr lang="en-GB" sz="2400">
                <a:latin typeface="Arial"/>
                <a:ea typeface="Arial"/>
                <a:cs typeface="Arial"/>
                <a:sym typeface="Arial"/>
              </a:rPr>
              <a:t>Discussion</a:t>
            </a:r>
            <a:br>
              <a:rPr b="0" lang="en-GB" sz="1050">
                <a:latin typeface="Quattrocento Sans"/>
                <a:ea typeface="Quattrocento Sans"/>
                <a:cs typeface="Quattrocento Sans"/>
                <a:sym typeface="Quattrocento Sans"/>
              </a:rPr>
            </a:br>
            <a:endParaRPr sz="2400"/>
          </a:p>
        </p:txBody>
      </p:sp>
      <p:sp>
        <p:nvSpPr>
          <p:cNvPr id="372" name="Google Shape;372;p10"/>
          <p:cNvSpPr txBox="1"/>
          <p:nvPr/>
        </p:nvSpPr>
        <p:spPr>
          <a:xfrm>
            <a:off x="783771" y="5940162"/>
            <a:ext cx="10442747" cy="463067"/>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Clr>
                <a:schemeClr val="dk1"/>
              </a:buClr>
              <a:buSzPts val="4000"/>
              <a:buFont typeface="Arial"/>
              <a:buNone/>
            </a:pPr>
            <a:r>
              <a:t/>
            </a:r>
            <a:endParaRPr b="1" i="0" sz="4000" u="none" cap="none" strike="noStrike">
              <a:solidFill>
                <a:srgbClr val="FFFFFF"/>
              </a:solidFill>
              <a:latin typeface="Arial"/>
              <a:ea typeface="Arial"/>
              <a:cs typeface="Arial"/>
              <a:sym typeface="Arial"/>
            </a:endParaRPr>
          </a:p>
        </p:txBody>
      </p:sp>
      <p:sp>
        <p:nvSpPr>
          <p:cNvPr id="373" name="Google Shape;373;p10"/>
          <p:cNvSpPr txBox="1"/>
          <p:nvPr/>
        </p:nvSpPr>
        <p:spPr>
          <a:xfrm>
            <a:off x="317187" y="719667"/>
            <a:ext cx="9700753" cy="907428"/>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None/>
            </a:pPr>
            <a:r>
              <a:t/>
            </a:r>
            <a:endParaRPr b="1" i="0" sz="1200" u="none" cap="none" strike="noStrike">
              <a:solidFill>
                <a:schemeClr val="dk1"/>
              </a:solidFill>
              <a:latin typeface="Arial"/>
              <a:ea typeface="Arial"/>
              <a:cs typeface="Arial"/>
              <a:sym typeface="Arial"/>
            </a:endParaRPr>
          </a:p>
          <a:p>
            <a:pPr indent="0" lvl="0" marL="0" marR="0" rtl="0" algn="l">
              <a:lnSpc>
                <a:spcPct val="85000"/>
              </a:lnSpc>
              <a:spcBef>
                <a:spcPts val="0"/>
              </a:spcBef>
              <a:spcAft>
                <a:spcPts val="0"/>
              </a:spcAft>
              <a:buNone/>
            </a:pPr>
            <a:r>
              <a:t/>
            </a:r>
            <a:endParaRPr b="1" i="0" sz="1200" u="none" cap="none" strike="noStrike">
              <a:solidFill>
                <a:schemeClr val="dk1"/>
              </a:solidFill>
              <a:latin typeface="Arial"/>
              <a:ea typeface="Arial"/>
              <a:cs typeface="Arial"/>
              <a:sym typeface="Arial"/>
            </a:endParaRPr>
          </a:p>
        </p:txBody>
      </p:sp>
      <p:pic>
        <p:nvPicPr>
          <p:cNvPr id="374" name="Google Shape;374;p10"/>
          <p:cNvPicPr preferRelativeResize="0"/>
          <p:nvPr/>
        </p:nvPicPr>
        <p:blipFill rotWithShape="1">
          <a:blip r:embed="rId3">
            <a:alphaModFix/>
          </a:blip>
          <a:srcRect b="0" l="0" r="0" t="0"/>
          <a:stretch/>
        </p:blipFill>
        <p:spPr>
          <a:xfrm>
            <a:off x="9951384" y="133350"/>
            <a:ext cx="2240616" cy="1493744"/>
          </a:xfrm>
          <a:prstGeom prst="rect">
            <a:avLst/>
          </a:prstGeom>
          <a:noFill/>
          <a:ln>
            <a:noFill/>
          </a:ln>
        </p:spPr>
      </p:pic>
      <p:sp>
        <p:nvSpPr>
          <p:cNvPr id="375" name="Google Shape;375;p10"/>
          <p:cNvSpPr txBox="1"/>
          <p:nvPr/>
        </p:nvSpPr>
        <p:spPr>
          <a:xfrm>
            <a:off x="317187" y="1015499"/>
            <a:ext cx="9700752" cy="59816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dk1"/>
              </a:buClr>
              <a:buSzPts val="1600"/>
              <a:buFont typeface="Arial"/>
              <a:buNone/>
            </a:pPr>
            <a:r>
              <a:rPr b="1" lang="en-GB" sz="1600">
                <a:solidFill>
                  <a:schemeClr val="dk1"/>
                </a:solidFill>
                <a:latin typeface="Arial"/>
                <a:ea typeface="Arial"/>
                <a:cs typeface="Arial"/>
                <a:sym typeface="Arial"/>
              </a:rPr>
              <a:t>How does your school bring together all available information to create a holistic understanding of children as they enter reception?</a:t>
            </a:r>
            <a:endParaRPr/>
          </a:p>
          <a:p>
            <a:pPr indent="0" lvl="0" marL="0" marR="0" rtl="0" algn="l">
              <a:spcBef>
                <a:spcPts val="0"/>
              </a:spcBef>
              <a:spcAft>
                <a:spcPts val="0"/>
              </a:spcAft>
              <a:buClr>
                <a:schemeClr val="dk1"/>
              </a:buClr>
              <a:buSzPts val="1600"/>
              <a:buFont typeface="Arial"/>
              <a:buNone/>
            </a:pPr>
            <a:r>
              <a:t/>
            </a:r>
            <a:endParaRPr sz="1600">
              <a:solidFill>
                <a:schemeClr val="dk1"/>
              </a:solidFill>
              <a:latin typeface="Arial"/>
              <a:ea typeface="Arial"/>
              <a:cs typeface="Arial"/>
              <a:sym typeface="Arial"/>
            </a:endParaRPr>
          </a:p>
          <a:p>
            <a:pPr indent="0" lvl="0" marL="0" marR="0" rtl="0" algn="l">
              <a:spcBef>
                <a:spcPts val="0"/>
              </a:spcBef>
              <a:spcAft>
                <a:spcPts val="0"/>
              </a:spcAft>
              <a:buClr>
                <a:schemeClr val="dk1"/>
              </a:buClr>
              <a:buSzPts val="1600"/>
              <a:buFont typeface="Arial"/>
              <a:buNone/>
            </a:pPr>
            <a:r>
              <a:t/>
            </a:r>
            <a:endParaRPr sz="1600">
              <a:solidFill>
                <a:schemeClr val="dk1"/>
              </a:solidFill>
              <a:latin typeface="Arial"/>
              <a:ea typeface="Arial"/>
              <a:cs typeface="Arial"/>
              <a:sym typeface="Arial"/>
            </a:endParaRPr>
          </a:p>
          <a:p>
            <a:pPr indent="0" lvl="0" marL="0" marR="0" rtl="0" algn="l">
              <a:spcBef>
                <a:spcPts val="0"/>
              </a:spcBef>
              <a:spcAft>
                <a:spcPts val="0"/>
              </a:spcAft>
              <a:buClr>
                <a:schemeClr val="dk1"/>
              </a:buClr>
              <a:buSzPts val="1600"/>
              <a:buFont typeface="Arial"/>
              <a:buNone/>
            </a:pPr>
            <a:r>
              <a:t/>
            </a:r>
            <a:endParaRPr sz="1600">
              <a:solidFill>
                <a:schemeClr val="dk1"/>
              </a:solidFill>
              <a:latin typeface="Arial"/>
              <a:ea typeface="Arial"/>
              <a:cs typeface="Arial"/>
              <a:sym typeface="Arial"/>
            </a:endParaRPr>
          </a:p>
          <a:p>
            <a:pPr indent="0" lvl="0" marL="0" marR="0" rtl="0" algn="l">
              <a:spcBef>
                <a:spcPts val="0"/>
              </a:spcBef>
              <a:spcAft>
                <a:spcPts val="0"/>
              </a:spcAft>
              <a:buNone/>
            </a:pPr>
            <a:r>
              <a:t/>
            </a:r>
            <a:endParaRPr b="1" sz="2800">
              <a:solidFill>
                <a:schemeClr val="dk1"/>
              </a:solidFill>
              <a:latin typeface="Arial"/>
              <a:ea typeface="Arial"/>
              <a:cs typeface="Arial"/>
              <a:sym typeface="Arial"/>
            </a:endParaRPr>
          </a:p>
        </p:txBody>
      </p:sp>
      <p:sp>
        <p:nvSpPr>
          <p:cNvPr id="376" name="Google Shape;376;p10"/>
          <p:cNvSpPr txBox="1"/>
          <p:nvPr/>
        </p:nvSpPr>
        <p:spPr>
          <a:xfrm>
            <a:off x="5637679" y="2985247"/>
            <a:ext cx="914400" cy="914400"/>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Clr>
                <a:schemeClr val="dk1"/>
              </a:buClr>
              <a:buSzPts val="4000"/>
              <a:buFont typeface="Arial"/>
              <a:buNone/>
            </a:pPr>
            <a:r>
              <a:t/>
            </a:r>
            <a:endParaRPr b="1" i="0" sz="4000" u="none" cap="none" strike="noStrike">
              <a:solidFill>
                <a:srgbClr val="FFFFFF"/>
              </a:solidFill>
              <a:latin typeface="Arial"/>
              <a:ea typeface="Arial"/>
              <a:cs typeface="Arial"/>
              <a:sym typeface="Arial"/>
            </a:endParaRPr>
          </a:p>
        </p:txBody>
      </p:sp>
      <p:sp>
        <p:nvSpPr>
          <p:cNvPr id="377" name="Google Shape;377;p10"/>
          <p:cNvSpPr txBox="1"/>
          <p:nvPr/>
        </p:nvSpPr>
        <p:spPr>
          <a:xfrm>
            <a:off x="5637679" y="2985247"/>
            <a:ext cx="914400" cy="914400"/>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Clr>
                <a:schemeClr val="dk1"/>
              </a:buClr>
              <a:buSzPts val="4000"/>
              <a:buFont typeface="Arial"/>
              <a:buNone/>
            </a:pPr>
            <a:r>
              <a:t/>
            </a:r>
            <a:endParaRPr b="1" i="0" sz="4000" u="none" cap="none" strike="noStrike">
              <a:solidFill>
                <a:srgbClr val="FFFFFF"/>
              </a:solidFill>
              <a:latin typeface="Arial"/>
              <a:ea typeface="Arial"/>
              <a:cs typeface="Arial"/>
              <a:sym typeface="Arial"/>
            </a:endParaRPr>
          </a:p>
        </p:txBody>
      </p:sp>
      <p:sp>
        <p:nvSpPr>
          <p:cNvPr id="378" name="Google Shape;378;p10"/>
          <p:cNvSpPr txBox="1"/>
          <p:nvPr/>
        </p:nvSpPr>
        <p:spPr>
          <a:xfrm>
            <a:off x="5637679" y="2985247"/>
            <a:ext cx="914400" cy="914400"/>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Clr>
                <a:schemeClr val="dk1"/>
              </a:buClr>
              <a:buSzPts val="4000"/>
              <a:buFont typeface="Arial"/>
              <a:buNone/>
            </a:pPr>
            <a:r>
              <a:t/>
            </a:r>
            <a:endParaRPr b="1" i="0" sz="4000" u="none" cap="none" strike="noStrike">
              <a:solidFill>
                <a:srgbClr val="FFFFFF"/>
              </a:solidFill>
              <a:latin typeface="Arial"/>
              <a:ea typeface="Arial"/>
              <a:cs typeface="Arial"/>
              <a:sym typeface="Arial"/>
            </a:endParaRPr>
          </a:p>
        </p:txBody>
      </p:sp>
      <p:sp>
        <p:nvSpPr>
          <p:cNvPr id="379" name="Google Shape;379;p10"/>
          <p:cNvSpPr txBox="1"/>
          <p:nvPr/>
        </p:nvSpPr>
        <p:spPr>
          <a:xfrm>
            <a:off x="633013" y="1613667"/>
            <a:ext cx="1872503" cy="914400"/>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Clr>
                <a:schemeClr val="dk1"/>
              </a:buClr>
              <a:buSzPts val="4000"/>
              <a:buFont typeface="Arial"/>
              <a:buNone/>
            </a:pPr>
            <a:r>
              <a:t/>
            </a:r>
            <a:endParaRPr b="1" i="0" sz="4000" u="none" cap="none" strike="noStrike">
              <a:solidFill>
                <a:srgbClr val="FFFFFF"/>
              </a:solidFill>
              <a:latin typeface="Arial"/>
              <a:ea typeface="Arial"/>
              <a:cs typeface="Arial"/>
              <a:sym typeface="Arial"/>
            </a:endParaRPr>
          </a:p>
        </p:txBody>
      </p:sp>
      <p:sp>
        <p:nvSpPr>
          <p:cNvPr id="380" name="Google Shape;380;p10"/>
          <p:cNvSpPr txBox="1"/>
          <p:nvPr/>
        </p:nvSpPr>
        <p:spPr>
          <a:xfrm>
            <a:off x="326570" y="1728194"/>
            <a:ext cx="8871217" cy="2245411"/>
          </a:xfrm>
          <a:prstGeom prst="rect">
            <a:avLst/>
          </a:prstGeom>
          <a:noFill/>
          <a:ln>
            <a:noFill/>
          </a:ln>
        </p:spPr>
        <p:txBody>
          <a:bodyPr anchorCtr="0" anchor="t" bIns="0" lIns="0" spcFirstLastPara="1" rIns="0" wrap="square" tIns="0">
            <a:noAutofit/>
          </a:bodyPr>
          <a:lstStyle/>
          <a:p>
            <a:pPr indent="0" lvl="0" marL="0" marR="0" rtl="0" algn="l">
              <a:lnSpc>
                <a:spcPct val="150000"/>
              </a:lnSpc>
              <a:spcBef>
                <a:spcPts val="0"/>
              </a:spcBef>
              <a:spcAft>
                <a:spcPts val="0"/>
              </a:spcAft>
              <a:buClr>
                <a:schemeClr val="dk1"/>
              </a:buClr>
              <a:buSzPts val="1600"/>
              <a:buFont typeface="Arial"/>
              <a:buNone/>
            </a:pPr>
            <a:r>
              <a:rPr i="0" lang="en-GB" sz="1600" u="none" cap="none" strike="noStrike">
                <a:solidFill>
                  <a:schemeClr val="dk1"/>
                </a:solidFill>
                <a:latin typeface="Arial"/>
                <a:ea typeface="Arial"/>
                <a:cs typeface="Arial"/>
                <a:sym typeface="Arial"/>
              </a:rPr>
              <a:t>Consider:</a:t>
            </a:r>
            <a:endParaRPr/>
          </a:p>
          <a:p>
            <a:pPr indent="-285750" lvl="0" marL="285750" marR="0" rtl="0" algn="l">
              <a:lnSpc>
                <a:spcPct val="150000"/>
              </a:lnSpc>
              <a:spcBef>
                <a:spcPts val="0"/>
              </a:spcBef>
              <a:spcAft>
                <a:spcPts val="0"/>
              </a:spcAft>
              <a:buClr>
                <a:schemeClr val="dk1"/>
              </a:buClr>
              <a:buSzPts val="1600"/>
              <a:buFont typeface="Arial"/>
              <a:buChar char="•"/>
            </a:pPr>
            <a:r>
              <a:rPr lang="en-GB" sz="1600">
                <a:solidFill>
                  <a:schemeClr val="dk1"/>
                </a:solidFill>
                <a:latin typeface="Arial"/>
                <a:ea typeface="Arial"/>
                <a:cs typeface="Arial"/>
                <a:sym typeface="Arial"/>
              </a:rPr>
              <a:t>What information do you currently gather before children start school?</a:t>
            </a:r>
            <a:endParaRPr/>
          </a:p>
          <a:p>
            <a:pPr indent="-285750" lvl="0" marL="285750" marR="0" rtl="0" algn="l">
              <a:lnSpc>
                <a:spcPct val="150000"/>
              </a:lnSpc>
              <a:spcBef>
                <a:spcPts val="0"/>
              </a:spcBef>
              <a:spcAft>
                <a:spcPts val="0"/>
              </a:spcAft>
              <a:buClr>
                <a:schemeClr val="dk1"/>
              </a:buClr>
              <a:buSzPts val="1600"/>
              <a:buFont typeface="Arial"/>
              <a:buChar char="•"/>
            </a:pPr>
            <a:r>
              <a:rPr lang="en-GB" sz="1600">
                <a:solidFill>
                  <a:schemeClr val="dk1"/>
                </a:solidFill>
                <a:latin typeface="Arial"/>
                <a:ea typeface="Arial"/>
                <a:cs typeface="Arial"/>
                <a:sym typeface="Arial"/>
              </a:rPr>
              <a:t>What processes help you identify children’s strengths, interests, needs and any potential barriers to learning?</a:t>
            </a:r>
            <a:endParaRPr/>
          </a:p>
          <a:p>
            <a:pPr indent="-285750" lvl="0" marL="285750" marR="0" rtl="0" algn="l">
              <a:lnSpc>
                <a:spcPct val="150000"/>
              </a:lnSpc>
              <a:spcBef>
                <a:spcPts val="0"/>
              </a:spcBef>
              <a:spcAft>
                <a:spcPts val="0"/>
              </a:spcAft>
              <a:buClr>
                <a:schemeClr val="dk1"/>
              </a:buClr>
              <a:buSzPts val="1600"/>
              <a:buFont typeface="Arial"/>
              <a:buChar char="•"/>
            </a:pPr>
            <a:r>
              <a:rPr i="0" lang="en-GB" sz="1600" u="none" cap="none" strike="noStrike">
                <a:solidFill>
                  <a:schemeClr val="dk1"/>
                </a:solidFill>
                <a:latin typeface="Arial"/>
                <a:ea typeface="Arial"/>
                <a:cs typeface="Arial"/>
                <a:sym typeface="Arial"/>
              </a:rPr>
              <a:t>How do you use this information to inform provision, curriculum planning and early intervention?</a:t>
            </a:r>
            <a:endParaRPr/>
          </a:p>
          <a:p>
            <a:pPr indent="-285750" lvl="0" marL="285750" marR="0" rtl="0" algn="l">
              <a:lnSpc>
                <a:spcPct val="150000"/>
              </a:lnSpc>
              <a:spcBef>
                <a:spcPts val="0"/>
              </a:spcBef>
              <a:spcAft>
                <a:spcPts val="0"/>
              </a:spcAft>
              <a:buClr>
                <a:schemeClr val="dk1"/>
              </a:buClr>
              <a:buSzPts val="1600"/>
              <a:buFont typeface="Arial"/>
              <a:buChar char="•"/>
            </a:pPr>
            <a:r>
              <a:rPr lang="en-GB" sz="1600">
                <a:solidFill>
                  <a:schemeClr val="dk1"/>
                </a:solidFill>
                <a:latin typeface="Arial"/>
                <a:ea typeface="Arial"/>
                <a:cs typeface="Arial"/>
                <a:sym typeface="Arial"/>
              </a:rPr>
              <a:t>Are they any children for whom it is more difficult to build a complete picture before entry?</a:t>
            </a:r>
            <a:endParaRPr i="0" sz="1600" u="none" cap="none" strike="noStrike">
              <a:solidFill>
                <a:schemeClr val="dk1"/>
              </a:solidFill>
              <a:latin typeface="Arial"/>
              <a:ea typeface="Arial"/>
              <a:cs typeface="Arial"/>
              <a:sym typeface="Arial"/>
            </a:endParaRPr>
          </a:p>
        </p:txBody>
      </p:sp>
      <p:sp>
        <p:nvSpPr>
          <p:cNvPr id="381" name="Google Shape;381;p10"/>
          <p:cNvSpPr txBox="1"/>
          <p:nvPr/>
        </p:nvSpPr>
        <p:spPr>
          <a:xfrm>
            <a:off x="633013" y="4054288"/>
            <a:ext cx="9384926" cy="1176370"/>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Clr>
                <a:schemeClr val="dk1"/>
              </a:buClr>
              <a:buSzPts val="4000"/>
              <a:buFont typeface="Arial"/>
              <a:buNone/>
            </a:pPr>
            <a:r>
              <a:t/>
            </a:r>
            <a:endParaRPr b="1" i="0" sz="4000" u="none" cap="none" strike="noStrike">
              <a:solidFill>
                <a:srgbClr val="FFFFFF"/>
              </a:solidFill>
              <a:latin typeface="Arial"/>
              <a:ea typeface="Arial"/>
              <a:cs typeface="Arial"/>
              <a:sym typeface="Arial"/>
            </a:endParaRPr>
          </a:p>
        </p:txBody>
      </p:sp>
      <p:sp>
        <p:nvSpPr>
          <p:cNvPr id="382" name="Google Shape;382;p10"/>
          <p:cNvSpPr txBox="1"/>
          <p:nvPr/>
        </p:nvSpPr>
        <p:spPr>
          <a:xfrm>
            <a:off x="891803" y="5271293"/>
            <a:ext cx="9902758" cy="668868"/>
          </a:xfrm>
          <a:prstGeom prst="rect">
            <a:avLst/>
          </a:prstGeom>
          <a:solidFill>
            <a:srgbClr val="AADFF3"/>
          </a:solidFill>
          <a:ln cap="flat" cmpd="sng" w="10000">
            <a:solidFill>
              <a:schemeClr val="accent3"/>
            </a:solidFill>
            <a:prstDash val="solid"/>
            <a:round/>
            <a:headEnd len="sm" w="sm" type="none"/>
            <a:tailEnd len="sm" w="sm" type="none"/>
          </a:ln>
        </p:spPr>
        <p:txBody>
          <a:bodyPr anchorCtr="0" anchor="t" bIns="0" lIns="0" spcFirstLastPara="1" rIns="0" wrap="square" tIns="0">
            <a:noAutofit/>
          </a:bodyPr>
          <a:lstStyle/>
          <a:p>
            <a:pPr indent="0" lvl="0" marL="0" marR="0" rtl="0" algn="ctr">
              <a:spcBef>
                <a:spcPts val="0"/>
              </a:spcBef>
              <a:spcAft>
                <a:spcPts val="0"/>
              </a:spcAft>
              <a:buClr>
                <a:schemeClr val="dk1"/>
              </a:buClr>
              <a:buSzPts val="1600"/>
              <a:buFont typeface="Arial"/>
              <a:buNone/>
            </a:pPr>
            <a:r>
              <a:rPr lang="en-GB" sz="1600">
                <a:solidFill>
                  <a:schemeClr val="dk1"/>
                </a:solidFill>
                <a:latin typeface="Arial"/>
                <a:ea typeface="Arial"/>
                <a:cs typeface="Arial"/>
                <a:sym typeface="Arial"/>
              </a:rPr>
              <a:t>This discussion is an opportunity to hear how colleagues approach this, share effective practice, and take away ideas that could be adapted and used within your own school. </a:t>
            </a:r>
            <a:endParaRPr/>
          </a:p>
          <a:p>
            <a:pPr indent="0" lvl="0" marL="0" marR="0" rtl="0" algn="ctr">
              <a:spcBef>
                <a:spcPts val="0"/>
              </a:spcBef>
              <a:spcAft>
                <a:spcPts val="0"/>
              </a:spcAft>
              <a:buClr>
                <a:schemeClr val="dk1"/>
              </a:buClr>
              <a:buSzPts val="1600"/>
              <a:buFont typeface="Arial"/>
              <a:buNone/>
            </a:pPr>
            <a:r>
              <a:t/>
            </a:r>
            <a:endParaRPr sz="1600">
              <a:solidFill>
                <a:schemeClr val="dk1"/>
              </a:solidFill>
              <a:latin typeface="Arial"/>
              <a:ea typeface="Arial"/>
              <a:cs typeface="Arial"/>
              <a:sym typeface="Arial"/>
            </a:endParaRPr>
          </a:p>
          <a:p>
            <a:pPr indent="0" lvl="0" marL="0" marR="0" rtl="0" algn="ctr">
              <a:spcBef>
                <a:spcPts val="0"/>
              </a:spcBef>
              <a:spcAft>
                <a:spcPts val="0"/>
              </a:spcAft>
              <a:buClr>
                <a:schemeClr val="dk1"/>
              </a:buClr>
              <a:buSzPts val="1600"/>
              <a:buFont typeface="Arial"/>
              <a:buNone/>
            </a:pPr>
            <a:r>
              <a:t/>
            </a:r>
            <a:endParaRPr sz="1600">
              <a:solidFill>
                <a:schemeClr val="dk1"/>
              </a:solidFill>
              <a:latin typeface="Arial"/>
              <a:ea typeface="Arial"/>
              <a:cs typeface="Arial"/>
              <a:sym typeface="Arial"/>
            </a:endParaRPr>
          </a:p>
          <a:p>
            <a:pPr indent="0" lvl="0" marL="0" marR="0" rtl="0" algn="ctr">
              <a:spcBef>
                <a:spcPts val="0"/>
              </a:spcBef>
              <a:spcAft>
                <a:spcPts val="0"/>
              </a:spcAft>
              <a:buNone/>
            </a:pPr>
            <a:r>
              <a:t/>
            </a:r>
            <a:endParaRPr b="1" sz="2800">
              <a:solidFill>
                <a:schemeClr val="dk1"/>
              </a:solidFill>
              <a:latin typeface="Arial"/>
              <a:ea typeface="Arial"/>
              <a:cs typeface="Arial"/>
              <a:sym typeface="Arial"/>
            </a:endParaRPr>
          </a:p>
        </p:txBody>
      </p:sp>
      <p:pic>
        <p:nvPicPr>
          <p:cNvPr id="383" name="Google Shape;383;p10"/>
          <p:cNvPicPr preferRelativeResize="0"/>
          <p:nvPr/>
        </p:nvPicPr>
        <p:blipFill>
          <a:blip r:embed="rId4">
            <a:alphaModFix/>
          </a:blip>
          <a:stretch>
            <a:fillRect/>
          </a:stretch>
        </p:blipFill>
        <p:spPr>
          <a:xfrm>
            <a:off x="10017938" y="1909488"/>
            <a:ext cx="1895475" cy="15525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11"/>
          <p:cNvSpPr txBox="1"/>
          <p:nvPr>
            <p:ph type="title"/>
          </p:nvPr>
        </p:nvSpPr>
        <p:spPr>
          <a:xfrm>
            <a:off x="283910" y="268939"/>
            <a:ext cx="11118544" cy="450726"/>
          </a:xfrm>
          <a:prstGeom prst="rect">
            <a:avLst/>
          </a:prstGeom>
          <a:noFill/>
          <a:ln>
            <a:noFill/>
          </a:ln>
        </p:spPr>
        <p:txBody>
          <a:bodyPr anchorCtr="0" anchor="t" bIns="0" lIns="0" spcFirstLastPara="1" rIns="0" wrap="square" tIns="0">
            <a:noAutofit/>
          </a:bodyPr>
          <a:lstStyle/>
          <a:p>
            <a:pPr indent="0" lvl="0" marL="0" rtl="0" algn="l">
              <a:lnSpc>
                <a:spcPct val="62500"/>
              </a:lnSpc>
              <a:spcBef>
                <a:spcPts val="0"/>
              </a:spcBef>
              <a:spcAft>
                <a:spcPts val="0"/>
              </a:spcAft>
              <a:buClr>
                <a:srgbClr val="003764"/>
              </a:buClr>
              <a:buSzPts val="2400"/>
              <a:buFont typeface="Arial"/>
              <a:buNone/>
            </a:pPr>
            <a:br>
              <a:rPr lang="en-GB" sz="2400">
                <a:latin typeface="Arial"/>
                <a:ea typeface="Arial"/>
                <a:cs typeface="Arial"/>
                <a:sym typeface="Arial"/>
              </a:rPr>
            </a:br>
            <a:r>
              <a:rPr lang="en-GB" sz="2400">
                <a:latin typeface="Arial"/>
                <a:ea typeface="Arial"/>
                <a:cs typeface="Arial"/>
                <a:sym typeface="Arial"/>
              </a:rPr>
              <a:t>How did transition help build an understanding of your cohort?</a:t>
            </a:r>
            <a:br>
              <a:rPr b="0" lang="en-GB" sz="1050">
                <a:latin typeface="Quattrocento Sans"/>
                <a:ea typeface="Quattrocento Sans"/>
                <a:cs typeface="Quattrocento Sans"/>
                <a:sym typeface="Quattrocento Sans"/>
              </a:rPr>
            </a:br>
            <a:endParaRPr sz="2400"/>
          </a:p>
        </p:txBody>
      </p:sp>
      <p:sp>
        <p:nvSpPr>
          <p:cNvPr id="390" name="Google Shape;390;p11"/>
          <p:cNvSpPr txBox="1"/>
          <p:nvPr/>
        </p:nvSpPr>
        <p:spPr>
          <a:xfrm>
            <a:off x="783771" y="5940162"/>
            <a:ext cx="10442747" cy="463067"/>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Clr>
                <a:schemeClr val="dk1"/>
              </a:buClr>
              <a:buSzPts val="4000"/>
              <a:buFont typeface="Arial"/>
              <a:buNone/>
            </a:pPr>
            <a:r>
              <a:t/>
            </a:r>
            <a:endParaRPr b="1" i="0" sz="4000" u="none" cap="none" strike="noStrike">
              <a:solidFill>
                <a:srgbClr val="FFFFFF"/>
              </a:solidFill>
              <a:latin typeface="Arial"/>
              <a:ea typeface="Arial"/>
              <a:cs typeface="Arial"/>
              <a:sym typeface="Arial"/>
            </a:endParaRPr>
          </a:p>
        </p:txBody>
      </p:sp>
      <p:sp>
        <p:nvSpPr>
          <p:cNvPr id="391" name="Google Shape;391;p11"/>
          <p:cNvSpPr txBox="1"/>
          <p:nvPr/>
        </p:nvSpPr>
        <p:spPr>
          <a:xfrm>
            <a:off x="317187" y="719667"/>
            <a:ext cx="9700753" cy="907428"/>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None/>
            </a:pPr>
            <a:r>
              <a:t/>
            </a:r>
            <a:endParaRPr b="1" i="0" sz="1200" u="none" cap="none" strike="noStrike">
              <a:solidFill>
                <a:schemeClr val="dk1"/>
              </a:solidFill>
              <a:latin typeface="Arial"/>
              <a:ea typeface="Arial"/>
              <a:cs typeface="Arial"/>
              <a:sym typeface="Arial"/>
            </a:endParaRPr>
          </a:p>
          <a:p>
            <a:pPr indent="0" lvl="0" marL="0" marR="0" rtl="0" algn="l">
              <a:lnSpc>
                <a:spcPct val="85000"/>
              </a:lnSpc>
              <a:spcBef>
                <a:spcPts val="0"/>
              </a:spcBef>
              <a:spcAft>
                <a:spcPts val="0"/>
              </a:spcAft>
              <a:buNone/>
            </a:pPr>
            <a:r>
              <a:t/>
            </a:r>
            <a:endParaRPr b="1" i="0" sz="1200" u="none" cap="none" strike="noStrike">
              <a:solidFill>
                <a:schemeClr val="dk1"/>
              </a:solidFill>
              <a:latin typeface="Arial"/>
              <a:ea typeface="Arial"/>
              <a:cs typeface="Arial"/>
              <a:sym typeface="Arial"/>
            </a:endParaRPr>
          </a:p>
        </p:txBody>
      </p:sp>
      <p:pic>
        <p:nvPicPr>
          <p:cNvPr id="392" name="Google Shape;392;p11"/>
          <p:cNvPicPr preferRelativeResize="0"/>
          <p:nvPr/>
        </p:nvPicPr>
        <p:blipFill rotWithShape="1">
          <a:blip r:embed="rId3">
            <a:alphaModFix/>
          </a:blip>
          <a:srcRect b="0" l="0" r="0" t="0"/>
          <a:stretch/>
        </p:blipFill>
        <p:spPr>
          <a:xfrm>
            <a:off x="9951384" y="133350"/>
            <a:ext cx="2240616" cy="1493744"/>
          </a:xfrm>
          <a:prstGeom prst="rect">
            <a:avLst/>
          </a:prstGeom>
          <a:noFill/>
          <a:ln>
            <a:noFill/>
          </a:ln>
        </p:spPr>
      </p:pic>
      <p:sp>
        <p:nvSpPr>
          <p:cNvPr id="393" name="Google Shape;393;p11"/>
          <p:cNvSpPr txBox="1"/>
          <p:nvPr/>
        </p:nvSpPr>
        <p:spPr>
          <a:xfrm>
            <a:off x="5637679" y="2985247"/>
            <a:ext cx="914400" cy="914400"/>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Clr>
                <a:schemeClr val="dk1"/>
              </a:buClr>
              <a:buSzPts val="4000"/>
              <a:buFont typeface="Arial"/>
              <a:buNone/>
            </a:pPr>
            <a:r>
              <a:t/>
            </a:r>
            <a:endParaRPr b="1" i="0" sz="4000" u="none" cap="none" strike="noStrike">
              <a:solidFill>
                <a:srgbClr val="FFFFFF"/>
              </a:solidFill>
              <a:latin typeface="Arial"/>
              <a:ea typeface="Arial"/>
              <a:cs typeface="Arial"/>
              <a:sym typeface="Arial"/>
            </a:endParaRPr>
          </a:p>
        </p:txBody>
      </p:sp>
      <p:sp>
        <p:nvSpPr>
          <p:cNvPr id="394" name="Google Shape;394;p11"/>
          <p:cNvSpPr txBox="1"/>
          <p:nvPr/>
        </p:nvSpPr>
        <p:spPr>
          <a:xfrm>
            <a:off x="5637679" y="2985247"/>
            <a:ext cx="914400" cy="914400"/>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Clr>
                <a:schemeClr val="dk1"/>
              </a:buClr>
              <a:buSzPts val="4000"/>
              <a:buFont typeface="Arial"/>
              <a:buNone/>
            </a:pPr>
            <a:r>
              <a:t/>
            </a:r>
            <a:endParaRPr b="1" i="0" sz="4000" u="none" cap="none" strike="noStrike">
              <a:solidFill>
                <a:srgbClr val="FFFFFF"/>
              </a:solidFill>
              <a:latin typeface="Arial"/>
              <a:ea typeface="Arial"/>
              <a:cs typeface="Arial"/>
              <a:sym typeface="Arial"/>
            </a:endParaRPr>
          </a:p>
        </p:txBody>
      </p:sp>
      <p:sp>
        <p:nvSpPr>
          <p:cNvPr id="395" name="Google Shape;395;p11"/>
          <p:cNvSpPr txBox="1"/>
          <p:nvPr/>
        </p:nvSpPr>
        <p:spPr>
          <a:xfrm>
            <a:off x="5637679" y="2985247"/>
            <a:ext cx="914400" cy="914400"/>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Clr>
                <a:schemeClr val="dk1"/>
              </a:buClr>
              <a:buSzPts val="4000"/>
              <a:buFont typeface="Arial"/>
              <a:buNone/>
            </a:pPr>
            <a:r>
              <a:t/>
            </a:r>
            <a:endParaRPr b="1" i="0" sz="4000" u="none" cap="none" strike="noStrike">
              <a:solidFill>
                <a:srgbClr val="FFFFFF"/>
              </a:solidFill>
              <a:latin typeface="Arial"/>
              <a:ea typeface="Arial"/>
              <a:cs typeface="Arial"/>
              <a:sym typeface="Arial"/>
            </a:endParaRPr>
          </a:p>
        </p:txBody>
      </p:sp>
      <p:sp>
        <p:nvSpPr>
          <p:cNvPr id="396" name="Google Shape;396;p11"/>
          <p:cNvSpPr txBox="1"/>
          <p:nvPr/>
        </p:nvSpPr>
        <p:spPr>
          <a:xfrm>
            <a:off x="633013" y="1613667"/>
            <a:ext cx="1872503" cy="914400"/>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Clr>
                <a:schemeClr val="dk1"/>
              </a:buClr>
              <a:buSzPts val="4000"/>
              <a:buFont typeface="Arial"/>
              <a:buNone/>
            </a:pPr>
            <a:r>
              <a:t/>
            </a:r>
            <a:endParaRPr b="1" i="0" sz="4000" u="none" cap="none" strike="noStrike">
              <a:solidFill>
                <a:srgbClr val="FFFFFF"/>
              </a:solidFill>
              <a:latin typeface="Arial"/>
              <a:ea typeface="Arial"/>
              <a:cs typeface="Arial"/>
              <a:sym typeface="Arial"/>
            </a:endParaRPr>
          </a:p>
        </p:txBody>
      </p:sp>
      <p:sp>
        <p:nvSpPr>
          <p:cNvPr id="397" name="Google Shape;397;p11"/>
          <p:cNvSpPr txBox="1"/>
          <p:nvPr/>
        </p:nvSpPr>
        <p:spPr>
          <a:xfrm>
            <a:off x="191041" y="834246"/>
            <a:ext cx="8938619"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600"/>
              <a:buFont typeface="Arial"/>
              <a:buNone/>
            </a:pPr>
            <a:r>
              <a:rPr lang="en-GB" sz="1600">
                <a:solidFill>
                  <a:schemeClr val="dk1"/>
                </a:solidFill>
                <a:latin typeface="Arial"/>
                <a:ea typeface="Arial"/>
                <a:cs typeface="Arial"/>
                <a:sym typeface="Arial"/>
              </a:rPr>
              <a:t>Before children arrive in September, schools invest significant time in transition arrangements.</a:t>
            </a:r>
            <a:endParaRPr sz="1600">
              <a:solidFill>
                <a:schemeClr val="dk1"/>
              </a:solidFill>
              <a:latin typeface="Arial"/>
              <a:ea typeface="Arial"/>
              <a:cs typeface="Arial"/>
              <a:sym typeface="Arial"/>
            </a:endParaRPr>
          </a:p>
        </p:txBody>
      </p:sp>
      <p:sp>
        <p:nvSpPr>
          <p:cNvPr id="398" name="Google Shape;398;p11"/>
          <p:cNvSpPr txBox="1"/>
          <p:nvPr/>
        </p:nvSpPr>
        <p:spPr>
          <a:xfrm>
            <a:off x="283910" y="1293702"/>
            <a:ext cx="5786285" cy="820188"/>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Clr>
                <a:schemeClr val="dk1"/>
              </a:buClr>
              <a:buSzPts val="1600"/>
              <a:buFont typeface="Arial"/>
              <a:buNone/>
            </a:pPr>
            <a:r>
              <a:rPr b="1" i="0" lang="en-GB" sz="1600" u="none" cap="none" strike="noStrike">
                <a:solidFill>
                  <a:schemeClr val="dk1"/>
                </a:solidFill>
                <a:latin typeface="Arial"/>
                <a:ea typeface="Arial"/>
                <a:cs typeface="Arial"/>
                <a:sym typeface="Arial"/>
              </a:rPr>
              <a:t>This year’s transition approaches</a:t>
            </a:r>
            <a:endParaRPr/>
          </a:p>
          <a:p>
            <a:pPr indent="0" lvl="0" marL="0" marR="0" rtl="0" algn="l">
              <a:lnSpc>
                <a:spcPct val="85000"/>
              </a:lnSpc>
              <a:spcBef>
                <a:spcPts val="0"/>
              </a:spcBef>
              <a:spcAft>
                <a:spcPts val="0"/>
              </a:spcAft>
              <a:buClr>
                <a:schemeClr val="dk1"/>
              </a:buClr>
              <a:buSzPts val="1600"/>
              <a:buFont typeface="Arial"/>
              <a:buNone/>
            </a:pPr>
            <a:r>
              <a:t/>
            </a:r>
            <a:endParaRPr b="1" sz="1600">
              <a:solidFill>
                <a:schemeClr val="dk1"/>
              </a:solidFill>
              <a:latin typeface="Arial"/>
              <a:ea typeface="Arial"/>
              <a:cs typeface="Arial"/>
              <a:sym typeface="Arial"/>
            </a:endParaRPr>
          </a:p>
          <a:p>
            <a:pPr indent="0" lvl="0" marL="0" marR="0" rtl="0" algn="l">
              <a:lnSpc>
                <a:spcPct val="85000"/>
              </a:lnSpc>
              <a:spcBef>
                <a:spcPts val="0"/>
              </a:spcBef>
              <a:spcAft>
                <a:spcPts val="0"/>
              </a:spcAft>
              <a:buClr>
                <a:schemeClr val="dk1"/>
              </a:buClr>
              <a:buSzPts val="1600"/>
              <a:buFont typeface="Arial"/>
              <a:buNone/>
            </a:pPr>
            <a:r>
              <a:rPr i="0" lang="en-GB" sz="1600" u="none" cap="none" strike="noStrike">
                <a:solidFill>
                  <a:schemeClr val="dk1"/>
                </a:solidFill>
                <a:latin typeface="Arial"/>
                <a:ea typeface="Arial"/>
                <a:cs typeface="Arial"/>
                <a:sym typeface="Arial"/>
              </a:rPr>
              <a:t>What strategies were used across your setting? </a:t>
            </a:r>
            <a:endParaRPr/>
          </a:p>
        </p:txBody>
      </p:sp>
      <p:grpSp>
        <p:nvGrpSpPr>
          <p:cNvPr id="399" name="Google Shape;399;p11"/>
          <p:cNvGrpSpPr/>
          <p:nvPr/>
        </p:nvGrpSpPr>
        <p:grpSpPr>
          <a:xfrm>
            <a:off x="785044" y="2855626"/>
            <a:ext cx="10440197" cy="2088039"/>
            <a:chOff x="1274" y="1135471"/>
            <a:chExt cx="10440197" cy="2088039"/>
          </a:xfrm>
        </p:grpSpPr>
        <p:sp>
          <p:nvSpPr>
            <p:cNvPr id="400" name="Google Shape;400;p11"/>
            <p:cNvSpPr/>
            <p:nvPr/>
          </p:nvSpPr>
          <p:spPr>
            <a:xfrm>
              <a:off x="1274" y="1135471"/>
              <a:ext cx="2088039" cy="2088039"/>
            </a:xfrm>
            <a:prstGeom prst="ellipse">
              <a:avLst/>
            </a:prstGeom>
            <a:solidFill>
              <a:srgbClr val="A3D45F">
                <a:alpha val="50196"/>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11"/>
            <p:cNvSpPr txBox="1"/>
            <p:nvPr/>
          </p:nvSpPr>
          <p:spPr>
            <a:xfrm>
              <a:off x="307060" y="1441257"/>
              <a:ext cx="1476467" cy="1476467"/>
            </a:xfrm>
            <a:prstGeom prst="rect">
              <a:avLst/>
            </a:prstGeom>
            <a:noFill/>
            <a:ln>
              <a:noFill/>
            </a:ln>
          </p:spPr>
          <p:txBody>
            <a:bodyPr anchorCtr="0" anchor="ctr" bIns="21575" lIns="114900" spcFirstLastPara="1" rIns="114900" wrap="square" tIns="21575">
              <a:noAutofit/>
            </a:bodyPr>
            <a:lstStyle/>
            <a:p>
              <a:pPr indent="0" lvl="0" marL="0" marR="0" rtl="0" algn="ctr">
                <a:lnSpc>
                  <a:spcPct val="90000"/>
                </a:lnSpc>
                <a:spcBef>
                  <a:spcPts val="0"/>
                </a:spcBef>
                <a:spcAft>
                  <a:spcPts val="0"/>
                </a:spcAft>
                <a:buClr>
                  <a:schemeClr val="dk1"/>
                </a:buClr>
                <a:buSzPts val="1700"/>
                <a:buFont typeface="Arial"/>
                <a:buNone/>
              </a:pPr>
              <a:r>
                <a:rPr lang="en-GB" sz="1700">
                  <a:solidFill>
                    <a:schemeClr val="dk1"/>
                  </a:solidFill>
                  <a:latin typeface="Arial"/>
                  <a:ea typeface="Arial"/>
                  <a:cs typeface="Arial"/>
                  <a:sym typeface="Arial"/>
                </a:rPr>
                <a:t>Parent engagement activities</a:t>
              </a:r>
              <a:endParaRPr/>
            </a:p>
          </p:txBody>
        </p:sp>
        <p:sp>
          <p:nvSpPr>
            <p:cNvPr id="402" name="Google Shape;402;p11"/>
            <p:cNvSpPr/>
            <p:nvPr/>
          </p:nvSpPr>
          <p:spPr>
            <a:xfrm>
              <a:off x="1671706" y="1135471"/>
              <a:ext cx="2088039" cy="2088039"/>
            </a:xfrm>
            <a:prstGeom prst="ellipse">
              <a:avLst/>
            </a:prstGeom>
            <a:solidFill>
              <a:srgbClr val="64D57E">
                <a:alpha val="50196"/>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11"/>
            <p:cNvSpPr txBox="1"/>
            <p:nvPr/>
          </p:nvSpPr>
          <p:spPr>
            <a:xfrm>
              <a:off x="1977492" y="1441257"/>
              <a:ext cx="1476467" cy="1476467"/>
            </a:xfrm>
            <a:prstGeom prst="rect">
              <a:avLst/>
            </a:prstGeom>
            <a:noFill/>
            <a:ln>
              <a:noFill/>
            </a:ln>
          </p:spPr>
          <p:txBody>
            <a:bodyPr anchorCtr="0" anchor="ctr" bIns="21575" lIns="114900" spcFirstLastPara="1" rIns="114900" wrap="square" tIns="21575">
              <a:noAutofit/>
            </a:bodyPr>
            <a:lstStyle/>
            <a:p>
              <a:pPr indent="0" lvl="0" marL="0" marR="0" rtl="0" algn="ctr">
                <a:lnSpc>
                  <a:spcPct val="90000"/>
                </a:lnSpc>
                <a:spcBef>
                  <a:spcPts val="0"/>
                </a:spcBef>
                <a:spcAft>
                  <a:spcPts val="0"/>
                </a:spcAft>
                <a:buClr>
                  <a:schemeClr val="dk1"/>
                </a:buClr>
                <a:buSzPts val="1700"/>
                <a:buFont typeface="Arial"/>
                <a:buNone/>
              </a:pPr>
              <a:r>
                <a:rPr lang="en-GB" sz="1700">
                  <a:solidFill>
                    <a:schemeClr val="dk1"/>
                  </a:solidFill>
                  <a:latin typeface="Arial"/>
                  <a:ea typeface="Arial"/>
                  <a:cs typeface="Arial"/>
                  <a:sym typeface="Arial"/>
                </a:rPr>
                <a:t>Home visits</a:t>
              </a:r>
              <a:endParaRPr/>
            </a:p>
          </p:txBody>
        </p:sp>
        <p:sp>
          <p:nvSpPr>
            <p:cNvPr id="404" name="Google Shape;404;p11"/>
            <p:cNvSpPr/>
            <p:nvPr/>
          </p:nvSpPr>
          <p:spPr>
            <a:xfrm>
              <a:off x="3342137" y="1135471"/>
              <a:ext cx="2088039" cy="2088039"/>
            </a:xfrm>
            <a:prstGeom prst="ellipse">
              <a:avLst/>
            </a:prstGeom>
            <a:solidFill>
              <a:srgbClr val="6AD2D7">
                <a:alpha val="50196"/>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11"/>
            <p:cNvSpPr txBox="1"/>
            <p:nvPr/>
          </p:nvSpPr>
          <p:spPr>
            <a:xfrm>
              <a:off x="3647923" y="1441257"/>
              <a:ext cx="1476467" cy="1476467"/>
            </a:xfrm>
            <a:prstGeom prst="rect">
              <a:avLst/>
            </a:prstGeom>
            <a:noFill/>
            <a:ln>
              <a:noFill/>
            </a:ln>
          </p:spPr>
          <p:txBody>
            <a:bodyPr anchorCtr="0" anchor="ctr" bIns="21575" lIns="114900" spcFirstLastPara="1" rIns="114900" wrap="square" tIns="21575">
              <a:noAutofit/>
            </a:bodyPr>
            <a:lstStyle/>
            <a:p>
              <a:pPr indent="0" lvl="0" marL="0" marR="0" rtl="0" algn="ctr">
                <a:lnSpc>
                  <a:spcPct val="90000"/>
                </a:lnSpc>
                <a:spcBef>
                  <a:spcPts val="0"/>
                </a:spcBef>
                <a:spcAft>
                  <a:spcPts val="0"/>
                </a:spcAft>
                <a:buClr>
                  <a:schemeClr val="dk1"/>
                </a:buClr>
                <a:buSzPts val="1700"/>
                <a:buFont typeface="Arial"/>
                <a:buNone/>
              </a:pPr>
              <a:r>
                <a:rPr lang="en-GB" sz="1700">
                  <a:solidFill>
                    <a:schemeClr val="dk1"/>
                  </a:solidFill>
                  <a:latin typeface="Arial"/>
                  <a:ea typeface="Arial"/>
                  <a:cs typeface="Arial"/>
                  <a:sym typeface="Arial"/>
                </a:rPr>
                <a:t>Transition meetings</a:t>
              </a:r>
              <a:endParaRPr/>
            </a:p>
          </p:txBody>
        </p:sp>
        <p:sp>
          <p:nvSpPr>
            <p:cNvPr id="406" name="Google Shape;406;p11"/>
            <p:cNvSpPr/>
            <p:nvPr/>
          </p:nvSpPr>
          <p:spPr>
            <a:xfrm>
              <a:off x="5012569" y="1135471"/>
              <a:ext cx="2088039" cy="2088039"/>
            </a:xfrm>
            <a:prstGeom prst="ellipse">
              <a:avLst/>
            </a:prstGeom>
            <a:solidFill>
              <a:srgbClr val="6F7ED9">
                <a:alpha val="50196"/>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11"/>
            <p:cNvSpPr txBox="1"/>
            <p:nvPr/>
          </p:nvSpPr>
          <p:spPr>
            <a:xfrm>
              <a:off x="5318355" y="1441257"/>
              <a:ext cx="1476467" cy="1476467"/>
            </a:xfrm>
            <a:prstGeom prst="rect">
              <a:avLst/>
            </a:prstGeom>
            <a:noFill/>
            <a:ln>
              <a:noFill/>
            </a:ln>
          </p:spPr>
          <p:txBody>
            <a:bodyPr anchorCtr="0" anchor="ctr" bIns="21575" lIns="114900" spcFirstLastPara="1" rIns="114900" wrap="square" tIns="21575">
              <a:noAutofit/>
            </a:bodyPr>
            <a:lstStyle/>
            <a:p>
              <a:pPr indent="0" lvl="0" marL="0" marR="0" rtl="0" algn="ctr">
                <a:lnSpc>
                  <a:spcPct val="90000"/>
                </a:lnSpc>
                <a:spcBef>
                  <a:spcPts val="0"/>
                </a:spcBef>
                <a:spcAft>
                  <a:spcPts val="0"/>
                </a:spcAft>
                <a:buClr>
                  <a:schemeClr val="dk1"/>
                </a:buClr>
                <a:buSzPts val="1700"/>
                <a:buFont typeface="Arial"/>
                <a:buNone/>
              </a:pPr>
              <a:r>
                <a:rPr lang="en-GB" sz="1700">
                  <a:solidFill>
                    <a:schemeClr val="dk1"/>
                  </a:solidFill>
                  <a:latin typeface="Arial"/>
                  <a:ea typeface="Arial"/>
                  <a:cs typeface="Arial"/>
                  <a:sym typeface="Arial"/>
                </a:rPr>
                <a:t>Stay and play sessions</a:t>
              </a:r>
              <a:endParaRPr/>
            </a:p>
          </p:txBody>
        </p:sp>
        <p:sp>
          <p:nvSpPr>
            <p:cNvPr id="408" name="Google Shape;408;p11"/>
            <p:cNvSpPr/>
            <p:nvPr/>
          </p:nvSpPr>
          <p:spPr>
            <a:xfrm>
              <a:off x="6683001" y="1135471"/>
              <a:ext cx="2088039" cy="2088039"/>
            </a:xfrm>
            <a:prstGeom prst="ellipse">
              <a:avLst/>
            </a:prstGeom>
            <a:solidFill>
              <a:srgbClr val="B975DB">
                <a:alpha val="50196"/>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11"/>
            <p:cNvSpPr txBox="1"/>
            <p:nvPr/>
          </p:nvSpPr>
          <p:spPr>
            <a:xfrm>
              <a:off x="6988787" y="1441257"/>
              <a:ext cx="1476467" cy="1476467"/>
            </a:xfrm>
            <a:prstGeom prst="rect">
              <a:avLst/>
            </a:prstGeom>
            <a:noFill/>
            <a:ln>
              <a:noFill/>
            </a:ln>
          </p:spPr>
          <p:txBody>
            <a:bodyPr anchorCtr="0" anchor="ctr" bIns="21575" lIns="114900" spcFirstLastPara="1" rIns="114900" wrap="square" tIns="21575">
              <a:noAutofit/>
            </a:bodyPr>
            <a:lstStyle/>
            <a:p>
              <a:pPr indent="0" lvl="0" marL="0" marR="0" rtl="0" algn="ctr">
                <a:lnSpc>
                  <a:spcPct val="90000"/>
                </a:lnSpc>
                <a:spcBef>
                  <a:spcPts val="0"/>
                </a:spcBef>
                <a:spcAft>
                  <a:spcPts val="0"/>
                </a:spcAft>
                <a:buClr>
                  <a:schemeClr val="dk1"/>
                </a:buClr>
                <a:buSzPts val="1700"/>
                <a:buFont typeface="Arial"/>
                <a:buNone/>
              </a:pPr>
              <a:r>
                <a:rPr lang="en-GB" sz="1700">
                  <a:solidFill>
                    <a:schemeClr val="dk1"/>
                  </a:solidFill>
                  <a:latin typeface="Arial"/>
                  <a:ea typeface="Arial"/>
                  <a:cs typeface="Arial"/>
                  <a:sym typeface="Arial"/>
                </a:rPr>
                <a:t>SEND transition planning</a:t>
              </a:r>
              <a:endParaRPr/>
            </a:p>
          </p:txBody>
        </p:sp>
        <p:sp>
          <p:nvSpPr>
            <p:cNvPr id="410" name="Google Shape;410;p11"/>
            <p:cNvSpPr/>
            <p:nvPr/>
          </p:nvSpPr>
          <p:spPr>
            <a:xfrm>
              <a:off x="8353432" y="1135471"/>
              <a:ext cx="2088039" cy="2088039"/>
            </a:xfrm>
            <a:prstGeom prst="ellipse">
              <a:avLst/>
            </a:prstGeom>
            <a:solidFill>
              <a:srgbClr val="DD7BAE">
                <a:alpha val="50196"/>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11"/>
            <p:cNvSpPr txBox="1"/>
            <p:nvPr/>
          </p:nvSpPr>
          <p:spPr>
            <a:xfrm>
              <a:off x="8659218" y="1441257"/>
              <a:ext cx="1476467" cy="1476467"/>
            </a:xfrm>
            <a:prstGeom prst="rect">
              <a:avLst/>
            </a:prstGeom>
            <a:noFill/>
            <a:ln>
              <a:noFill/>
            </a:ln>
          </p:spPr>
          <p:txBody>
            <a:bodyPr anchorCtr="0" anchor="ctr" bIns="21575" lIns="114900" spcFirstLastPara="1" rIns="114900" wrap="square" tIns="21575">
              <a:noAutofit/>
            </a:bodyPr>
            <a:lstStyle/>
            <a:p>
              <a:pPr indent="0" lvl="0" marL="0" marR="0" rtl="0" algn="ctr">
                <a:lnSpc>
                  <a:spcPct val="90000"/>
                </a:lnSpc>
                <a:spcBef>
                  <a:spcPts val="0"/>
                </a:spcBef>
                <a:spcAft>
                  <a:spcPts val="0"/>
                </a:spcAft>
                <a:buClr>
                  <a:schemeClr val="dk1"/>
                </a:buClr>
                <a:buSzPts val="1700"/>
                <a:buFont typeface="Arial"/>
                <a:buNone/>
              </a:pPr>
              <a:r>
                <a:rPr lang="en-GB" sz="1700">
                  <a:solidFill>
                    <a:schemeClr val="dk1"/>
                  </a:solidFill>
                  <a:latin typeface="Arial"/>
                  <a:ea typeface="Arial"/>
                  <a:cs typeface="Arial"/>
                  <a:sym typeface="Arial"/>
                </a:rPr>
                <a:t>Multi-agency collaboration </a:t>
              </a:r>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00"/>
        </a:solidFill>
      </p:bgPr>
    </p:bg>
    <p:spTree>
      <p:nvGrpSpPr>
        <p:cNvPr id="416" name="Shape 416"/>
        <p:cNvGrpSpPr/>
        <p:nvPr/>
      </p:nvGrpSpPr>
      <p:grpSpPr>
        <a:xfrm>
          <a:off x="0" y="0"/>
          <a:ext cx="0" cy="0"/>
          <a:chOff x="0" y="0"/>
          <a:chExt cx="0" cy="0"/>
        </a:xfrm>
      </p:grpSpPr>
      <p:sp>
        <p:nvSpPr>
          <p:cNvPr id="417" name="Google Shape;417;p12"/>
          <p:cNvSpPr txBox="1"/>
          <p:nvPr>
            <p:ph type="title"/>
          </p:nvPr>
        </p:nvSpPr>
        <p:spPr>
          <a:xfrm>
            <a:off x="304798" y="355667"/>
            <a:ext cx="9467852" cy="512514"/>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accent1"/>
              </a:buClr>
              <a:buSzPct val="100000"/>
              <a:buFont typeface="Arial"/>
              <a:buNone/>
            </a:pPr>
            <a:br>
              <a:rPr lang="en-GB" sz="2400"/>
            </a:br>
            <a:r>
              <a:rPr lang="en-GB" sz="2800"/>
              <a:t>-Breakout room  Activity 2 </a:t>
            </a:r>
            <a:endParaRPr sz="2800"/>
          </a:p>
          <a:p>
            <a:pPr indent="0" lvl="0" marL="0" rtl="0" algn="l">
              <a:lnSpc>
                <a:spcPct val="90000"/>
              </a:lnSpc>
              <a:spcBef>
                <a:spcPts val="0"/>
              </a:spcBef>
              <a:spcAft>
                <a:spcPts val="0"/>
              </a:spcAft>
              <a:buClr>
                <a:schemeClr val="accent1"/>
              </a:buClr>
              <a:buSzPct val="100000"/>
              <a:buFont typeface="Arial"/>
              <a:buNone/>
            </a:pPr>
            <a:r>
              <a:t/>
            </a:r>
            <a:endParaRPr sz="2400">
              <a:solidFill>
                <a:schemeClr val="accent1"/>
              </a:solidFill>
            </a:endParaRPr>
          </a:p>
          <a:p>
            <a:pPr indent="0" lvl="0" marL="0" rtl="0" algn="l">
              <a:lnSpc>
                <a:spcPct val="90000"/>
              </a:lnSpc>
              <a:spcBef>
                <a:spcPts val="0"/>
              </a:spcBef>
              <a:spcAft>
                <a:spcPts val="0"/>
              </a:spcAft>
              <a:buClr>
                <a:schemeClr val="accent1"/>
              </a:buClr>
              <a:buSzPct val="100000"/>
              <a:buFont typeface="Arial"/>
              <a:buNone/>
            </a:pPr>
            <a:r>
              <a:rPr lang="en-GB" sz="2400">
                <a:solidFill>
                  <a:schemeClr val="accent1"/>
                </a:solidFill>
              </a:rPr>
              <a:t>Reflecting on transition this year </a:t>
            </a:r>
            <a:endParaRPr sz="2400">
              <a:solidFill>
                <a:schemeClr val="accent1"/>
              </a:solidFill>
              <a:latin typeface="Arial"/>
              <a:ea typeface="Arial"/>
              <a:cs typeface="Arial"/>
              <a:sym typeface="Arial"/>
            </a:endParaRPr>
          </a:p>
        </p:txBody>
      </p:sp>
      <p:pic>
        <p:nvPicPr>
          <p:cNvPr id="418" name="Google Shape;418;p12"/>
          <p:cNvPicPr preferRelativeResize="0"/>
          <p:nvPr/>
        </p:nvPicPr>
        <p:blipFill rotWithShape="1">
          <a:blip r:embed="rId3">
            <a:alphaModFix/>
          </a:blip>
          <a:srcRect b="0" l="0" r="0" t="0"/>
          <a:stretch/>
        </p:blipFill>
        <p:spPr>
          <a:xfrm>
            <a:off x="10391877" y="11883"/>
            <a:ext cx="1800123" cy="1200082"/>
          </a:xfrm>
          <a:prstGeom prst="rect">
            <a:avLst/>
          </a:prstGeom>
          <a:noFill/>
          <a:ln>
            <a:noFill/>
          </a:ln>
        </p:spPr>
      </p:pic>
      <p:sp>
        <p:nvSpPr>
          <p:cNvPr id="419" name="Google Shape;419;p12"/>
          <p:cNvSpPr txBox="1"/>
          <p:nvPr/>
        </p:nvSpPr>
        <p:spPr>
          <a:xfrm>
            <a:off x="1314900" y="1480325"/>
            <a:ext cx="10632900" cy="2979000"/>
          </a:xfrm>
          <a:prstGeom prst="rect">
            <a:avLst/>
          </a:prstGeom>
          <a:noFill/>
          <a:ln>
            <a:noFill/>
          </a:ln>
        </p:spPr>
        <p:txBody>
          <a:bodyPr anchorCtr="0" anchor="t" bIns="0" lIns="0" spcFirstLastPara="1" rIns="0" wrap="square" tIns="0">
            <a:noAutofit/>
          </a:bodyPr>
          <a:lstStyle/>
          <a:p>
            <a:pPr indent="0" lvl="0" marL="0" marR="0" rtl="0" algn="ctr">
              <a:lnSpc>
                <a:spcPct val="85000"/>
              </a:lnSpc>
              <a:spcBef>
                <a:spcPts val="0"/>
              </a:spcBef>
              <a:spcAft>
                <a:spcPts val="0"/>
              </a:spcAft>
              <a:buClr>
                <a:schemeClr val="dk1"/>
              </a:buClr>
              <a:buSzPts val="1600"/>
              <a:buFont typeface="Arial"/>
              <a:buNone/>
            </a:pPr>
            <a:r>
              <a:rPr b="1" lang="en-GB" sz="1600">
                <a:solidFill>
                  <a:schemeClr val="dk1"/>
                </a:solidFill>
                <a:latin typeface="Arial"/>
                <a:ea typeface="Arial"/>
                <a:cs typeface="Arial"/>
                <a:sym typeface="Arial"/>
              </a:rPr>
              <a:t>Discussion: </a:t>
            </a:r>
            <a:endParaRPr b="1" sz="1600">
              <a:solidFill>
                <a:schemeClr val="dk1"/>
              </a:solidFill>
              <a:latin typeface="Arial"/>
              <a:ea typeface="Arial"/>
              <a:cs typeface="Arial"/>
              <a:sym typeface="Arial"/>
            </a:endParaRPr>
          </a:p>
          <a:p>
            <a:pPr indent="-285750" lvl="0" marL="285750" marR="0" rtl="0" algn="ctr">
              <a:lnSpc>
                <a:spcPct val="150000"/>
              </a:lnSpc>
              <a:spcBef>
                <a:spcPts val="0"/>
              </a:spcBef>
              <a:spcAft>
                <a:spcPts val="0"/>
              </a:spcAft>
              <a:buClr>
                <a:schemeClr val="dk1"/>
              </a:buClr>
              <a:buSzPts val="1600"/>
              <a:buFont typeface="Arial"/>
              <a:buChar char="•"/>
            </a:pPr>
            <a:r>
              <a:rPr i="0" lang="en-GB" sz="1600" u="none" cap="none" strike="noStrike">
                <a:solidFill>
                  <a:schemeClr val="dk1"/>
                </a:solidFill>
                <a:latin typeface="Arial"/>
                <a:ea typeface="Arial"/>
                <a:cs typeface="Arial"/>
                <a:sym typeface="Arial"/>
              </a:rPr>
              <a:t>Which parts of your transition process provided the most useful information?</a:t>
            </a:r>
            <a:endParaRPr i="0" sz="1600" u="none" cap="none" strike="noStrike">
              <a:solidFill>
                <a:schemeClr val="dk1"/>
              </a:solidFill>
              <a:latin typeface="Arial"/>
              <a:ea typeface="Arial"/>
              <a:cs typeface="Arial"/>
              <a:sym typeface="Arial"/>
            </a:endParaRPr>
          </a:p>
          <a:p>
            <a:pPr indent="-285750" lvl="0" marL="285750" marR="0" rtl="0" algn="ctr">
              <a:lnSpc>
                <a:spcPct val="150000"/>
              </a:lnSpc>
              <a:spcBef>
                <a:spcPts val="0"/>
              </a:spcBef>
              <a:spcAft>
                <a:spcPts val="0"/>
              </a:spcAft>
              <a:buClr>
                <a:schemeClr val="dk1"/>
              </a:buClr>
              <a:buSzPts val="1600"/>
              <a:buFont typeface="Arial"/>
              <a:buChar char="•"/>
            </a:pPr>
            <a:r>
              <a:rPr lang="en-GB" sz="1600">
                <a:solidFill>
                  <a:schemeClr val="dk1"/>
                </a:solidFill>
                <a:latin typeface="Arial"/>
                <a:ea typeface="Arial"/>
                <a:cs typeface="Arial"/>
                <a:sym typeface="Arial"/>
              </a:rPr>
              <a:t>Which strategies had the greatest impact on children and families?</a:t>
            </a:r>
            <a:endParaRPr/>
          </a:p>
          <a:p>
            <a:pPr indent="-285750" lvl="0" marL="285750" marR="0" rtl="0" algn="ctr">
              <a:lnSpc>
                <a:spcPct val="150000"/>
              </a:lnSpc>
              <a:spcBef>
                <a:spcPts val="0"/>
              </a:spcBef>
              <a:spcAft>
                <a:spcPts val="0"/>
              </a:spcAft>
              <a:buClr>
                <a:schemeClr val="dk1"/>
              </a:buClr>
              <a:buSzPts val="1600"/>
              <a:buFont typeface="Arial"/>
              <a:buChar char="•"/>
            </a:pPr>
            <a:r>
              <a:rPr lang="en-GB" sz="1600">
                <a:solidFill>
                  <a:schemeClr val="dk1"/>
                </a:solidFill>
                <a:latin typeface="Arial"/>
                <a:ea typeface="Arial"/>
                <a:cs typeface="Arial"/>
                <a:sym typeface="Arial"/>
              </a:rPr>
              <a:t>What helped children settle successfully?</a:t>
            </a:r>
            <a:endParaRPr/>
          </a:p>
          <a:p>
            <a:pPr indent="-285750" lvl="0" marL="285750" marR="0" rtl="0" algn="ctr">
              <a:lnSpc>
                <a:spcPct val="150000"/>
              </a:lnSpc>
              <a:spcBef>
                <a:spcPts val="0"/>
              </a:spcBef>
              <a:spcAft>
                <a:spcPts val="0"/>
              </a:spcAft>
              <a:buClr>
                <a:schemeClr val="dk1"/>
              </a:buClr>
              <a:buSzPts val="1600"/>
              <a:buFont typeface="Arial"/>
              <a:buChar char="•"/>
            </a:pPr>
            <a:r>
              <a:rPr i="0" lang="en-GB" sz="1600" u="none" cap="none" strike="noStrike">
                <a:solidFill>
                  <a:schemeClr val="dk1"/>
                </a:solidFill>
                <a:latin typeface="Arial"/>
                <a:ea typeface="Arial"/>
                <a:cs typeface="Arial"/>
                <a:sym typeface="Arial"/>
              </a:rPr>
              <a:t>Were there any challenges or barriers?</a:t>
            </a:r>
            <a:endParaRPr/>
          </a:p>
          <a:p>
            <a:pPr indent="-285750" lvl="0" marL="285750" marR="0" rtl="0" algn="ctr">
              <a:lnSpc>
                <a:spcPct val="150000"/>
              </a:lnSpc>
              <a:spcBef>
                <a:spcPts val="0"/>
              </a:spcBef>
              <a:spcAft>
                <a:spcPts val="0"/>
              </a:spcAft>
              <a:buClr>
                <a:schemeClr val="dk1"/>
              </a:buClr>
              <a:buSzPts val="1600"/>
              <a:buFont typeface="Arial"/>
              <a:buChar char="•"/>
            </a:pPr>
            <a:r>
              <a:rPr lang="en-GB" sz="1600">
                <a:solidFill>
                  <a:schemeClr val="dk1"/>
                </a:solidFill>
                <a:latin typeface="Arial"/>
                <a:ea typeface="Arial"/>
                <a:cs typeface="Arial"/>
                <a:sym typeface="Arial"/>
              </a:rPr>
              <a:t>What feedback did you receive from parents, nurseries or school staff? </a:t>
            </a:r>
            <a:endParaRPr/>
          </a:p>
          <a:p>
            <a:pPr indent="-285750" lvl="0" marL="285750" marR="0" rtl="0" algn="ctr">
              <a:lnSpc>
                <a:spcPct val="150000"/>
              </a:lnSpc>
              <a:spcBef>
                <a:spcPts val="0"/>
              </a:spcBef>
              <a:spcAft>
                <a:spcPts val="0"/>
              </a:spcAft>
              <a:buClr>
                <a:schemeClr val="dk1"/>
              </a:buClr>
              <a:buSzPts val="1600"/>
              <a:buFont typeface="Arial"/>
              <a:buChar char="•"/>
            </a:pPr>
            <a:r>
              <a:rPr i="0" lang="en-GB" sz="1600" u="none" cap="none" strike="noStrike">
                <a:solidFill>
                  <a:schemeClr val="dk1"/>
                </a:solidFill>
                <a:latin typeface="Arial"/>
                <a:ea typeface="Arial"/>
                <a:cs typeface="Arial"/>
                <a:sym typeface="Arial"/>
              </a:rPr>
              <a:t>How effective were your arrangements for children with SEND?</a:t>
            </a:r>
            <a:endParaRPr/>
          </a:p>
          <a:p>
            <a:pPr indent="-285750" lvl="0" marL="285750" marR="0" rtl="0" algn="ctr">
              <a:lnSpc>
                <a:spcPct val="150000"/>
              </a:lnSpc>
              <a:spcBef>
                <a:spcPts val="0"/>
              </a:spcBef>
              <a:spcAft>
                <a:spcPts val="0"/>
              </a:spcAft>
              <a:buClr>
                <a:schemeClr val="dk1"/>
              </a:buClr>
              <a:buSzPts val="1600"/>
              <a:buFont typeface="Arial"/>
              <a:buChar char="•"/>
            </a:pPr>
            <a:r>
              <a:rPr lang="en-GB" sz="1600">
                <a:solidFill>
                  <a:schemeClr val="dk1"/>
                </a:solidFill>
                <a:latin typeface="Arial"/>
                <a:ea typeface="Arial"/>
                <a:cs typeface="Arial"/>
                <a:sym typeface="Arial"/>
              </a:rPr>
              <a:t>What do you wish you had known before September?</a:t>
            </a:r>
            <a:endParaRPr i="0" sz="1600" u="none" cap="none" strike="noStrike">
              <a:solidFill>
                <a:schemeClr val="dk1"/>
              </a:solidFill>
              <a:latin typeface="Arial"/>
              <a:ea typeface="Arial"/>
              <a:cs typeface="Arial"/>
              <a:sym typeface="Arial"/>
            </a:endParaRPr>
          </a:p>
        </p:txBody>
      </p:sp>
      <p:sp>
        <p:nvSpPr>
          <p:cNvPr id="420" name="Google Shape;420;p12"/>
          <p:cNvSpPr txBox="1"/>
          <p:nvPr/>
        </p:nvSpPr>
        <p:spPr>
          <a:xfrm>
            <a:off x="304798" y="4052825"/>
            <a:ext cx="1657350" cy="264319"/>
          </a:xfrm>
          <a:prstGeom prst="rect">
            <a:avLst/>
          </a:prstGeom>
          <a:noFill/>
          <a:ln>
            <a:noFill/>
          </a:ln>
        </p:spPr>
        <p:txBody>
          <a:bodyPr anchorCtr="0" anchor="t" bIns="0" lIns="0" spcFirstLastPara="1" rIns="0" wrap="square" tIns="0">
            <a:noAutofit/>
          </a:bodyPr>
          <a:lstStyle/>
          <a:p>
            <a:pPr indent="0" lvl="0" marL="0" marR="0" rtl="0" algn="l">
              <a:lnSpc>
                <a:spcPct val="85000"/>
              </a:lnSpc>
              <a:spcBef>
                <a:spcPts val="0"/>
              </a:spcBef>
              <a:spcAft>
                <a:spcPts val="0"/>
              </a:spcAft>
              <a:buClr>
                <a:schemeClr val="dk1"/>
              </a:buClr>
              <a:buSzPts val="1600"/>
              <a:buFont typeface="Arial"/>
              <a:buNone/>
            </a:pPr>
            <a:r>
              <a:rPr b="1" i="0" lang="en-GB" sz="1600" u="none" cap="none" strike="noStrike">
                <a:solidFill>
                  <a:schemeClr val="dk1"/>
                </a:solidFill>
                <a:latin typeface="Arial"/>
                <a:ea typeface="Arial"/>
                <a:cs typeface="Arial"/>
                <a:sym typeface="Arial"/>
              </a:rPr>
              <a:t>Looking ahead:</a:t>
            </a:r>
            <a:endParaRPr/>
          </a:p>
        </p:txBody>
      </p:sp>
      <p:sp>
        <p:nvSpPr>
          <p:cNvPr id="421" name="Google Shape;421;p12"/>
          <p:cNvSpPr txBox="1"/>
          <p:nvPr/>
        </p:nvSpPr>
        <p:spPr>
          <a:xfrm>
            <a:off x="1824037" y="4316235"/>
            <a:ext cx="8543925" cy="1064419"/>
          </a:xfrm>
          <a:prstGeom prst="rect">
            <a:avLst/>
          </a:prstGeom>
          <a:noFill/>
          <a:ln>
            <a:noFill/>
          </a:ln>
        </p:spPr>
        <p:txBody>
          <a:bodyPr anchorCtr="0" anchor="ctr" bIns="0" lIns="0" spcFirstLastPara="1" rIns="0" wrap="square" tIns="0">
            <a:noAutofit/>
          </a:bodyPr>
          <a:lstStyle/>
          <a:p>
            <a:pPr indent="0" lvl="0" marL="0" marR="0" rtl="0" algn="ctr">
              <a:lnSpc>
                <a:spcPct val="85000"/>
              </a:lnSpc>
              <a:spcBef>
                <a:spcPts val="0"/>
              </a:spcBef>
              <a:spcAft>
                <a:spcPts val="0"/>
              </a:spcAft>
              <a:buClr>
                <a:schemeClr val="dk1"/>
              </a:buClr>
              <a:buSzPts val="1800"/>
              <a:buFont typeface="Arial"/>
              <a:buNone/>
            </a:pPr>
            <a:r>
              <a:rPr b="1" i="1" lang="en-GB" sz="1800" u="none" cap="none" strike="noStrike">
                <a:solidFill>
                  <a:schemeClr val="dk1"/>
                </a:solidFill>
                <a:latin typeface="Arial"/>
                <a:ea typeface="Arial"/>
                <a:cs typeface="Arial"/>
                <a:sym typeface="Arial"/>
              </a:rPr>
              <a:t>Now that this year’s transition has taken place, what is the key learning from your setting that will shape your transition offer for next year? </a:t>
            </a:r>
            <a:endParaRPr/>
          </a:p>
        </p:txBody>
      </p:sp>
      <p:sp>
        <p:nvSpPr>
          <p:cNvPr id="422" name="Google Shape;422;p12"/>
          <p:cNvSpPr txBox="1"/>
          <p:nvPr/>
        </p:nvSpPr>
        <p:spPr>
          <a:xfrm>
            <a:off x="622486" y="5604230"/>
            <a:ext cx="10779602" cy="755374"/>
          </a:xfrm>
          <a:prstGeom prst="rect">
            <a:avLst/>
          </a:prstGeom>
          <a:solidFill>
            <a:srgbClr val="DAEEBD"/>
          </a:solidFill>
          <a:ln>
            <a:noFill/>
          </a:ln>
        </p:spPr>
        <p:txBody>
          <a:bodyPr anchorCtr="0" anchor="ctr" bIns="0" lIns="0" spcFirstLastPara="1" rIns="0" wrap="square" tIns="0">
            <a:noAutofit/>
          </a:bodyPr>
          <a:lstStyle/>
          <a:p>
            <a:pPr indent="0" lvl="0" marL="0" marR="0" rtl="0" algn="ctr">
              <a:lnSpc>
                <a:spcPct val="85000"/>
              </a:lnSpc>
              <a:spcBef>
                <a:spcPts val="0"/>
              </a:spcBef>
              <a:spcAft>
                <a:spcPts val="0"/>
              </a:spcAft>
              <a:buClr>
                <a:schemeClr val="dk1"/>
              </a:buClr>
              <a:buSzPts val="1400"/>
              <a:buFont typeface="Arial"/>
              <a:buNone/>
            </a:pPr>
            <a:r>
              <a:rPr i="0" lang="en-GB" sz="1400" u="none" cap="none" strike="noStrike">
                <a:solidFill>
                  <a:schemeClr val="dk1"/>
                </a:solidFill>
                <a:latin typeface="Arial"/>
                <a:ea typeface="Arial"/>
                <a:cs typeface="Arial"/>
                <a:sym typeface="Arial"/>
              </a:rPr>
              <a:t>Use this discussion opportunity to</a:t>
            </a:r>
            <a:r>
              <a:rPr lang="en-GB" sz="1400">
                <a:solidFill>
                  <a:schemeClr val="dk1"/>
                </a:solidFill>
                <a:latin typeface="Arial"/>
                <a:ea typeface="Arial"/>
                <a:cs typeface="Arial"/>
                <a:sym typeface="Arial"/>
              </a:rPr>
              <a:t> reflect on transition outcomes, learn from colleagues’ experiences, and gather ideas to strengthen practice in your own setting.</a:t>
            </a:r>
            <a:endParaRPr i="0" sz="1400" u="none" cap="none" strike="noStrike">
              <a:solidFill>
                <a:schemeClr val="dk1"/>
              </a:solidFill>
              <a:latin typeface="Arial"/>
              <a:ea typeface="Arial"/>
              <a:cs typeface="Arial"/>
              <a:sym typeface="Arial"/>
            </a:endParaRPr>
          </a:p>
        </p:txBody>
      </p:sp>
      <p:sp>
        <p:nvSpPr>
          <p:cNvPr id="423" name="Google Shape;423;p12"/>
          <p:cNvSpPr txBox="1"/>
          <p:nvPr/>
        </p:nvSpPr>
        <p:spPr>
          <a:xfrm>
            <a:off x="1670858" y="4156364"/>
            <a:ext cx="0" cy="0"/>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Clr>
                <a:schemeClr val="dk1"/>
              </a:buClr>
              <a:buSzPts val="4000"/>
              <a:buFont typeface="Arial"/>
              <a:buNone/>
            </a:pPr>
            <a:r>
              <a:t/>
            </a:r>
            <a:endParaRPr b="1" i="0" sz="4000" u="none" cap="none" strike="noStrike">
              <a:solidFill>
                <a:srgbClr val="FFFFFF"/>
              </a:solidFill>
              <a:latin typeface="Arial"/>
              <a:ea typeface="Arial"/>
              <a:cs typeface="Arial"/>
              <a:sym typeface="Arial"/>
            </a:endParaRPr>
          </a:p>
        </p:txBody>
      </p:sp>
      <p:pic>
        <p:nvPicPr>
          <p:cNvPr id="424" name="Google Shape;424;p12"/>
          <p:cNvPicPr preferRelativeResize="0"/>
          <p:nvPr/>
        </p:nvPicPr>
        <p:blipFill>
          <a:blip r:embed="rId4">
            <a:alphaModFix/>
          </a:blip>
          <a:stretch>
            <a:fillRect/>
          </a:stretch>
        </p:blipFill>
        <p:spPr>
          <a:xfrm>
            <a:off x="65423" y="2066573"/>
            <a:ext cx="3210850" cy="136242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h3060a773241cba5c_0_171"/>
          <p:cNvSpPr txBox="1"/>
          <p:nvPr>
            <p:ph type="title"/>
          </p:nvPr>
        </p:nvSpPr>
        <p:spPr>
          <a:xfrm>
            <a:off x="485799" y="380215"/>
            <a:ext cx="11118600" cy="456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rgbClr val="003764"/>
              </a:buClr>
              <a:buSzPts val="2400"/>
              <a:buFont typeface="Arial"/>
              <a:buNone/>
            </a:pPr>
            <a:r>
              <a:rPr lang="en-GB" sz="2400"/>
              <a:t>Todays Agenda</a:t>
            </a:r>
            <a:endParaRPr/>
          </a:p>
        </p:txBody>
      </p:sp>
      <p:pic>
        <p:nvPicPr>
          <p:cNvPr id="431" name="Google Shape;431;h3060a773241cba5c_0_171"/>
          <p:cNvPicPr preferRelativeResize="0"/>
          <p:nvPr/>
        </p:nvPicPr>
        <p:blipFill rotWithShape="1">
          <a:blip r:embed="rId3">
            <a:alphaModFix/>
          </a:blip>
          <a:srcRect b="0" l="0" r="0" t="0"/>
          <a:stretch/>
        </p:blipFill>
        <p:spPr>
          <a:xfrm>
            <a:off x="9951384" y="133350"/>
            <a:ext cx="2240616" cy="1493744"/>
          </a:xfrm>
          <a:prstGeom prst="rect">
            <a:avLst/>
          </a:prstGeom>
          <a:noFill/>
          <a:ln>
            <a:noFill/>
          </a:ln>
        </p:spPr>
      </p:pic>
      <p:graphicFrame>
        <p:nvGraphicFramePr>
          <p:cNvPr id="432" name="Google Shape;432;h3060a773241cba5c_0_171"/>
          <p:cNvGraphicFramePr/>
          <p:nvPr/>
        </p:nvGraphicFramePr>
        <p:xfrm>
          <a:off x="485798" y="1083121"/>
          <a:ext cx="3000000" cy="3000000"/>
        </p:xfrm>
        <a:graphic>
          <a:graphicData uri="http://schemas.openxmlformats.org/drawingml/2006/table">
            <a:tbl>
              <a:tblPr bandRow="1" firstRow="1">
                <a:noFill/>
                <a:tableStyleId>{FB2B75D3-EAE4-4F83-94A3-66A114D60896}</a:tableStyleId>
              </a:tblPr>
              <a:tblGrid>
                <a:gridCol w="5624050"/>
                <a:gridCol w="3841525"/>
              </a:tblGrid>
              <a:tr h="392800">
                <a:tc>
                  <a:txBody>
                    <a:bodyPr/>
                    <a:lstStyle/>
                    <a:p>
                      <a:pPr indent="0" lvl="0" marL="0" marR="0" rtl="0" algn="l">
                        <a:spcBef>
                          <a:spcPts val="0"/>
                        </a:spcBef>
                        <a:spcAft>
                          <a:spcPts val="0"/>
                        </a:spcAft>
                        <a:buNone/>
                      </a:pPr>
                      <a:r>
                        <a:rPr lang="en-GB" sz="1600" u="none" cap="none" strike="noStrike"/>
                        <a:t>Agenda Item</a:t>
                      </a:r>
                      <a:endParaRPr/>
                    </a:p>
                  </a:txBody>
                  <a:tcPr marT="45725" marB="45725" marR="91450" marL="91450"/>
                </a:tc>
                <a:tc>
                  <a:txBody>
                    <a:bodyPr/>
                    <a:lstStyle/>
                    <a:p>
                      <a:pPr indent="0" lvl="0" marL="0" marR="0" rtl="0" algn="l">
                        <a:spcBef>
                          <a:spcPts val="0"/>
                        </a:spcBef>
                        <a:spcAft>
                          <a:spcPts val="0"/>
                        </a:spcAft>
                        <a:buNone/>
                      </a:pPr>
                      <a:r>
                        <a:rPr lang="en-GB" sz="1600"/>
                        <a:t>Time</a:t>
                      </a:r>
                      <a:endParaRPr/>
                    </a:p>
                  </a:txBody>
                  <a:tcPr marT="45725" marB="45725" marR="91450" marL="91450"/>
                </a:tc>
              </a:tr>
              <a:tr h="489950">
                <a:tc>
                  <a:txBody>
                    <a:bodyPr/>
                    <a:lstStyle/>
                    <a:p>
                      <a:pPr indent="0" lvl="0" marL="0" marR="0" rtl="0" algn="l">
                        <a:spcBef>
                          <a:spcPts val="0"/>
                        </a:spcBef>
                        <a:spcAft>
                          <a:spcPts val="0"/>
                        </a:spcAft>
                        <a:buNone/>
                      </a:pPr>
                      <a:r>
                        <a:rPr lang="en-GB" sz="1600"/>
                        <a:t>Welcome and reminders</a:t>
                      </a:r>
                      <a:endParaRPr sz="1600">
                        <a:latin typeface="Arial"/>
                        <a:ea typeface="Arial"/>
                        <a:cs typeface="Arial"/>
                        <a:sym typeface="Arial"/>
                      </a:endParaRPr>
                    </a:p>
                  </a:txBody>
                  <a:tcPr marT="45725" marB="45725" marR="91450" marL="91450">
                    <a:lnB cap="flat" cmpd="sng" w="12700">
                      <a:solidFill>
                        <a:schemeClr val="accent6"/>
                      </a:solidFill>
                      <a:prstDash val="solid"/>
                      <a:round/>
                      <a:headEnd len="sm" w="sm" type="none"/>
                      <a:tailEnd len="sm" w="sm" type="none"/>
                    </a:lnB>
                  </a:tcPr>
                </a:tc>
                <a:tc>
                  <a:txBody>
                    <a:bodyPr/>
                    <a:lstStyle/>
                    <a:p>
                      <a:pPr indent="0" lvl="0" marL="0" marR="0" rtl="0" algn="l">
                        <a:spcBef>
                          <a:spcPts val="0"/>
                        </a:spcBef>
                        <a:spcAft>
                          <a:spcPts val="0"/>
                        </a:spcAft>
                        <a:buNone/>
                      </a:pPr>
                      <a:r>
                        <a:rPr lang="en-GB" sz="1351"/>
                        <a:t>4-4.05pm</a:t>
                      </a:r>
                      <a:endParaRPr sz="1351"/>
                    </a:p>
                  </a:txBody>
                  <a:tcPr marT="45725" marB="45725" marR="91450" marL="91450">
                    <a:lnB cap="flat" cmpd="sng" w="12700">
                      <a:solidFill>
                        <a:schemeClr val="accent6"/>
                      </a:solidFill>
                      <a:prstDash val="solid"/>
                      <a:round/>
                      <a:headEnd len="sm" w="sm" type="none"/>
                      <a:tailEnd len="sm" w="sm" type="none"/>
                    </a:lnB>
                  </a:tcPr>
                </a:tc>
              </a:tr>
              <a:tr h="489950">
                <a:tc>
                  <a:txBody>
                    <a:bodyPr/>
                    <a:lstStyle/>
                    <a:p>
                      <a:pPr indent="0" lvl="0" marL="0" marR="0" rtl="0" algn="l">
                        <a:spcBef>
                          <a:spcPts val="0"/>
                        </a:spcBef>
                        <a:spcAft>
                          <a:spcPts val="0"/>
                        </a:spcAft>
                        <a:buNone/>
                      </a:pPr>
                      <a:r>
                        <a:rPr lang="en-GB" sz="1600">
                          <a:solidFill>
                            <a:schemeClr val="dk1"/>
                          </a:solidFill>
                          <a:latin typeface="Arial"/>
                          <a:ea typeface="Arial"/>
                          <a:cs typeface="Arial"/>
                          <a:sym typeface="Arial"/>
                        </a:rPr>
                        <a:t>DfE reception offer: refresher </a:t>
                      </a:r>
                      <a:endParaRPr sz="1600">
                        <a:latin typeface="Arial"/>
                        <a:ea typeface="Arial"/>
                        <a:cs typeface="Arial"/>
                        <a:sym typeface="Arial"/>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accent6"/>
                      </a:solidFill>
                      <a:prstDash val="solid"/>
                      <a:round/>
                      <a:headEnd len="sm" w="sm" type="none"/>
                      <a:tailEnd len="sm" w="sm" type="none"/>
                    </a:lnT>
                    <a:lnB cap="flat" cmpd="sng" w="12700">
                      <a:solidFill>
                        <a:schemeClr val="accent6"/>
                      </a:solidFill>
                      <a:prstDash val="solid"/>
                      <a:round/>
                      <a:headEnd len="sm" w="sm" type="none"/>
                      <a:tailEnd len="sm" w="sm" type="none"/>
                    </a:lnB>
                  </a:tcPr>
                </a:tc>
                <a:tc>
                  <a:txBody>
                    <a:bodyPr/>
                    <a:lstStyle/>
                    <a:p>
                      <a:pPr indent="0" lvl="0" marL="0" marR="0" rtl="0" algn="l">
                        <a:spcBef>
                          <a:spcPts val="0"/>
                        </a:spcBef>
                        <a:spcAft>
                          <a:spcPts val="0"/>
                        </a:spcAft>
                        <a:buNone/>
                      </a:pPr>
                      <a:r>
                        <a:rPr lang="en-GB" sz="1351"/>
                        <a:t>4.05-4.15pm</a:t>
                      </a:r>
                      <a:endParaRPr sz="1351"/>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accent6"/>
                      </a:solidFill>
                      <a:prstDash val="solid"/>
                      <a:round/>
                      <a:headEnd len="sm" w="sm" type="none"/>
                      <a:tailEnd len="sm" w="sm" type="none"/>
                    </a:lnT>
                    <a:lnB cap="flat" cmpd="sng" w="12700">
                      <a:solidFill>
                        <a:schemeClr val="accent6"/>
                      </a:solidFill>
                      <a:prstDash val="solid"/>
                      <a:round/>
                      <a:headEnd len="sm" w="sm" type="none"/>
                      <a:tailEnd len="sm" w="sm" type="none"/>
                    </a:lnB>
                  </a:tcPr>
                </a:tc>
              </a:tr>
              <a:tr h="489950">
                <a:tc>
                  <a:txBody>
                    <a:bodyPr/>
                    <a:lstStyle/>
                    <a:p>
                      <a:pPr indent="0" lvl="0" marL="0" marR="0" rtl="0" algn="l">
                        <a:lnSpc>
                          <a:spcPct val="100000"/>
                        </a:lnSpc>
                        <a:spcBef>
                          <a:spcPts val="0"/>
                        </a:spcBef>
                        <a:spcAft>
                          <a:spcPts val="0"/>
                        </a:spcAft>
                        <a:buClr>
                          <a:schemeClr val="dk1"/>
                        </a:buClr>
                        <a:buSzPts val="1600"/>
                        <a:buFont typeface="Arial"/>
                        <a:buNone/>
                      </a:pPr>
                      <a:r>
                        <a:rPr b="0" i="0" lang="en-GB" sz="1600">
                          <a:solidFill>
                            <a:schemeClr val="dk1"/>
                          </a:solidFill>
                          <a:latin typeface="Arial"/>
                          <a:ea typeface="Arial"/>
                          <a:cs typeface="Arial"/>
                          <a:sym typeface="Arial"/>
                        </a:rPr>
                        <a:t>Settling in: reflections on your new cohort</a:t>
                      </a:r>
                      <a:endParaRPr b="0" sz="1600"/>
                    </a:p>
                    <a:p>
                      <a:pPr indent="0" lvl="0" marL="0" marR="0" rtl="0" algn="l">
                        <a:spcBef>
                          <a:spcPts val="0"/>
                        </a:spcBef>
                        <a:spcAft>
                          <a:spcPts val="0"/>
                        </a:spcAft>
                        <a:buNone/>
                      </a:pPr>
                      <a:r>
                        <a:t/>
                      </a:r>
                      <a:endParaRPr sz="1600">
                        <a:latin typeface="Arial"/>
                        <a:ea typeface="Arial"/>
                        <a:cs typeface="Arial"/>
                        <a:sym typeface="Arial"/>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accent6"/>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GB" sz="1351"/>
                        <a:t>4.15-4.30pm</a:t>
                      </a:r>
                      <a:endParaRPr sz="1351"/>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accent6"/>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489950">
                <a:tc>
                  <a:txBody>
                    <a:bodyPr/>
                    <a:lstStyle/>
                    <a:p>
                      <a:pPr indent="0" lvl="0" marL="0" marR="0" rtl="0" algn="l">
                        <a:lnSpc>
                          <a:spcPct val="100000"/>
                        </a:lnSpc>
                        <a:spcBef>
                          <a:spcPts val="0"/>
                        </a:spcBef>
                        <a:spcAft>
                          <a:spcPts val="0"/>
                        </a:spcAft>
                        <a:buClr>
                          <a:schemeClr val="dk1"/>
                        </a:buClr>
                        <a:buSzPts val="1600"/>
                        <a:buFont typeface="Arial"/>
                        <a:buNone/>
                      </a:pPr>
                      <a:r>
                        <a:rPr lang="en-GB" sz="1600">
                          <a:latin typeface="Arial"/>
                          <a:ea typeface="Arial"/>
                          <a:cs typeface="Arial"/>
                          <a:sym typeface="Arial"/>
                        </a:rPr>
                        <a:t>Understanding your cohort through transition, observation, assessments and other information sources</a:t>
                      </a:r>
                      <a:endParaRPr/>
                    </a:p>
                    <a:p>
                      <a:pPr indent="0" lvl="0" marL="0" marR="0" rtl="0" algn="l">
                        <a:spcBef>
                          <a:spcPts val="0"/>
                        </a:spcBef>
                        <a:spcAft>
                          <a:spcPts val="0"/>
                        </a:spcAft>
                        <a:buNone/>
                      </a:pPr>
                      <a:r>
                        <a:t/>
                      </a:r>
                      <a:endParaRPr sz="1600">
                        <a:latin typeface="Arial"/>
                        <a:ea typeface="Arial"/>
                        <a:cs typeface="Arial"/>
                        <a:sym typeface="Arial"/>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GB" sz="1351"/>
                        <a:t>4.30-4.50pm</a:t>
                      </a:r>
                      <a:endParaRPr sz="1351"/>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489950">
                <a:tc>
                  <a:txBody>
                    <a:bodyPr/>
                    <a:lstStyle/>
                    <a:p>
                      <a:pPr indent="0" lvl="0" marL="0" marR="0" rtl="0" algn="l">
                        <a:lnSpc>
                          <a:spcPct val="100000"/>
                        </a:lnSpc>
                        <a:spcBef>
                          <a:spcPts val="0"/>
                        </a:spcBef>
                        <a:spcAft>
                          <a:spcPts val="0"/>
                        </a:spcAft>
                        <a:buClr>
                          <a:schemeClr val="dk1"/>
                        </a:buClr>
                        <a:buSzPts val="1600"/>
                        <a:buFont typeface="Arial"/>
                        <a:buNone/>
                      </a:pPr>
                      <a:r>
                        <a:rPr lang="en-GB" sz="1600">
                          <a:latin typeface="Arial"/>
                          <a:ea typeface="Arial"/>
                          <a:cs typeface="Arial"/>
                          <a:sym typeface="Arial"/>
                        </a:rPr>
                        <a:t>Responding to cohort needs through </a:t>
                      </a:r>
                      <a:r>
                        <a:rPr lang="en-GB" sz="1600"/>
                        <a:t>interactions and</a:t>
                      </a:r>
                      <a:r>
                        <a:rPr lang="en-GB" sz="1600">
                          <a:latin typeface="Arial"/>
                          <a:ea typeface="Arial"/>
                          <a:cs typeface="Arial"/>
                          <a:sym typeface="Arial"/>
                        </a:rPr>
                        <a:t> environment</a:t>
                      </a:r>
                      <a:endParaRPr/>
                    </a:p>
                    <a:p>
                      <a:pPr indent="0" lvl="0" marL="0" marR="0" rtl="0" algn="l">
                        <a:spcBef>
                          <a:spcPts val="0"/>
                        </a:spcBef>
                        <a:spcAft>
                          <a:spcPts val="0"/>
                        </a:spcAft>
                        <a:buNone/>
                      </a:pPr>
                      <a:r>
                        <a:t/>
                      </a:r>
                      <a:endParaRPr sz="1600">
                        <a:latin typeface="Arial"/>
                        <a:ea typeface="Arial"/>
                        <a:cs typeface="Arial"/>
                        <a:sym typeface="Arial"/>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00"/>
                    </a:solidFill>
                  </a:tcPr>
                </a:tc>
                <a:tc>
                  <a:txBody>
                    <a:bodyPr/>
                    <a:lstStyle/>
                    <a:p>
                      <a:pPr indent="0" lvl="0" marL="0" marR="0" rtl="0" algn="l">
                        <a:spcBef>
                          <a:spcPts val="0"/>
                        </a:spcBef>
                        <a:spcAft>
                          <a:spcPts val="0"/>
                        </a:spcAft>
                        <a:buNone/>
                      </a:pPr>
                      <a:r>
                        <a:rPr lang="en-GB" sz="1351"/>
                        <a:t>4.50-5.10pm</a:t>
                      </a:r>
                      <a:endParaRPr sz="1351"/>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00"/>
                    </a:solidFill>
                  </a:tcPr>
                </a:tc>
              </a:tr>
              <a:tr h="489950">
                <a:tc>
                  <a:txBody>
                    <a:bodyPr/>
                    <a:lstStyle/>
                    <a:p>
                      <a:pPr indent="0" lvl="0" marL="0" marR="0" rtl="0" algn="l">
                        <a:spcBef>
                          <a:spcPts val="0"/>
                        </a:spcBef>
                        <a:spcAft>
                          <a:spcPts val="0"/>
                        </a:spcAft>
                        <a:buNone/>
                      </a:pPr>
                      <a:r>
                        <a:rPr lang="en-GB" sz="1600"/>
                        <a:t>Practice in Action</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GB" sz="1351"/>
                        <a:t>5.10-5.25pm</a:t>
                      </a:r>
                      <a:endParaRPr sz="1351"/>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489950">
                <a:tc>
                  <a:txBody>
                    <a:bodyPr/>
                    <a:lstStyle/>
                    <a:p>
                      <a:pPr indent="0" lvl="0" marL="0" marR="0" rtl="0" algn="l">
                        <a:spcBef>
                          <a:spcPts val="0"/>
                        </a:spcBef>
                        <a:spcAft>
                          <a:spcPts val="0"/>
                        </a:spcAft>
                        <a:buNone/>
                      </a:pPr>
                      <a:r>
                        <a:rPr lang="en-GB" sz="1600">
                          <a:latin typeface="Arial"/>
                          <a:ea typeface="Arial"/>
                          <a:cs typeface="Arial"/>
                          <a:sym typeface="Arial"/>
                        </a:rPr>
                        <a:t>Reflection, next steps and looking ahead as a network </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accent6"/>
                      </a:solidFill>
                      <a:prstDash val="solid"/>
                      <a:round/>
                      <a:headEnd len="sm" w="sm" type="none"/>
                      <a:tailEnd len="sm" w="sm" type="none"/>
                    </a:lnB>
                  </a:tcPr>
                </a:tc>
                <a:tc>
                  <a:txBody>
                    <a:bodyPr/>
                    <a:lstStyle/>
                    <a:p>
                      <a:pPr indent="0" lvl="0" marL="0" marR="0" rtl="0" algn="l">
                        <a:spcBef>
                          <a:spcPts val="0"/>
                        </a:spcBef>
                        <a:spcAft>
                          <a:spcPts val="0"/>
                        </a:spcAft>
                        <a:buNone/>
                      </a:pPr>
                      <a:r>
                        <a:rPr lang="en-GB" sz="1351"/>
                        <a:t>5.25-5.30pm</a:t>
                      </a:r>
                      <a:endParaRPr sz="1351"/>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accent6"/>
                      </a:solidFill>
                      <a:prstDash val="solid"/>
                      <a:round/>
                      <a:headEnd len="sm" w="sm" type="none"/>
                      <a:tailEnd len="sm" w="sm" type="none"/>
                    </a:lnB>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13"/>
          <p:cNvSpPr txBox="1"/>
          <p:nvPr>
            <p:ph type="title"/>
          </p:nvPr>
        </p:nvSpPr>
        <p:spPr>
          <a:xfrm>
            <a:off x="283910" y="268939"/>
            <a:ext cx="11118544" cy="450726"/>
          </a:xfrm>
          <a:prstGeom prst="rect">
            <a:avLst/>
          </a:prstGeom>
          <a:noFill/>
          <a:ln>
            <a:noFill/>
          </a:ln>
        </p:spPr>
        <p:txBody>
          <a:bodyPr anchorCtr="0" anchor="t" bIns="0" lIns="0" spcFirstLastPara="1" rIns="0" wrap="square" tIns="0">
            <a:noAutofit/>
          </a:bodyPr>
          <a:lstStyle/>
          <a:p>
            <a:pPr indent="0" lvl="0" marL="0" rtl="0" algn="l">
              <a:lnSpc>
                <a:spcPct val="62500"/>
              </a:lnSpc>
              <a:spcBef>
                <a:spcPts val="0"/>
              </a:spcBef>
              <a:spcAft>
                <a:spcPts val="0"/>
              </a:spcAft>
              <a:buClr>
                <a:srgbClr val="003764"/>
              </a:buClr>
              <a:buSzPts val="2400"/>
              <a:buFont typeface="Arial"/>
              <a:buNone/>
            </a:pPr>
            <a:br>
              <a:rPr lang="en-GB" sz="2400">
                <a:latin typeface="Arial"/>
                <a:ea typeface="Arial"/>
                <a:cs typeface="Arial"/>
                <a:sym typeface="Arial"/>
              </a:rPr>
            </a:br>
            <a:r>
              <a:rPr lang="en-GB" sz="2400">
                <a:latin typeface="Arial"/>
                <a:ea typeface="Arial"/>
                <a:cs typeface="Arial"/>
                <a:sym typeface="Arial"/>
              </a:rPr>
              <a:t>Identifying cohort trends</a:t>
            </a:r>
            <a:br>
              <a:rPr b="0" lang="en-GB" sz="1050">
                <a:latin typeface="Quattrocento Sans"/>
                <a:ea typeface="Quattrocento Sans"/>
                <a:cs typeface="Quattrocento Sans"/>
                <a:sym typeface="Quattrocento Sans"/>
              </a:rPr>
            </a:br>
            <a:br>
              <a:rPr b="0" lang="en-GB" sz="1050">
                <a:latin typeface="Quattrocento Sans"/>
                <a:ea typeface="Quattrocento Sans"/>
                <a:cs typeface="Quattrocento Sans"/>
                <a:sym typeface="Quattrocento Sans"/>
              </a:rPr>
            </a:br>
            <a:endParaRPr sz="2400"/>
          </a:p>
        </p:txBody>
      </p:sp>
      <p:sp>
        <p:nvSpPr>
          <p:cNvPr id="439" name="Google Shape;439;p13"/>
          <p:cNvSpPr txBox="1"/>
          <p:nvPr/>
        </p:nvSpPr>
        <p:spPr>
          <a:xfrm>
            <a:off x="783771" y="5940162"/>
            <a:ext cx="10442747" cy="463067"/>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Clr>
                <a:schemeClr val="dk1"/>
              </a:buClr>
              <a:buSzPts val="4000"/>
              <a:buFont typeface="Arial"/>
              <a:buNone/>
            </a:pPr>
            <a:r>
              <a:t/>
            </a:r>
            <a:endParaRPr b="1" i="0" sz="4000" u="none" cap="none" strike="noStrike">
              <a:solidFill>
                <a:srgbClr val="FFFFFF"/>
              </a:solidFill>
              <a:latin typeface="Arial"/>
              <a:ea typeface="Arial"/>
              <a:cs typeface="Arial"/>
              <a:sym typeface="Arial"/>
            </a:endParaRPr>
          </a:p>
        </p:txBody>
      </p:sp>
      <p:sp>
        <p:nvSpPr>
          <p:cNvPr id="440" name="Google Shape;440;p13"/>
          <p:cNvSpPr txBox="1"/>
          <p:nvPr/>
        </p:nvSpPr>
        <p:spPr>
          <a:xfrm>
            <a:off x="317187" y="719667"/>
            <a:ext cx="9700753" cy="907428"/>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None/>
            </a:pPr>
            <a:r>
              <a:t/>
            </a:r>
            <a:endParaRPr b="1" i="0" sz="1200" u="none" cap="none" strike="noStrike">
              <a:solidFill>
                <a:schemeClr val="dk1"/>
              </a:solidFill>
              <a:latin typeface="Arial"/>
              <a:ea typeface="Arial"/>
              <a:cs typeface="Arial"/>
              <a:sym typeface="Arial"/>
            </a:endParaRPr>
          </a:p>
          <a:p>
            <a:pPr indent="0" lvl="0" marL="0" marR="0" rtl="0" algn="l">
              <a:lnSpc>
                <a:spcPct val="85000"/>
              </a:lnSpc>
              <a:spcBef>
                <a:spcPts val="0"/>
              </a:spcBef>
              <a:spcAft>
                <a:spcPts val="0"/>
              </a:spcAft>
              <a:buNone/>
            </a:pPr>
            <a:r>
              <a:t/>
            </a:r>
            <a:endParaRPr b="1" i="0" sz="1200" u="none" cap="none" strike="noStrike">
              <a:solidFill>
                <a:schemeClr val="dk1"/>
              </a:solidFill>
              <a:latin typeface="Arial"/>
              <a:ea typeface="Arial"/>
              <a:cs typeface="Arial"/>
              <a:sym typeface="Arial"/>
            </a:endParaRPr>
          </a:p>
        </p:txBody>
      </p:sp>
      <p:pic>
        <p:nvPicPr>
          <p:cNvPr id="441" name="Google Shape;441;p13"/>
          <p:cNvPicPr preferRelativeResize="0"/>
          <p:nvPr/>
        </p:nvPicPr>
        <p:blipFill rotWithShape="1">
          <a:blip r:embed="rId3">
            <a:alphaModFix/>
          </a:blip>
          <a:srcRect b="0" l="0" r="0" t="0"/>
          <a:stretch/>
        </p:blipFill>
        <p:spPr>
          <a:xfrm>
            <a:off x="10310190" y="133350"/>
            <a:ext cx="1881809" cy="1254539"/>
          </a:xfrm>
          <a:prstGeom prst="rect">
            <a:avLst/>
          </a:prstGeom>
          <a:noFill/>
          <a:ln>
            <a:noFill/>
          </a:ln>
        </p:spPr>
      </p:pic>
      <p:sp>
        <p:nvSpPr>
          <p:cNvPr id="442" name="Google Shape;442;p13"/>
          <p:cNvSpPr txBox="1"/>
          <p:nvPr/>
        </p:nvSpPr>
        <p:spPr>
          <a:xfrm>
            <a:off x="317187" y="719665"/>
            <a:ext cx="9700752" cy="17319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b="1" sz="2800">
              <a:solidFill>
                <a:schemeClr val="dk1"/>
              </a:solidFill>
              <a:latin typeface="Arial"/>
              <a:ea typeface="Arial"/>
              <a:cs typeface="Arial"/>
              <a:sym typeface="Arial"/>
            </a:endParaRPr>
          </a:p>
        </p:txBody>
      </p:sp>
      <p:sp>
        <p:nvSpPr>
          <p:cNvPr id="443" name="Google Shape;443;p13"/>
          <p:cNvSpPr txBox="1"/>
          <p:nvPr/>
        </p:nvSpPr>
        <p:spPr>
          <a:xfrm>
            <a:off x="5637679" y="2985247"/>
            <a:ext cx="914400" cy="914400"/>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Clr>
                <a:schemeClr val="dk1"/>
              </a:buClr>
              <a:buSzPts val="4000"/>
              <a:buFont typeface="Arial"/>
              <a:buNone/>
            </a:pPr>
            <a:r>
              <a:t/>
            </a:r>
            <a:endParaRPr b="1" i="0" sz="4000" u="none" cap="none" strike="noStrike">
              <a:solidFill>
                <a:srgbClr val="FFFFFF"/>
              </a:solidFill>
              <a:latin typeface="Arial"/>
              <a:ea typeface="Arial"/>
              <a:cs typeface="Arial"/>
              <a:sym typeface="Arial"/>
            </a:endParaRPr>
          </a:p>
        </p:txBody>
      </p:sp>
      <p:sp>
        <p:nvSpPr>
          <p:cNvPr id="444" name="Google Shape;444;p13"/>
          <p:cNvSpPr txBox="1"/>
          <p:nvPr/>
        </p:nvSpPr>
        <p:spPr>
          <a:xfrm>
            <a:off x="5637679" y="2985247"/>
            <a:ext cx="914400" cy="914400"/>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Clr>
                <a:schemeClr val="dk1"/>
              </a:buClr>
              <a:buSzPts val="4000"/>
              <a:buFont typeface="Arial"/>
              <a:buNone/>
            </a:pPr>
            <a:r>
              <a:t/>
            </a:r>
            <a:endParaRPr b="1" i="0" sz="4000" u="none" cap="none" strike="noStrike">
              <a:solidFill>
                <a:srgbClr val="FFFFFF"/>
              </a:solidFill>
              <a:latin typeface="Arial"/>
              <a:ea typeface="Arial"/>
              <a:cs typeface="Arial"/>
              <a:sym typeface="Arial"/>
            </a:endParaRPr>
          </a:p>
        </p:txBody>
      </p:sp>
      <p:sp>
        <p:nvSpPr>
          <p:cNvPr id="445" name="Google Shape;445;p13"/>
          <p:cNvSpPr txBox="1"/>
          <p:nvPr/>
        </p:nvSpPr>
        <p:spPr>
          <a:xfrm>
            <a:off x="315890" y="885502"/>
            <a:ext cx="9735326" cy="76862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GB" sz="1600">
                <a:solidFill>
                  <a:schemeClr val="dk1"/>
                </a:solidFill>
                <a:latin typeface="Arial"/>
                <a:ea typeface="Arial"/>
                <a:cs typeface="Arial"/>
                <a:sym typeface="Arial"/>
              </a:rPr>
              <a:t>Schools can use their growing understanding of the cohort to identify common strengths, needs and priorities. Looking across the cohort helps practitioners move beyond individual children and consider how curriculum, provision and the environment can best support the group as a whole. </a:t>
            </a:r>
            <a:endParaRPr/>
          </a:p>
          <a:p>
            <a:pPr indent="0" lvl="0" marL="0" marR="0" rtl="0" algn="l">
              <a:spcBef>
                <a:spcPts val="0"/>
              </a:spcBef>
              <a:spcAft>
                <a:spcPts val="0"/>
              </a:spcAft>
              <a:buNone/>
            </a:pPr>
            <a:r>
              <a:t/>
            </a:r>
            <a:endParaRPr sz="1600">
              <a:solidFill>
                <a:schemeClr val="dk1"/>
              </a:solidFill>
              <a:latin typeface="Arial"/>
              <a:ea typeface="Arial"/>
              <a:cs typeface="Arial"/>
              <a:sym typeface="Arial"/>
            </a:endParaRPr>
          </a:p>
          <a:p>
            <a:pPr indent="0" lvl="0" marL="0" marR="0" rtl="0" algn="l">
              <a:spcBef>
                <a:spcPts val="0"/>
              </a:spcBef>
              <a:spcAft>
                <a:spcPts val="0"/>
              </a:spcAft>
              <a:buNone/>
            </a:pPr>
            <a:r>
              <a:rPr lang="en-GB" sz="1600">
                <a:solidFill>
                  <a:schemeClr val="dk1"/>
                </a:solidFill>
                <a:latin typeface="Arial"/>
                <a:ea typeface="Arial"/>
                <a:cs typeface="Arial"/>
                <a:sym typeface="Arial"/>
              </a:rPr>
              <a:t>Cohort trends may emerge in areas such as:</a:t>
            </a:r>
            <a:endParaRPr/>
          </a:p>
          <a:p>
            <a:pPr indent="0" lvl="0" marL="0" marR="0" rtl="0" algn="l">
              <a:lnSpc>
                <a:spcPct val="100000"/>
              </a:lnSpc>
              <a:spcBef>
                <a:spcPts val="0"/>
              </a:spcBef>
              <a:spcAft>
                <a:spcPts val="0"/>
              </a:spcAft>
              <a:buNone/>
            </a:pPr>
            <a:r>
              <a:t/>
            </a:r>
            <a:endParaRPr sz="1600">
              <a:solidFill>
                <a:schemeClr val="dk1"/>
              </a:solidFill>
              <a:latin typeface="Arial"/>
              <a:ea typeface="Arial"/>
              <a:cs typeface="Arial"/>
              <a:sym typeface="Arial"/>
            </a:endParaRPr>
          </a:p>
          <a:p>
            <a:pPr indent="0" lvl="0" marL="0" marR="0" rtl="0" algn="l">
              <a:lnSpc>
                <a:spcPct val="85000"/>
              </a:lnSpc>
              <a:spcBef>
                <a:spcPts val="0"/>
              </a:spcBef>
              <a:spcAft>
                <a:spcPts val="0"/>
              </a:spcAft>
              <a:buClr>
                <a:schemeClr val="dk1"/>
              </a:buClr>
              <a:buSzPts val="1400"/>
              <a:buFont typeface="Arial"/>
              <a:buNone/>
            </a:pPr>
            <a:r>
              <a:t/>
            </a:r>
            <a:endParaRPr i="0" sz="1400" u="none" cap="none" strike="noStrike">
              <a:solidFill>
                <a:schemeClr val="dk1"/>
              </a:solidFill>
              <a:latin typeface="Arial"/>
              <a:ea typeface="Arial"/>
              <a:cs typeface="Arial"/>
              <a:sym typeface="Arial"/>
            </a:endParaRPr>
          </a:p>
        </p:txBody>
      </p:sp>
      <p:sp>
        <p:nvSpPr>
          <p:cNvPr id="446" name="Google Shape;446;p13"/>
          <p:cNvSpPr txBox="1"/>
          <p:nvPr/>
        </p:nvSpPr>
        <p:spPr>
          <a:xfrm>
            <a:off x="331876" y="2273165"/>
            <a:ext cx="2068204" cy="516835"/>
          </a:xfrm>
          <a:prstGeom prst="rect">
            <a:avLst/>
          </a:prstGeom>
          <a:solidFill>
            <a:srgbClr val="FBDDDD"/>
          </a:solidFill>
          <a:ln cap="flat" cmpd="sng" w="9525">
            <a:solidFill>
              <a:schemeClr val="dk2"/>
            </a:solidFill>
            <a:prstDash val="solid"/>
            <a:round/>
            <a:headEnd len="sm" w="sm" type="none"/>
            <a:tailEnd len="sm" w="sm" type="none"/>
          </a:ln>
        </p:spPr>
        <p:txBody>
          <a:bodyPr anchorCtr="0" anchor="b" bIns="0" lIns="0" spcFirstLastPara="1" rIns="0" wrap="square" tIns="0">
            <a:noAutofit/>
          </a:bodyPr>
          <a:lstStyle/>
          <a:p>
            <a:pPr indent="0" lvl="0" marL="0" marR="0" rtl="0" algn="ctr">
              <a:lnSpc>
                <a:spcPct val="85000"/>
              </a:lnSpc>
              <a:spcBef>
                <a:spcPts val="0"/>
              </a:spcBef>
              <a:spcAft>
                <a:spcPts val="0"/>
              </a:spcAft>
              <a:buClr>
                <a:schemeClr val="dk1"/>
              </a:buClr>
              <a:buSzPts val="1400"/>
              <a:buFont typeface="Arial"/>
              <a:buNone/>
            </a:pPr>
            <a:r>
              <a:rPr b="1" i="0" lang="en-GB" sz="1400" u="none" cap="none" strike="noStrike">
                <a:solidFill>
                  <a:schemeClr val="dk1"/>
                </a:solidFill>
                <a:latin typeface="Arial"/>
                <a:ea typeface="Arial"/>
                <a:cs typeface="Arial"/>
                <a:sym typeface="Arial"/>
              </a:rPr>
              <a:t>Communication &amp; language</a:t>
            </a:r>
            <a:endParaRPr/>
          </a:p>
        </p:txBody>
      </p:sp>
      <p:sp>
        <p:nvSpPr>
          <p:cNvPr id="447" name="Google Shape;447;p13"/>
          <p:cNvSpPr txBox="1"/>
          <p:nvPr/>
        </p:nvSpPr>
        <p:spPr>
          <a:xfrm>
            <a:off x="2512498" y="2273045"/>
            <a:ext cx="2068204" cy="516835"/>
          </a:xfrm>
          <a:prstGeom prst="rect">
            <a:avLst/>
          </a:prstGeom>
          <a:solidFill>
            <a:srgbClr val="D3F1F8"/>
          </a:solidFill>
          <a:ln cap="flat" cmpd="sng" w="9525">
            <a:solidFill>
              <a:schemeClr val="dk2"/>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85000"/>
              </a:lnSpc>
              <a:spcBef>
                <a:spcPts val="0"/>
              </a:spcBef>
              <a:spcAft>
                <a:spcPts val="0"/>
              </a:spcAft>
              <a:buClr>
                <a:schemeClr val="dk1"/>
              </a:buClr>
              <a:buSzPts val="1400"/>
              <a:buFont typeface="Arial"/>
              <a:buNone/>
            </a:pPr>
            <a:r>
              <a:rPr b="1" lang="en-GB" sz="1400">
                <a:solidFill>
                  <a:schemeClr val="dk1"/>
                </a:solidFill>
                <a:latin typeface="Arial"/>
                <a:ea typeface="Arial"/>
                <a:cs typeface="Arial"/>
                <a:sym typeface="Arial"/>
              </a:rPr>
              <a:t>Attention and listening</a:t>
            </a:r>
            <a:endParaRPr b="1" i="0" sz="1400" u="none" cap="none" strike="noStrike">
              <a:solidFill>
                <a:schemeClr val="dk1"/>
              </a:solidFill>
              <a:latin typeface="Arial"/>
              <a:ea typeface="Arial"/>
              <a:cs typeface="Arial"/>
              <a:sym typeface="Arial"/>
            </a:endParaRPr>
          </a:p>
        </p:txBody>
      </p:sp>
      <p:sp>
        <p:nvSpPr>
          <p:cNvPr id="448" name="Google Shape;448;p13"/>
          <p:cNvSpPr txBox="1"/>
          <p:nvPr/>
        </p:nvSpPr>
        <p:spPr>
          <a:xfrm>
            <a:off x="4707809" y="2279902"/>
            <a:ext cx="2068204" cy="516835"/>
          </a:xfrm>
          <a:prstGeom prst="rect">
            <a:avLst/>
          </a:prstGeom>
          <a:solidFill>
            <a:srgbClr val="E3D9EC"/>
          </a:solidFill>
          <a:ln cap="flat" cmpd="sng" w="9525">
            <a:solidFill>
              <a:schemeClr val="dk2"/>
            </a:solidFill>
            <a:prstDash val="solid"/>
            <a:round/>
            <a:headEnd len="sm" w="sm" type="none"/>
            <a:tailEnd len="sm" w="sm" type="none"/>
          </a:ln>
        </p:spPr>
        <p:txBody>
          <a:bodyPr anchorCtr="0" anchor="b" bIns="0" lIns="0" spcFirstLastPara="1" rIns="0" wrap="square" tIns="0">
            <a:noAutofit/>
          </a:bodyPr>
          <a:lstStyle/>
          <a:p>
            <a:pPr indent="0" lvl="0" marL="0" marR="0" rtl="0" algn="ctr">
              <a:lnSpc>
                <a:spcPct val="85000"/>
              </a:lnSpc>
              <a:spcBef>
                <a:spcPts val="0"/>
              </a:spcBef>
              <a:spcAft>
                <a:spcPts val="0"/>
              </a:spcAft>
              <a:buClr>
                <a:schemeClr val="dk1"/>
              </a:buClr>
              <a:buSzPts val="1400"/>
              <a:buFont typeface="Arial"/>
              <a:buNone/>
            </a:pPr>
            <a:r>
              <a:rPr b="1" lang="en-GB" sz="1400">
                <a:solidFill>
                  <a:schemeClr val="dk1"/>
                </a:solidFill>
                <a:latin typeface="Arial"/>
                <a:ea typeface="Arial"/>
                <a:cs typeface="Arial"/>
                <a:sym typeface="Arial"/>
              </a:rPr>
              <a:t>Independence and self-regulation</a:t>
            </a:r>
            <a:endParaRPr b="1" i="0" sz="1400" u="none" cap="none" strike="noStrike">
              <a:solidFill>
                <a:schemeClr val="dk1"/>
              </a:solidFill>
              <a:latin typeface="Arial"/>
              <a:ea typeface="Arial"/>
              <a:cs typeface="Arial"/>
              <a:sym typeface="Arial"/>
            </a:endParaRPr>
          </a:p>
        </p:txBody>
      </p:sp>
      <p:sp>
        <p:nvSpPr>
          <p:cNvPr id="449" name="Google Shape;449;p13"/>
          <p:cNvSpPr txBox="1"/>
          <p:nvPr/>
        </p:nvSpPr>
        <p:spPr>
          <a:xfrm>
            <a:off x="6861896" y="2279902"/>
            <a:ext cx="2068204" cy="516835"/>
          </a:xfrm>
          <a:prstGeom prst="rect">
            <a:avLst/>
          </a:prstGeom>
          <a:solidFill>
            <a:srgbClr val="BDD5F1"/>
          </a:solidFill>
          <a:ln cap="flat" cmpd="sng" w="9525">
            <a:solidFill>
              <a:schemeClr val="dk2"/>
            </a:solidFill>
            <a:prstDash val="solid"/>
            <a:round/>
            <a:headEnd len="sm" w="sm" type="none"/>
            <a:tailEnd len="sm" w="sm" type="none"/>
          </a:ln>
        </p:spPr>
        <p:txBody>
          <a:bodyPr anchorCtr="0" anchor="b" bIns="0" lIns="0" spcFirstLastPara="1" rIns="0" wrap="square" tIns="0">
            <a:noAutofit/>
          </a:bodyPr>
          <a:lstStyle/>
          <a:p>
            <a:pPr indent="0" lvl="0" marL="0" marR="0" rtl="0" algn="ctr">
              <a:lnSpc>
                <a:spcPct val="85000"/>
              </a:lnSpc>
              <a:spcBef>
                <a:spcPts val="0"/>
              </a:spcBef>
              <a:spcAft>
                <a:spcPts val="0"/>
              </a:spcAft>
              <a:buClr>
                <a:schemeClr val="dk1"/>
              </a:buClr>
              <a:buSzPts val="1400"/>
              <a:buFont typeface="Arial"/>
              <a:buNone/>
            </a:pPr>
            <a:r>
              <a:rPr b="1" lang="en-GB" sz="1400">
                <a:solidFill>
                  <a:schemeClr val="dk1"/>
                </a:solidFill>
                <a:latin typeface="Arial"/>
                <a:ea typeface="Arial"/>
                <a:cs typeface="Arial"/>
                <a:sym typeface="Arial"/>
              </a:rPr>
              <a:t>Early literacy experiences</a:t>
            </a:r>
            <a:endParaRPr b="1" i="0" sz="1400" u="none" cap="none" strike="noStrike">
              <a:solidFill>
                <a:schemeClr val="dk1"/>
              </a:solidFill>
              <a:latin typeface="Arial"/>
              <a:ea typeface="Arial"/>
              <a:cs typeface="Arial"/>
              <a:sym typeface="Arial"/>
            </a:endParaRPr>
          </a:p>
        </p:txBody>
      </p:sp>
      <p:sp>
        <p:nvSpPr>
          <p:cNvPr id="450" name="Google Shape;450;p13"/>
          <p:cNvSpPr txBox="1"/>
          <p:nvPr/>
        </p:nvSpPr>
        <p:spPr>
          <a:xfrm>
            <a:off x="9076898" y="2267762"/>
            <a:ext cx="2068204" cy="516835"/>
          </a:xfrm>
          <a:prstGeom prst="rect">
            <a:avLst/>
          </a:prstGeom>
          <a:solidFill>
            <a:srgbClr val="F8E3EE"/>
          </a:solidFill>
          <a:ln cap="flat" cmpd="sng" w="9525">
            <a:solidFill>
              <a:schemeClr val="dk2"/>
            </a:solidFill>
            <a:prstDash val="solid"/>
            <a:round/>
            <a:headEnd len="sm" w="sm" type="none"/>
            <a:tailEnd len="sm" w="sm" type="none"/>
          </a:ln>
        </p:spPr>
        <p:txBody>
          <a:bodyPr anchorCtr="0" anchor="b" bIns="0" lIns="0" spcFirstLastPara="1" rIns="0" wrap="square" tIns="0">
            <a:noAutofit/>
          </a:bodyPr>
          <a:lstStyle/>
          <a:p>
            <a:pPr indent="0" lvl="0" marL="0" marR="0" rtl="0" algn="ctr">
              <a:lnSpc>
                <a:spcPct val="85000"/>
              </a:lnSpc>
              <a:spcBef>
                <a:spcPts val="0"/>
              </a:spcBef>
              <a:spcAft>
                <a:spcPts val="0"/>
              </a:spcAft>
              <a:buClr>
                <a:schemeClr val="dk1"/>
              </a:buClr>
              <a:buSzPts val="1400"/>
              <a:buFont typeface="Arial"/>
              <a:buNone/>
            </a:pPr>
            <a:r>
              <a:rPr b="1" lang="en-GB" sz="1400">
                <a:solidFill>
                  <a:schemeClr val="dk1"/>
                </a:solidFill>
                <a:latin typeface="Arial"/>
                <a:ea typeface="Arial"/>
                <a:cs typeface="Arial"/>
                <a:sym typeface="Arial"/>
              </a:rPr>
              <a:t>Confidence and wellbeing</a:t>
            </a:r>
            <a:endParaRPr b="1" i="0" sz="1400" u="none" cap="none" strike="noStrike">
              <a:solidFill>
                <a:schemeClr val="dk1"/>
              </a:solidFill>
              <a:latin typeface="Arial"/>
              <a:ea typeface="Arial"/>
              <a:cs typeface="Arial"/>
              <a:sym typeface="Arial"/>
            </a:endParaRPr>
          </a:p>
        </p:txBody>
      </p:sp>
      <p:sp>
        <p:nvSpPr>
          <p:cNvPr id="451" name="Google Shape;451;p13"/>
          <p:cNvSpPr txBox="1"/>
          <p:nvPr/>
        </p:nvSpPr>
        <p:spPr>
          <a:xfrm>
            <a:off x="335729" y="3146564"/>
            <a:ext cx="11518300" cy="90894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600"/>
              <a:buFont typeface="Arial"/>
              <a:buNone/>
            </a:pPr>
            <a:r>
              <a:rPr lang="en-GB" sz="1600">
                <a:solidFill>
                  <a:schemeClr val="dk1"/>
                </a:solidFill>
                <a:latin typeface="Arial"/>
                <a:ea typeface="Arial"/>
                <a:cs typeface="Arial"/>
                <a:sym typeface="Arial"/>
              </a:rPr>
              <a:t>The aim is not to focus on scores or individual assessment outcomes, but to identify cohort-level patterns that can inform curriculum decisions, teaching approaches and provision.</a:t>
            </a:r>
            <a:endParaRPr/>
          </a:p>
          <a:p>
            <a:pPr indent="0" lvl="0" marL="0" marR="0" rtl="0" algn="l">
              <a:lnSpc>
                <a:spcPct val="100000"/>
              </a:lnSpc>
              <a:spcBef>
                <a:spcPts val="0"/>
              </a:spcBef>
              <a:spcAft>
                <a:spcPts val="0"/>
              </a:spcAft>
              <a:buClr>
                <a:schemeClr val="dk1"/>
              </a:buClr>
              <a:buSzPts val="1600"/>
              <a:buFont typeface="Arial"/>
              <a:buNone/>
            </a:pPr>
            <a:r>
              <a:t/>
            </a:r>
            <a:endParaRPr sz="1600">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600"/>
              <a:buFont typeface="Arial"/>
              <a:buNone/>
            </a:pPr>
            <a:r>
              <a:rPr lang="en-GB" sz="1600">
                <a:solidFill>
                  <a:schemeClr val="dk1"/>
                </a:solidFill>
                <a:latin typeface="Arial"/>
                <a:ea typeface="Arial"/>
                <a:cs typeface="Arial"/>
                <a:sym typeface="Arial"/>
              </a:rPr>
              <a:t>The table below provides examples of how identified cohort trends might shape practice.</a:t>
            </a:r>
            <a:endParaRPr/>
          </a:p>
          <a:p>
            <a:pPr indent="0" lvl="0" marL="0" marR="0" rtl="0" algn="l">
              <a:lnSpc>
                <a:spcPct val="85000"/>
              </a:lnSpc>
              <a:spcBef>
                <a:spcPts val="0"/>
              </a:spcBef>
              <a:spcAft>
                <a:spcPts val="0"/>
              </a:spcAft>
              <a:buClr>
                <a:schemeClr val="dk1"/>
              </a:buClr>
              <a:buSzPts val="1400"/>
              <a:buFont typeface="Arial"/>
              <a:buNone/>
            </a:pPr>
            <a:r>
              <a:t/>
            </a:r>
            <a:endParaRPr i="0" sz="1400" u="none" cap="none" strike="noStrike">
              <a:solidFill>
                <a:schemeClr val="dk1"/>
              </a:solidFill>
              <a:latin typeface="Arial"/>
              <a:ea typeface="Arial"/>
              <a:cs typeface="Arial"/>
              <a:sym typeface="Arial"/>
            </a:endParaRPr>
          </a:p>
        </p:txBody>
      </p:sp>
      <p:graphicFrame>
        <p:nvGraphicFramePr>
          <p:cNvPr id="452" name="Google Shape;452;p13"/>
          <p:cNvGraphicFramePr/>
          <p:nvPr/>
        </p:nvGraphicFramePr>
        <p:xfrm>
          <a:off x="96657" y="4256211"/>
          <a:ext cx="3000000" cy="3000000"/>
        </p:xfrm>
        <a:graphic>
          <a:graphicData uri="http://schemas.openxmlformats.org/drawingml/2006/table">
            <a:tbl>
              <a:tblPr bandRow="1" firstRow="1">
                <a:noFill/>
                <a:tableStyleId>{321A615E-465E-4670-B88A-BE71A0C73584}</a:tableStyleId>
              </a:tblPr>
              <a:tblGrid>
                <a:gridCol w="4031775"/>
                <a:gridCol w="4031775"/>
                <a:gridCol w="4031775"/>
              </a:tblGrid>
              <a:tr h="413825">
                <a:tc>
                  <a:txBody>
                    <a:bodyPr/>
                    <a:lstStyle/>
                    <a:p>
                      <a:pPr indent="0" lvl="0" marL="0" marR="0" rtl="0" algn="l">
                        <a:spcBef>
                          <a:spcPts val="0"/>
                        </a:spcBef>
                        <a:spcAft>
                          <a:spcPts val="0"/>
                        </a:spcAft>
                        <a:buNone/>
                      </a:pPr>
                      <a:r>
                        <a:rPr lang="en-GB" sz="1351"/>
                        <a:t>Cohort Pattern</a:t>
                      </a:r>
                      <a:endParaRPr/>
                    </a:p>
                  </a:txBody>
                  <a:tcPr marT="45725" marB="45725" marR="91450" marL="91450"/>
                </a:tc>
                <a:tc>
                  <a:txBody>
                    <a:bodyPr/>
                    <a:lstStyle/>
                    <a:p>
                      <a:pPr indent="0" lvl="0" marL="0" marR="0" rtl="0" algn="l">
                        <a:spcBef>
                          <a:spcPts val="0"/>
                        </a:spcBef>
                        <a:spcAft>
                          <a:spcPts val="0"/>
                        </a:spcAft>
                        <a:buNone/>
                      </a:pPr>
                      <a:r>
                        <a:rPr lang="en-GB" sz="1351"/>
                        <a:t>Possible Response</a:t>
                      </a:r>
                      <a:endParaRPr/>
                    </a:p>
                  </a:txBody>
                  <a:tcPr marT="45725" marB="45725" marR="91450" marL="91450"/>
                </a:tc>
                <a:tc>
                  <a:txBody>
                    <a:bodyPr/>
                    <a:lstStyle/>
                    <a:p>
                      <a:pPr indent="0" lvl="0" marL="0" marR="0" rtl="0" algn="l">
                        <a:spcBef>
                          <a:spcPts val="0"/>
                        </a:spcBef>
                        <a:spcAft>
                          <a:spcPts val="0"/>
                        </a:spcAft>
                        <a:buNone/>
                      </a:pPr>
                      <a:r>
                        <a:rPr lang="en-GB" sz="1351"/>
                        <a:t>Resource</a:t>
                      </a:r>
                      <a:endParaRPr sz="1351"/>
                    </a:p>
                  </a:txBody>
                  <a:tcPr marT="45725" marB="45725" marR="91450" marL="91450"/>
                </a:tc>
              </a:tr>
              <a:tr h="561475">
                <a:tc>
                  <a:txBody>
                    <a:bodyPr/>
                    <a:lstStyle/>
                    <a:p>
                      <a:pPr indent="0" lvl="0" marL="0" marR="0" rtl="0" algn="l">
                        <a:spcBef>
                          <a:spcPts val="0"/>
                        </a:spcBef>
                        <a:spcAft>
                          <a:spcPts val="0"/>
                        </a:spcAft>
                        <a:buNone/>
                      </a:pPr>
                      <a:r>
                        <a:rPr lang="en-GB" sz="1351"/>
                        <a:t>Emerging communication skills</a:t>
                      </a:r>
                      <a:endParaRPr/>
                    </a:p>
                  </a:txBody>
                  <a:tcPr marT="45725" marB="45725" marR="91450" marL="91450"/>
                </a:tc>
                <a:tc>
                  <a:txBody>
                    <a:bodyPr/>
                    <a:lstStyle/>
                    <a:p>
                      <a:pPr indent="0" lvl="0" marL="0" marR="0" rtl="0" algn="l">
                        <a:spcBef>
                          <a:spcPts val="0"/>
                        </a:spcBef>
                        <a:spcAft>
                          <a:spcPts val="0"/>
                        </a:spcAft>
                        <a:buNone/>
                      </a:pPr>
                      <a:r>
                        <a:rPr lang="en-GB" sz="1351"/>
                        <a:t>Increase language-rich interactions and opportunities for talk</a:t>
                      </a:r>
                      <a:endParaRPr/>
                    </a:p>
                  </a:txBody>
                  <a:tcPr marT="45725" marB="45725" marR="91450" marL="91450"/>
                </a:tc>
                <a:tc>
                  <a:txBody>
                    <a:bodyPr/>
                    <a:lstStyle/>
                    <a:p>
                      <a:pPr indent="0" lvl="0" marL="0" marR="0" rtl="0" algn="l">
                        <a:spcBef>
                          <a:spcPts val="0"/>
                        </a:spcBef>
                        <a:spcAft>
                          <a:spcPts val="0"/>
                        </a:spcAft>
                        <a:buNone/>
                      </a:pPr>
                      <a:r>
                        <a:rPr lang="en-GB" sz="1151"/>
                        <a:t>DFE Help for EY Providers: CL Interactions. EEF ShREC, Evidence Store CL Teaching and modelling Vocabulary</a:t>
                      </a:r>
                      <a:endParaRPr sz="1151"/>
                    </a:p>
                  </a:txBody>
                  <a:tcPr marT="45725" marB="45725" marR="91450" marL="91450"/>
                </a:tc>
              </a:tr>
              <a:tr h="413825">
                <a:tc>
                  <a:txBody>
                    <a:bodyPr/>
                    <a:lstStyle/>
                    <a:p>
                      <a:pPr indent="0" lvl="0" marL="0" marR="0" rtl="0" algn="l">
                        <a:spcBef>
                          <a:spcPts val="0"/>
                        </a:spcBef>
                        <a:spcAft>
                          <a:spcPts val="0"/>
                        </a:spcAft>
                        <a:buNone/>
                      </a:pPr>
                      <a:r>
                        <a:rPr lang="en-GB" sz="1351"/>
                        <a:t>Reduced independence</a:t>
                      </a:r>
                      <a:endParaRPr/>
                    </a:p>
                  </a:txBody>
                  <a:tcPr marT="45725" marB="45725" marR="91450" marL="91450"/>
                </a:tc>
                <a:tc>
                  <a:txBody>
                    <a:bodyPr/>
                    <a:lstStyle/>
                    <a:p>
                      <a:pPr indent="0" lvl="0" marL="0" marR="0" rtl="0" algn="l">
                        <a:spcBef>
                          <a:spcPts val="0"/>
                        </a:spcBef>
                        <a:spcAft>
                          <a:spcPts val="0"/>
                        </a:spcAft>
                        <a:buNone/>
                      </a:pPr>
                      <a:r>
                        <a:rPr lang="en-GB" sz="1351"/>
                        <a:t>Explicitly teach routines and self-help skills</a:t>
                      </a:r>
                      <a:endParaRPr/>
                    </a:p>
                  </a:txBody>
                  <a:tcPr marT="45725" marB="45725" marR="91450" marL="91450"/>
                </a:tc>
                <a:tc>
                  <a:txBody>
                    <a:bodyPr/>
                    <a:lstStyle/>
                    <a:p>
                      <a:pPr indent="0" lvl="0" marL="0" marR="0" rtl="0" algn="l">
                        <a:spcBef>
                          <a:spcPts val="0"/>
                        </a:spcBef>
                        <a:spcAft>
                          <a:spcPts val="0"/>
                        </a:spcAft>
                        <a:buNone/>
                      </a:pPr>
                      <a:r>
                        <a:rPr lang="en-GB" sz="1151"/>
                        <a:t>DfE Help for EY Providers PSED. EEF Evidence Store PSED/Self-regulation and </a:t>
                      </a:r>
                      <a:r>
                        <a:rPr lang="en-GB" sz="1151"/>
                        <a:t>Executive</a:t>
                      </a:r>
                      <a:r>
                        <a:rPr lang="en-GB" sz="1151"/>
                        <a:t> Function</a:t>
                      </a:r>
                      <a:endParaRPr sz="1151"/>
                    </a:p>
                  </a:txBody>
                  <a:tcPr marT="45725" marB="45725" marR="91450" marL="91450"/>
                </a:tc>
              </a:tr>
              <a:tr h="413825">
                <a:tc>
                  <a:txBody>
                    <a:bodyPr/>
                    <a:lstStyle/>
                    <a:p>
                      <a:pPr indent="0" lvl="0" marL="0" marR="0" rtl="0" algn="l">
                        <a:spcBef>
                          <a:spcPts val="0"/>
                        </a:spcBef>
                        <a:spcAft>
                          <a:spcPts val="0"/>
                        </a:spcAft>
                        <a:buNone/>
                      </a:pPr>
                      <a:r>
                        <a:rPr lang="en-GB" sz="1351"/>
                        <a:t>Limited literacy experience</a:t>
                      </a:r>
                      <a:endParaRPr/>
                    </a:p>
                  </a:txBody>
                  <a:tcPr marT="45725" marB="45725" marR="91450" marL="91450"/>
                </a:tc>
                <a:tc>
                  <a:txBody>
                    <a:bodyPr/>
                    <a:lstStyle/>
                    <a:p>
                      <a:pPr indent="0" lvl="0" marL="0" marR="0" rtl="0" algn="l">
                        <a:spcBef>
                          <a:spcPts val="0"/>
                        </a:spcBef>
                        <a:spcAft>
                          <a:spcPts val="0"/>
                        </a:spcAft>
                        <a:buNone/>
                      </a:pPr>
                      <a:r>
                        <a:rPr lang="en-GB" sz="1351"/>
                        <a:t>Prioritise stories, rhymes and reading</a:t>
                      </a:r>
                      <a:endParaRPr/>
                    </a:p>
                  </a:txBody>
                  <a:tcPr marT="45725" marB="45725" marR="91450" marL="91450"/>
                </a:tc>
                <a:tc>
                  <a:txBody>
                    <a:bodyPr/>
                    <a:lstStyle/>
                    <a:p>
                      <a:pPr indent="0" lvl="0" marL="0" marR="0" rtl="0" algn="l">
                        <a:spcBef>
                          <a:spcPts val="0"/>
                        </a:spcBef>
                        <a:spcAft>
                          <a:spcPts val="0"/>
                        </a:spcAft>
                        <a:buNone/>
                      </a:pPr>
                      <a:r>
                        <a:rPr lang="en-GB" sz="1351"/>
                        <a:t>Literacy Hub, DfE Help for EY Providers and EEF Evidence Store Literacy and CL</a:t>
                      </a:r>
                      <a:endParaRPr sz="1351"/>
                    </a:p>
                  </a:txBody>
                  <a:tcPr marT="45725" marB="45725" marR="91450" marL="91450"/>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14"/>
          <p:cNvSpPr txBox="1"/>
          <p:nvPr>
            <p:ph type="title"/>
          </p:nvPr>
        </p:nvSpPr>
        <p:spPr>
          <a:xfrm>
            <a:off x="283910" y="268939"/>
            <a:ext cx="11118544" cy="450726"/>
          </a:xfrm>
          <a:prstGeom prst="rect">
            <a:avLst/>
          </a:prstGeom>
          <a:noFill/>
          <a:ln>
            <a:noFill/>
          </a:ln>
        </p:spPr>
        <p:txBody>
          <a:bodyPr anchorCtr="0" anchor="t" bIns="0" lIns="0" spcFirstLastPara="1" rIns="0" wrap="square" tIns="0">
            <a:noAutofit/>
          </a:bodyPr>
          <a:lstStyle/>
          <a:p>
            <a:pPr indent="0" lvl="0" marL="0" rtl="0" algn="l">
              <a:lnSpc>
                <a:spcPct val="62500"/>
              </a:lnSpc>
              <a:spcBef>
                <a:spcPts val="0"/>
              </a:spcBef>
              <a:spcAft>
                <a:spcPts val="0"/>
              </a:spcAft>
              <a:buClr>
                <a:srgbClr val="003764"/>
              </a:buClr>
              <a:buSzPts val="2400"/>
              <a:buFont typeface="Arial"/>
              <a:buNone/>
            </a:pPr>
            <a:br>
              <a:rPr lang="en-GB" sz="2400">
                <a:latin typeface="Arial"/>
                <a:ea typeface="Arial"/>
                <a:cs typeface="Arial"/>
                <a:sym typeface="Arial"/>
              </a:rPr>
            </a:br>
            <a:r>
              <a:rPr lang="en-GB" sz="2400">
                <a:latin typeface="Arial"/>
                <a:ea typeface="Arial"/>
                <a:cs typeface="Arial"/>
                <a:sym typeface="Arial"/>
              </a:rPr>
              <a:t>What is your cohort telling you?</a:t>
            </a:r>
            <a:br>
              <a:rPr b="0" lang="en-GB" sz="1050">
                <a:latin typeface="Quattrocento Sans"/>
                <a:ea typeface="Quattrocento Sans"/>
                <a:cs typeface="Quattrocento Sans"/>
                <a:sym typeface="Quattrocento Sans"/>
              </a:rPr>
            </a:br>
            <a:br>
              <a:rPr b="0" lang="en-GB" sz="1050">
                <a:latin typeface="Quattrocento Sans"/>
                <a:ea typeface="Quattrocento Sans"/>
                <a:cs typeface="Quattrocento Sans"/>
                <a:sym typeface="Quattrocento Sans"/>
              </a:rPr>
            </a:br>
            <a:endParaRPr sz="2400"/>
          </a:p>
        </p:txBody>
      </p:sp>
      <p:sp>
        <p:nvSpPr>
          <p:cNvPr id="459" name="Google Shape;459;p14"/>
          <p:cNvSpPr txBox="1"/>
          <p:nvPr/>
        </p:nvSpPr>
        <p:spPr>
          <a:xfrm>
            <a:off x="783771" y="5940162"/>
            <a:ext cx="10442747" cy="463067"/>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Clr>
                <a:schemeClr val="dk1"/>
              </a:buClr>
              <a:buSzPts val="4000"/>
              <a:buFont typeface="Arial"/>
              <a:buNone/>
            </a:pPr>
            <a:r>
              <a:t/>
            </a:r>
            <a:endParaRPr b="1" i="0" sz="4000" u="none" cap="none" strike="noStrike">
              <a:solidFill>
                <a:srgbClr val="FFFFFF"/>
              </a:solidFill>
              <a:latin typeface="Arial"/>
              <a:ea typeface="Arial"/>
              <a:cs typeface="Arial"/>
              <a:sym typeface="Arial"/>
            </a:endParaRPr>
          </a:p>
        </p:txBody>
      </p:sp>
      <p:sp>
        <p:nvSpPr>
          <p:cNvPr id="460" name="Google Shape;460;p14"/>
          <p:cNvSpPr txBox="1"/>
          <p:nvPr/>
        </p:nvSpPr>
        <p:spPr>
          <a:xfrm>
            <a:off x="317187" y="719667"/>
            <a:ext cx="9700753" cy="907428"/>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None/>
            </a:pPr>
            <a:r>
              <a:t/>
            </a:r>
            <a:endParaRPr b="1" i="0" sz="1200" u="none" cap="none" strike="noStrike">
              <a:solidFill>
                <a:schemeClr val="dk1"/>
              </a:solidFill>
              <a:latin typeface="Arial"/>
              <a:ea typeface="Arial"/>
              <a:cs typeface="Arial"/>
              <a:sym typeface="Arial"/>
            </a:endParaRPr>
          </a:p>
          <a:p>
            <a:pPr indent="0" lvl="0" marL="0" marR="0" rtl="0" algn="l">
              <a:lnSpc>
                <a:spcPct val="85000"/>
              </a:lnSpc>
              <a:spcBef>
                <a:spcPts val="0"/>
              </a:spcBef>
              <a:spcAft>
                <a:spcPts val="0"/>
              </a:spcAft>
              <a:buNone/>
            </a:pPr>
            <a:r>
              <a:t/>
            </a:r>
            <a:endParaRPr b="1" i="0" sz="1200" u="none" cap="none" strike="noStrike">
              <a:solidFill>
                <a:schemeClr val="dk1"/>
              </a:solidFill>
              <a:latin typeface="Arial"/>
              <a:ea typeface="Arial"/>
              <a:cs typeface="Arial"/>
              <a:sym typeface="Arial"/>
            </a:endParaRPr>
          </a:p>
        </p:txBody>
      </p:sp>
      <p:pic>
        <p:nvPicPr>
          <p:cNvPr id="461" name="Google Shape;461;p14"/>
          <p:cNvPicPr preferRelativeResize="0"/>
          <p:nvPr/>
        </p:nvPicPr>
        <p:blipFill rotWithShape="1">
          <a:blip r:embed="rId3">
            <a:alphaModFix/>
          </a:blip>
          <a:srcRect b="0" l="0" r="0" t="0"/>
          <a:stretch/>
        </p:blipFill>
        <p:spPr>
          <a:xfrm>
            <a:off x="10310190" y="133350"/>
            <a:ext cx="1881809" cy="1254539"/>
          </a:xfrm>
          <a:prstGeom prst="rect">
            <a:avLst/>
          </a:prstGeom>
          <a:noFill/>
          <a:ln>
            <a:noFill/>
          </a:ln>
        </p:spPr>
      </p:pic>
      <p:sp>
        <p:nvSpPr>
          <p:cNvPr id="462" name="Google Shape;462;p14"/>
          <p:cNvSpPr txBox="1"/>
          <p:nvPr/>
        </p:nvSpPr>
        <p:spPr>
          <a:xfrm>
            <a:off x="317187" y="719665"/>
            <a:ext cx="9700752" cy="17319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b="1" sz="2800">
              <a:solidFill>
                <a:schemeClr val="dk1"/>
              </a:solidFill>
              <a:latin typeface="Arial"/>
              <a:ea typeface="Arial"/>
              <a:cs typeface="Arial"/>
              <a:sym typeface="Arial"/>
            </a:endParaRPr>
          </a:p>
        </p:txBody>
      </p:sp>
      <p:sp>
        <p:nvSpPr>
          <p:cNvPr id="463" name="Google Shape;463;p14"/>
          <p:cNvSpPr txBox="1"/>
          <p:nvPr/>
        </p:nvSpPr>
        <p:spPr>
          <a:xfrm>
            <a:off x="5637679" y="2985247"/>
            <a:ext cx="914400" cy="914400"/>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Clr>
                <a:schemeClr val="dk1"/>
              </a:buClr>
              <a:buSzPts val="4000"/>
              <a:buFont typeface="Arial"/>
              <a:buNone/>
            </a:pPr>
            <a:r>
              <a:t/>
            </a:r>
            <a:endParaRPr b="1" i="0" sz="4000" u="none" cap="none" strike="noStrike">
              <a:solidFill>
                <a:srgbClr val="FFFFFF"/>
              </a:solidFill>
              <a:latin typeface="Arial"/>
              <a:ea typeface="Arial"/>
              <a:cs typeface="Arial"/>
              <a:sym typeface="Arial"/>
            </a:endParaRPr>
          </a:p>
        </p:txBody>
      </p:sp>
      <p:sp>
        <p:nvSpPr>
          <p:cNvPr id="464" name="Google Shape;464;p14"/>
          <p:cNvSpPr txBox="1"/>
          <p:nvPr/>
        </p:nvSpPr>
        <p:spPr>
          <a:xfrm>
            <a:off x="5637679" y="2985247"/>
            <a:ext cx="914400" cy="914400"/>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Clr>
                <a:schemeClr val="dk1"/>
              </a:buClr>
              <a:buSzPts val="4000"/>
              <a:buFont typeface="Arial"/>
              <a:buNone/>
            </a:pPr>
            <a:r>
              <a:t/>
            </a:r>
            <a:endParaRPr b="1" i="0" sz="4000" u="none" cap="none" strike="noStrike">
              <a:solidFill>
                <a:srgbClr val="FFFFFF"/>
              </a:solidFill>
              <a:latin typeface="Arial"/>
              <a:ea typeface="Arial"/>
              <a:cs typeface="Arial"/>
              <a:sym typeface="Arial"/>
            </a:endParaRPr>
          </a:p>
        </p:txBody>
      </p:sp>
      <p:sp>
        <p:nvSpPr>
          <p:cNvPr id="465" name="Google Shape;465;p14"/>
          <p:cNvSpPr txBox="1"/>
          <p:nvPr/>
        </p:nvSpPr>
        <p:spPr>
          <a:xfrm>
            <a:off x="315890" y="885502"/>
            <a:ext cx="9735326" cy="76862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600">
              <a:solidFill>
                <a:schemeClr val="dk1"/>
              </a:solidFill>
              <a:latin typeface="Arial"/>
              <a:ea typeface="Arial"/>
              <a:cs typeface="Arial"/>
              <a:sym typeface="Arial"/>
            </a:endParaRPr>
          </a:p>
        </p:txBody>
      </p:sp>
      <p:sp>
        <p:nvSpPr>
          <p:cNvPr id="466" name="Google Shape;466;p14"/>
          <p:cNvSpPr txBox="1"/>
          <p:nvPr/>
        </p:nvSpPr>
        <p:spPr>
          <a:xfrm>
            <a:off x="283910" y="1207174"/>
            <a:ext cx="10151269" cy="2644979"/>
          </a:xfrm>
          <a:prstGeom prst="rect">
            <a:avLst/>
          </a:prstGeom>
          <a:solidFill>
            <a:srgbClr val="F4BDD7"/>
          </a:solidFill>
          <a:ln cap="flat" cmpd="sng" w="10000">
            <a:solidFill>
              <a:schemeClr val="accent5"/>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85000"/>
              </a:lnSpc>
              <a:spcBef>
                <a:spcPts val="0"/>
              </a:spcBef>
              <a:spcAft>
                <a:spcPts val="0"/>
              </a:spcAft>
              <a:buClr>
                <a:schemeClr val="dk1"/>
              </a:buClr>
              <a:buSzPts val="1800"/>
              <a:buFont typeface="Arial"/>
              <a:buNone/>
            </a:pPr>
            <a:r>
              <a:rPr b="1" i="0" lang="en-GB" sz="1800" u="none" cap="none" strike="noStrike">
                <a:solidFill>
                  <a:schemeClr val="dk1"/>
                </a:solidFill>
                <a:latin typeface="Arial"/>
                <a:ea typeface="Arial"/>
                <a:cs typeface="Arial"/>
                <a:sym typeface="Arial"/>
              </a:rPr>
              <a:t>Discussion:</a:t>
            </a:r>
            <a:endParaRPr/>
          </a:p>
          <a:p>
            <a:pPr indent="0" lvl="0" marL="0" marR="0" rtl="0" algn="l">
              <a:lnSpc>
                <a:spcPct val="85000"/>
              </a:lnSpc>
              <a:spcBef>
                <a:spcPts val="0"/>
              </a:spcBef>
              <a:spcAft>
                <a:spcPts val="0"/>
              </a:spcAft>
              <a:buClr>
                <a:schemeClr val="dk1"/>
              </a:buClr>
              <a:buSzPts val="1800"/>
              <a:buFont typeface="Arial"/>
              <a:buNone/>
            </a:pPr>
            <a:r>
              <a:t/>
            </a:r>
            <a:endParaRPr b="1" sz="1800">
              <a:solidFill>
                <a:schemeClr val="dk1"/>
              </a:solidFill>
              <a:latin typeface="Arial"/>
              <a:ea typeface="Arial"/>
              <a:cs typeface="Arial"/>
              <a:sym typeface="Arial"/>
            </a:endParaRPr>
          </a:p>
          <a:p>
            <a:pPr indent="0" lvl="0" marL="0" marR="0" rtl="0" algn="l">
              <a:lnSpc>
                <a:spcPct val="85000"/>
              </a:lnSpc>
              <a:spcBef>
                <a:spcPts val="0"/>
              </a:spcBef>
              <a:spcAft>
                <a:spcPts val="0"/>
              </a:spcAft>
              <a:buClr>
                <a:schemeClr val="dk1"/>
              </a:buClr>
              <a:buSzPts val="1800"/>
              <a:buFont typeface="Arial"/>
              <a:buNone/>
            </a:pPr>
            <a:r>
              <a:rPr b="1" i="0" lang="en-GB" sz="1800" u="none" cap="none" strike="noStrike">
                <a:solidFill>
                  <a:schemeClr val="dk1"/>
                </a:solidFill>
                <a:latin typeface="Arial"/>
                <a:ea typeface="Arial"/>
                <a:cs typeface="Arial"/>
                <a:sym typeface="Arial"/>
              </a:rPr>
              <a:t>What strengths are emerging across your cohort? </a:t>
            </a:r>
            <a:endParaRPr/>
          </a:p>
          <a:p>
            <a:pPr indent="0" lvl="0" marL="0" marR="0" rtl="0" algn="l">
              <a:lnSpc>
                <a:spcPct val="85000"/>
              </a:lnSpc>
              <a:spcBef>
                <a:spcPts val="0"/>
              </a:spcBef>
              <a:spcAft>
                <a:spcPts val="0"/>
              </a:spcAft>
              <a:buClr>
                <a:schemeClr val="dk1"/>
              </a:buClr>
              <a:buSzPts val="1800"/>
              <a:buFont typeface="Arial"/>
              <a:buNone/>
            </a:pPr>
            <a:r>
              <a:rPr lang="en-GB" sz="1800">
                <a:solidFill>
                  <a:schemeClr val="dk1"/>
                </a:solidFill>
                <a:latin typeface="Arial"/>
                <a:ea typeface="Arial"/>
                <a:cs typeface="Arial"/>
                <a:sym typeface="Arial"/>
              </a:rPr>
              <a:t>e.g. communication, independence, physical confidence, creativity and problem-solving.</a:t>
            </a:r>
            <a:endParaRPr/>
          </a:p>
          <a:p>
            <a:pPr indent="0" lvl="0" marL="0" marR="0" rtl="0" algn="l">
              <a:lnSpc>
                <a:spcPct val="85000"/>
              </a:lnSpc>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a:p>
            <a:pPr indent="0" lvl="0" marL="0" marR="0" rtl="0" algn="l">
              <a:lnSpc>
                <a:spcPct val="85000"/>
              </a:lnSpc>
              <a:spcBef>
                <a:spcPts val="0"/>
              </a:spcBef>
              <a:spcAft>
                <a:spcPts val="0"/>
              </a:spcAft>
              <a:buClr>
                <a:schemeClr val="dk1"/>
              </a:buClr>
              <a:buSzPts val="1800"/>
              <a:buFont typeface="Arial"/>
              <a:buNone/>
            </a:pPr>
            <a:r>
              <a:rPr b="1" lang="en-GB" sz="1800">
                <a:solidFill>
                  <a:schemeClr val="dk1"/>
                </a:solidFill>
                <a:latin typeface="Arial"/>
                <a:ea typeface="Arial"/>
                <a:cs typeface="Arial"/>
                <a:sym typeface="Arial"/>
              </a:rPr>
              <a:t>What priorities are emerging across your cohort? </a:t>
            </a:r>
            <a:endParaRPr/>
          </a:p>
          <a:p>
            <a:pPr indent="0" lvl="0" marL="0" marR="0" rtl="0" algn="l">
              <a:lnSpc>
                <a:spcPct val="85000"/>
              </a:lnSpc>
              <a:spcBef>
                <a:spcPts val="0"/>
              </a:spcBef>
              <a:spcAft>
                <a:spcPts val="0"/>
              </a:spcAft>
              <a:buClr>
                <a:schemeClr val="dk1"/>
              </a:buClr>
              <a:buSzPts val="1800"/>
              <a:buFont typeface="Arial"/>
              <a:buNone/>
            </a:pPr>
            <a:r>
              <a:rPr lang="en-GB" sz="1800">
                <a:solidFill>
                  <a:schemeClr val="dk1"/>
                </a:solidFill>
                <a:latin typeface="Arial"/>
                <a:ea typeface="Arial"/>
                <a:cs typeface="Arial"/>
                <a:sym typeface="Arial"/>
              </a:rPr>
              <a:t>e.g. vocabulary development, attention and listening, fine motor development or self-regulation.</a:t>
            </a:r>
            <a:endParaRPr/>
          </a:p>
          <a:p>
            <a:pPr indent="0" lvl="0" marL="0" marR="0" rtl="0" algn="l">
              <a:lnSpc>
                <a:spcPct val="85000"/>
              </a:lnSpc>
              <a:spcBef>
                <a:spcPts val="0"/>
              </a:spcBef>
              <a:spcAft>
                <a:spcPts val="0"/>
              </a:spcAft>
              <a:buClr>
                <a:schemeClr val="dk1"/>
              </a:buClr>
              <a:buSzPts val="1800"/>
              <a:buFont typeface="Arial"/>
              <a:buNone/>
            </a:pPr>
            <a:r>
              <a:t/>
            </a:r>
            <a:endParaRPr b="1" sz="1800">
              <a:solidFill>
                <a:schemeClr val="dk1"/>
              </a:solidFill>
              <a:latin typeface="Arial"/>
              <a:ea typeface="Arial"/>
              <a:cs typeface="Arial"/>
              <a:sym typeface="Arial"/>
            </a:endParaRPr>
          </a:p>
          <a:p>
            <a:pPr indent="0" lvl="0" marL="0" marR="0" rtl="0" algn="l">
              <a:lnSpc>
                <a:spcPct val="85000"/>
              </a:lnSpc>
              <a:spcBef>
                <a:spcPts val="0"/>
              </a:spcBef>
              <a:spcAft>
                <a:spcPts val="0"/>
              </a:spcAft>
              <a:buClr>
                <a:schemeClr val="dk1"/>
              </a:buClr>
              <a:buSzPts val="1800"/>
              <a:buFont typeface="Arial"/>
              <a:buNone/>
            </a:pPr>
            <a:r>
              <a:rPr b="1" lang="en-GB" sz="1800">
                <a:solidFill>
                  <a:schemeClr val="dk1"/>
                </a:solidFill>
                <a:latin typeface="Arial"/>
                <a:ea typeface="Arial"/>
                <a:cs typeface="Arial"/>
                <a:sym typeface="Arial"/>
              </a:rPr>
              <a:t>If you had to describe your cohort in one sentence, what would that sentence be?</a:t>
            </a:r>
            <a:endParaRPr/>
          </a:p>
          <a:p>
            <a:pPr indent="0" lvl="0" marL="0" marR="0" rtl="0" algn="l">
              <a:lnSpc>
                <a:spcPct val="85000"/>
              </a:lnSpc>
              <a:spcBef>
                <a:spcPts val="0"/>
              </a:spcBef>
              <a:spcAft>
                <a:spcPts val="0"/>
              </a:spcAft>
              <a:buClr>
                <a:schemeClr val="dk1"/>
              </a:buClr>
              <a:buSzPts val="1800"/>
              <a:buFont typeface="Arial"/>
              <a:buNone/>
            </a:pPr>
            <a:r>
              <a:rPr lang="en-GB" sz="1800">
                <a:solidFill>
                  <a:schemeClr val="dk1"/>
                </a:solidFill>
                <a:latin typeface="Arial"/>
                <a:ea typeface="Arial"/>
                <a:cs typeface="Arial"/>
                <a:sym typeface="Arial"/>
              </a:rPr>
              <a:t>e.g. “A  highly curious cohort who will benefit from support to develop independence”</a:t>
            </a:r>
            <a:endParaRPr i="0" sz="1800" u="none" cap="none" strike="noStrike">
              <a:solidFill>
                <a:schemeClr val="dk1"/>
              </a:solidFill>
              <a:latin typeface="Arial"/>
              <a:ea typeface="Arial"/>
              <a:cs typeface="Arial"/>
              <a:sym typeface="Arial"/>
            </a:endParaRPr>
          </a:p>
        </p:txBody>
      </p:sp>
      <p:sp>
        <p:nvSpPr>
          <p:cNvPr id="467" name="Google Shape;467;p14"/>
          <p:cNvSpPr txBox="1"/>
          <p:nvPr/>
        </p:nvSpPr>
        <p:spPr>
          <a:xfrm>
            <a:off x="283910" y="4736389"/>
            <a:ext cx="100728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600"/>
              <a:buFont typeface="Arial"/>
              <a:buNone/>
            </a:pPr>
            <a:r>
              <a:t/>
            </a:r>
            <a:endParaRPr b="0" i="0" sz="1600">
              <a:solidFill>
                <a:schemeClr val="dk1"/>
              </a:solidFill>
              <a:latin typeface="Quattrocento Sans"/>
              <a:ea typeface="Quattrocento Sans"/>
              <a:cs typeface="Quattrocento Sans"/>
              <a:sym typeface="Quattrocento Sans"/>
            </a:endParaRPr>
          </a:p>
        </p:txBody>
      </p:sp>
      <p:pic>
        <p:nvPicPr>
          <p:cNvPr id="468" name="Google Shape;468;p14"/>
          <p:cNvPicPr preferRelativeResize="0"/>
          <p:nvPr/>
        </p:nvPicPr>
        <p:blipFill>
          <a:blip r:embed="rId4">
            <a:alphaModFix/>
          </a:blip>
          <a:stretch>
            <a:fillRect/>
          </a:stretch>
        </p:blipFill>
        <p:spPr>
          <a:xfrm>
            <a:off x="8407010" y="4339650"/>
            <a:ext cx="3519542" cy="20635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15"/>
          <p:cNvSpPr txBox="1"/>
          <p:nvPr>
            <p:ph type="title"/>
          </p:nvPr>
        </p:nvSpPr>
        <p:spPr>
          <a:xfrm>
            <a:off x="187673" y="156475"/>
            <a:ext cx="11815905" cy="824427"/>
          </a:xfrm>
          <a:prstGeom prst="rect">
            <a:avLst/>
          </a:prstGeom>
          <a:noFill/>
          <a:ln>
            <a:noFill/>
          </a:ln>
        </p:spPr>
        <p:txBody>
          <a:bodyPr anchorCtr="0" anchor="t" bIns="0" lIns="0" spcFirstLastPara="1" rIns="0" wrap="square" tIns="0">
            <a:noAutofit/>
          </a:bodyPr>
          <a:lstStyle/>
          <a:p>
            <a:pPr indent="0" lvl="0" marL="0" rtl="0" algn="l">
              <a:lnSpc>
                <a:spcPct val="62500"/>
              </a:lnSpc>
              <a:spcBef>
                <a:spcPts val="0"/>
              </a:spcBef>
              <a:spcAft>
                <a:spcPts val="0"/>
              </a:spcAft>
              <a:buClr>
                <a:srgbClr val="003764"/>
              </a:buClr>
              <a:buSzPts val="2400"/>
              <a:buFont typeface="Arial"/>
              <a:buNone/>
            </a:pPr>
            <a:br>
              <a:rPr lang="en-GB" sz="2400">
                <a:latin typeface="Arial"/>
                <a:ea typeface="Arial"/>
                <a:cs typeface="Arial"/>
                <a:sym typeface="Arial"/>
              </a:rPr>
            </a:br>
            <a:r>
              <a:rPr lang="en-GB" sz="2400">
                <a:latin typeface="Arial"/>
                <a:ea typeface="Arial"/>
                <a:cs typeface="Arial"/>
                <a:sym typeface="Arial"/>
              </a:rPr>
              <a:t>How should your environment respond to what your cohort is telling</a:t>
            </a:r>
            <a:br>
              <a:rPr lang="en-GB" sz="2400">
                <a:latin typeface="Arial"/>
                <a:ea typeface="Arial"/>
                <a:cs typeface="Arial"/>
                <a:sym typeface="Arial"/>
              </a:rPr>
            </a:br>
            <a:br>
              <a:rPr lang="en-GB" sz="2400">
                <a:latin typeface="Arial"/>
                <a:ea typeface="Arial"/>
                <a:cs typeface="Arial"/>
                <a:sym typeface="Arial"/>
              </a:rPr>
            </a:br>
            <a:r>
              <a:rPr lang="en-GB" sz="2400">
                <a:latin typeface="Arial"/>
                <a:ea typeface="Arial"/>
                <a:cs typeface="Arial"/>
                <a:sym typeface="Arial"/>
              </a:rPr>
              <a:t>you?</a:t>
            </a:r>
            <a:br>
              <a:rPr b="0" lang="en-GB" sz="2400">
                <a:latin typeface="Quattrocento Sans"/>
                <a:ea typeface="Quattrocento Sans"/>
                <a:cs typeface="Quattrocento Sans"/>
                <a:sym typeface="Quattrocento Sans"/>
              </a:rPr>
            </a:br>
            <a:br>
              <a:rPr b="0" lang="en-GB" sz="1050">
                <a:latin typeface="Quattrocento Sans"/>
                <a:ea typeface="Quattrocento Sans"/>
                <a:cs typeface="Quattrocento Sans"/>
                <a:sym typeface="Quattrocento Sans"/>
              </a:rPr>
            </a:br>
            <a:endParaRPr sz="2400"/>
          </a:p>
        </p:txBody>
      </p:sp>
      <p:sp>
        <p:nvSpPr>
          <p:cNvPr id="475" name="Google Shape;475;p15"/>
          <p:cNvSpPr txBox="1"/>
          <p:nvPr/>
        </p:nvSpPr>
        <p:spPr>
          <a:xfrm>
            <a:off x="783771" y="5940162"/>
            <a:ext cx="10442747" cy="463067"/>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Clr>
                <a:schemeClr val="dk1"/>
              </a:buClr>
              <a:buSzPts val="4000"/>
              <a:buFont typeface="Arial"/>
              <a:buNone/>
            </a:pPr>
            <a:r>
              <a:t/>
            </a:r>
            <a:endParaRPr b="1" i="0" sz="4000" u="none" cap="none" strike="noStrike">
              <a:solidFill>
                <a:srgbClr val="FFFFFF"/>
              </a:solidFill>
              <a:latin typeface="Arial"/>
              <a:ea typeface="Arial"/>
              <a:cs typeface="Arial"/>
              <a:sym typeface="Arial"/>
            </a:endParaRPr>
          </a:p>
        </p:txBody>
      </p:sp>
      <p:sp>
        <p:nvSpPr>
          <p:cNvPr id="476" name="Google Shape;476;p15"/>
          <p:cNvSpPr txBox="1"/>
          <p:nvPr/>
        </p:nvSpPr>
        <p:spPr>
          <a:xfrm>
            <a:off x="317187" y="719667"/>
            <a:ext cx="9700753" cy="907428"/>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None/>
            </a:pPr>
            <a:r>
              <a:t/>
            </a:r>
            <a:endParaRPr b="1" i="0" sz="1200" u="none" cap="none" strike="noStrike">
              <a:solidFill>
                <a:schemeClr val="dk1"/>
              </a:solidFill>
              <a:latin typeface="Arial"/>
              <a:ea typeface="Arial"/>
              <a:cs typeface="Arial"/>
              <a:sym typeface="Arial"/>
            </a:endParaRPr>
          </a:p>
          <a:p>
            <a:pPr indent="0" lvl="0" marL="0" marR="0" rtl="0" algn="l">
              <a:lnSpc>
                <a:spcPct val="85000"/>
              </a:lnSpc>
              <a:spcBef>
                <a:spcPts val="0"/>
              </a:spcBef>
              <a:spcAft>
                <a:spcPts val="0"/>
              </a:spcAft>
              <a:buNone/>
            </a:pPr>
            <a:r>
              <a:t/>
            </a:r>
            <a:endParaRPr b="1" i="0" sz="1200" u="none" cap="none" strike="noStrike">
              <a:solidFill>
                <a:schemeClr val="dk1"/>
              </a:solidFill>
              <a:latin typeface="Arial"/>
              <a:ea typeface="Arial"/>
              <a:cs typeface="Arial"/>
              <a:sym typeface="Arial"/>
            </a:endParaRPr>
          </a:p>
        </p:txBody>
      </p:sp>
      <p:pic>
        <p:nvPicPr>
          <p:cNvPr id="477" name="Google Shape;477;p15"/>
          <p:cNvPicPr preferRelativeResize="0"/>
          <p:nvPr/>
        </p:nvPicPr>
        <p:blipFill rotWithShape="1">
          <a:blip r:embed="rId3">
            <a:alphaModFix/>
          </a:blip>
          <a:srcRect b="0" l="0" r="0" t="0"/>
          <a:stretch/>
        </p:blipFill>
        <p:spPr>
          <a:xfrm>
            <a:off x="10548852" y="21612"/>
            <a:ext cx="1643148" cy="1095432"/>
          </a:xfrm>
          <a:prstGeom prst="rect">
            <a:avLst/>
          </a:prstGeom>
          <a:noFill/>
          <a:ln>
            <a:noFill/>
          </a:ln>
        </p:spPr>
      </p:pic>
      <p:sp>
        <p:nvSpPr>
          <p:cNvPr id="478" name="Google Shape;478;p15"/>
          <p:cNvSpPr txBox="1"/>
          <p:nvPr/>
        </p:nvSpPr>
        <p:spPr>
          <a:xfrm>
            <a:off x="317187" y="719665"/>
            <a:ext cx="9700752" cy="17319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b="1" sz="2800">
              <a:solidFill>
                <a:schemeClr val="dk1"/>
              </a:solidFill>
              <a:latin typeface="Arial"/>
              <a:ea typeface="Arial"/>
              <a:cs typeface="Arial"/>
              <a:sym typeface="Arial"/>
            </a:endParaRPr>
          </a:p>
        </p:txBody>
      </p:sp>
      <p:sp>
        <p:nvSpPr>
          <p:cNvPr id="479" name="Google Shape;479;p15"/>
          <p:cNvSpPr txBox="1"/>
          <p:nvPr/>
        </p:nvSpPr>
        <p:spPr>
          <a:xfrm>
            <a:off x="5637679" y="2985247"/>
            <a:ext cx="914400" cy="914400"/>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Clr>
                <a:schemeClr val="dk1"/>
              </a:buClr>
              <a:buSzPts val="4000"/>
              <a:buFont typeface="Arial"/>
              <a:buNone/>
            </a:pPr>
            <a:r>
              <a:t/>
            </a:r>
            <a:endParaRPr b="1" i="0" sz="4000" u="none" cap="none" strike="noStrike">
              <a:solidFill>
                <a:srgbClr val="FFFFFF"/>
              </a:solidFill>
              <a:latin typeface="Arial"/>
              <a:ea typeface="Arial"/>
              <a:cs typeface="Arial"/>
              <a:sym typeface="Arial"/>
            </a:endParaRPr>
          </a:p>
        </p:txBody>
      </p:sp>
      <p:sp>
        <p:nvSpPr>
          <p:cNvPr id="480" name="Google Shape;480;p15"/>
          <p:cNvSpPr txBox="1"/>
          <p:nvPr/>
        </p:nvSpPr>
        <p:spPr>
          <a:xfrm>
            <a:off x="5637679" y="2985247"/>
            <a:ext cx="914400" cy="914400"/>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Clr>
                <a:schemeClr val="dk1"/>
              </a:buClr>
              <a:buSzPts val="4000"/>
              <a:buFont typeface="Arial"/>
              <a:buNone/>
            </a:pPr>
            <a:r>
              <a:t/>
            </a:r>
            <a:endParaRPr b="1" i="0" sz="4000" u="none" cap="none" strike="noStrike">
              <a:solidFill>
                <a:srgbClr val="FFFFFF"/>
              </a:solidFill>
              <a:latin typeface="Arial"/>
              <a:ea typeface="Arial"/>
              <a:cs typeface="Arial"/>
              <a:sym typeface="Arial"/>
            </a:endParaRPr>
          </a:p>
        </p:txBody>
      </p:sp>
      <p:sp>
        <p:nvSpPr>
          <p:cNvPr id="481" name="Google Shape;481;p15"/>
          <p:cNvSpPr txBox="1"/>
          <p:nvPr/>
        </p:nvSpPr>
        <p:spPr>
          <a:xfrm>
            <a:off x="315890" y="885502"/>
            <a:ext cx="9735326" cy="76862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600">
              <a:solidFill>
                <a:schemeClr val="dk1"/>
              </a:solidFill>
              <a:latin typeface="Arial"/>
              <a:ea typeface="Arial"/>
              <a:cs typeface="Arial"/>
              <a:sym typeface="Arial"/>
            </a:endParaRPr>
          </a:p>
        </p:txBody>
      </p:sp>
      <p:sp>
        <p:nvSpPr>
          <p:cNvPr id="482" name="Google Shape;482;p15"/>
          <p:cNvSpPr txBox="1"/>
          <p:nvPr/>
        </p:nvSpPr>
        <p:spPr>
          <a:xfrm>
            <a:off x="106176" y="1103345"/>
            <a:ext cx="10524174" cy="233910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600">
                <a:solidFill>
                  <a:schemeClr val="dk1"/>
                </a:solidFill>
                <a:latin typeface="Arial"/>
                <a:ea typeface="Arial"/>
                <a:cs typeface="Arial"/>
                <a:sym typeface="Arial"/>
              </a:rPr>
              <a:t>A high-quality reception environment is more than a physical space. It actively supports learning and development.</a:t>
            </a:r>
            <a:endParaRPr/>
          </a:p>
          <a:p>
            <a:pPr indent="0" lvl="0" marL="0" marR="0" rtl="0" algn="l">
              <a:spcBef>
                <a:spcPts val="0"/>
              </a:spcBef>
              <a:spcAft>
                <a:spcPts val="0"/>
              </a:spcAft>
              <a:buNone/>
            </a:pPr>
            <a:r>
              <a:rPr lang="en-GB" sz="1600">
                <a:solidFill>
                  <a:schemeClr val="dk1"/>
                </a:solidFill>
                <a:latin typeface="Arial"/>
                <a:ea typeface="Arial"/>
                <a:cs typeface="Arial"/>
                <a:sym typeface="Arial"/>
              </a:rPr>
              <a:t>Children learn from:</a:t>
            </a:r>
            <a:endParaRPr/>
          </a:p>
          <a:p>
            <a:pPr indent="-285750" lvl="0" marL="285750" marR="0" rtl="0" algn="l">
              <a:spcBef>
                <a:spcPts val="0"/>
              </a:spcBef>
              <a:spcAft>
                <a:spcPts val="0"/>
              </a:spcAft>
              <a:buClr>
                <a:schemeClr val="dk1"/>
              </a:buClr>
              <a:buSzPts val="1600"/>
              <a:buFont typeface="Arial"/>
              <a:buChar char="•"/>
            </a:pPr>
            <a:r>
              <a:rPr b="1" lang="en-GB" sz="1600">
                <a:solidFill>
                  <a:schemeClr val="dk1"/>
                </a:solidFill>
                <a:latin typeface="Arial"/>
                <a:ea typeface="Arial"/>
                <a:cs typeface="Arial"/>
                <a:sym typeface="Arial"/>
              </a:rPr>
              <a:t>Adults: </a:t>
            </a:r>
            <a:r>
              <a:rPr lang="en-GB" sz="1600">
                <a:solidFill>
                  <a:schemeClr val="dk1"/>
                </a:solidFill>
                <a:latin typeface="Arial"/>
                <a:ea typeface="Arial"/>
                <a:cs typeface="Arial"/>
                <a:sym typeface="Arial"/>
              </a:rPr>
              <a:t>what adults teach and model</a:t>
            </a:r>
            <a:endParaRPr/>
          </a:p>
          <a:p>
            <a:pPr indent="-285750" lvl="0" marL="285750" marR="0" rtl="0" algn="l">
              <a:spcBef>
                <a:spcPts val="0"/>
              </a:spcBef>
              <a:spcAft>
                <a:spcPts val="0"/>
              </a:spcAft>
              <a:buClr>
                <a:schemeClr val="dk1"/>
              </a:buClr>
              <a:buSzPts val="1600"/>
              <a:buFont typeface="Arial"/>
              <a:buChar char="•"/>
            </a:pPr>
            <a:r>
              <a:rPr b="1" lang="en-GB" sz="1600">
                <a:solidFill>
                  <a:schemeClr val="dk1"/>
                </a:solidFill>
                <a:latin typeface="Arial"/>
                <a:ea typeface="Arial"/>
                <a:cs typeface="Arial"/>
                <a:sym typeface="Arial"/>
              </a:rPr>
              <a:t>Peers</a:t>
            </a:r>
            <a:r>
              <a:rPr lang="en-GB" sz="1600">
                <a:solidFill>
                  <a:schemeClr val="dk1"/>
                </a:solidFill>
                <a:latin typeface="Arial"/>
                <a:ea typeface="Arial"/>
                <a:cs typeface="Arial"/>
                <a:sym typeface="Arial"/>
              </a:rPr>
              <a:t>: interactions with other children </a:t>
            </a:r>
            <a:endParaRPr/>
          </a:p>
          <a:p>
            <a:pPr indent="-285750" lvl="0" marL="285750" marR="0" rtl="0" algn="l">
              <a:spcBef>
                <a:spcPts val="0"/>
              </a:spcBef>
              <a:spcAft>
                <a:spcPts val="0"/>
              </a:spcAft>
              <a:buClr>
                <a:schemeClr val="dk1"/>
              </a:buClr>
              <a:buSzPts val="1600"/>
              <a:buFont typeface="Arial"/>
              <a:buChar char="•"/>
            </a:pPr>
            <a:r>
              <a:rPr b="1" lang="en-GB" sz="1600">
                <a:solidFill>
                  <a:schemeClr val="dk1"/>
                </a:solidFill>
                <a:latin typeface="Arial"/>
                <a:ea typeface="Arial"/>
                <a:cs typeface="Arial"/>
                <a:sym typeface="Arial"/>
              </a:rPr>
              <a:t>The environment: </a:t>
            </a:r>
            <a:r>
              <a:rPr lang="en-GB" sz="1600">
                <a:solidFill>
                  <a:schemeClr val="dk1"/>
                </a:solidFill>
                <a:latin typeface="Arial"/>
                <a:ea typeface="Arial"/>
                <a:cs typeface="Arial"/>
                <a:sym typeface="Arial"/>
              </a:rPr>
              <a:t>what the environment enables, encourages and communicates. </a:t>
            </a:r>
            <a:endParaRPr/>
          </a:p>
          <a:p>
            <a:pPr indent="-184150" lvl="0" marL="285750" marR="0" rtl="0" algn="l">
              <a:spcBef>
                <a:spcPts val="0"/>
              </a:spcBef>
              <a:spcAft>
                <a:spcPts val="0"/>
              </a:spcAft>
              <a:buClr>
                <a:schemeClr val="dk1"/>
              </a:buClr>
              <a:buSzPts val="1600"/>
              <a:buFont typeface="Arial"/>
              <a:buNone/>
            </a:pPr>
            <a:r>
              <a:t/>
            </a:r>
            <a:endParaRPr sz="1600">
              <a:solidFill>
                <a:schemeClr val="dk1"/>
              </a:solidFill>
              <a:latin typeface="Arial"/>
              <a:ea typeface="Arial"/>
              <a:cs typeface="Arial"/>
              <a:sym typeface="Arial"/>
            </a:endParaRPr>
          </a:p>
          <a:p>
            <a:pPr indent="0" lvl="0" marL="0" marR="0" rtl="0" algn="l">
              <a:spcBef>
                <a:spcPts val="0"/>
              </a:spcBef>
              <a:spcAft>
                <a:spcPts val="0"/>
              </a:spcAft>
              <a:buNone/>
            </a:pPr>
            <a:r>
              <a:rPr lang="en-GB" sz="1600">
                <a:solidFill>
                  <a:schemeClr val="dk1"/>
                </a:solidFill>
                <a:latin typeface="Arial"/>
                <a:ea typeface="Arial"/>
                <a:cs typeface="Arial"/>
                <a:sym typeface="Arial"/>
              </a:rPr>
              <a:t>For this reason, the environment is often described as the third teacher.  A strong environment supports:</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600"/>
              <a:buFont typeface="Arial"/>
              <a:buNone/>
            </a:pPr>
            <a:r>
              <a:t/>
            </a:r>
            <a:endParaRPr b="0" i="0" sz="1600">
              <a:solidFill>
                <a:schemeClr val="dk1"/>
              </a:solidFill>
              <a:latin typeface="Quattrocento Sans"/>
              <a:ea typeface="Quattrocento Sans"/>
              <a:cs typeface="Quattrocento Sans"/>
              <a:sym typeface="Quattrocento Sans"/>
            </a:endParaRPr>
          </a:p>
        </p:txBody>
      </p:sp>
      <p:grpSp>
        <p:nvGrpSpPr>
          <p:cNvPr id="483" name="Google Shape;483;p15"/>
          <p:cNvGrpSpPr/>
          <p:nvPr/>
        </p:nvGrpSpPr>
        <p:grpSpPr>
          <a:xfrm>
            <a:off x="511779" y="3429094"/>
            <a:ext cx="11166199" cy="1691848"/>
            <a:chOff x="5457" y="2709429"/>
            <a:chExt cx="11166199" cy="1691848"/>
          </a:xfrm>
        </p:grpSpPr>
        <p:sp>
          <p:nvSpPr>
            <p:cNvPr id="484" name="Google Shape;484;p15"/>
            <p:cNvSpPr/>
            <p:nvPr/>
          </p:nvSpPr>
          <p:spPr>
            <a:xfrm>
              <a:off x="5457" y="2709429"/>
              <a:ext cx="1691848" cy="1691848"/>
            </a:xfrm>
            <a:prstGeom prst="ellipse">
              <a:avLst/>
            </a:prstGeom>
            <a:solidFill>
              <a:srgbClr val="EA5A5A">
                <a:alpha val="50196"/>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15"/>
            <p:cNvSpPr txBox="1"/>
            <p:nvPr/>
          </p:nvSpPr>
          <p:spPr>
            <a:xfrm>
              <a:off x="253222" y="2957194"/>
              <a:ext cx="1196318" cy="1196318"/>
            </a:xfrm>
            <a:prstGeom prst="rect">
              <a:avLst/>
            </a:prstGeom>
            <a:noFill/>
            <a:ln>
              <a:noFill/>
            </a:ln>
          </p:spPr>
          <p:txBody>
            <a:bodyPr anchorCtr="0" anchor="ctr" bIns="15225" lIns="93100" spcFirstLastPara="1" rIns="93100" wrap="square" tIns="15225">
              <a:noAutofit/>
            </a:bodyPr>
            <a:lstStyle/>
            <a:p>
              <a:pPr indent="0" lvl="0" marL="0" marR="0" rtl="0" algn="ctr">
                <a:lnSpc>
                  <a:spcPct val="90000"/>
                </a:lnSpc>
                <a:spcBef>
                  <a:spcPts val="0"/>
                </a:spcBef>
                <a:spcAft>
                  <a:spcPts val="0"/>
                </a:spcAft>
                <a:buClr>
                  <a:schemeClr val="dk1"/>
                </a:buClr>
                <a:buSzPts val="1200"/>
                <a:buFont typeface="Arial"/>
                <a:buNone/>
              </a:pPr>
              <a:r>
                <a:rPr lang="en-GB" sz="1200">
                  <a:solidFill>
                    <a:schemeClr val="dk1"/>
                  </a:solidFill>
                  <a:latin typeface="Arial"/>
                  <a:ea typeface="Arial"/>
                  <a:cs typeface="Arial"/>
                  <a:sym typeface="Arial"/>
                </a:rPr>
                <a:t>Independence</a:t>
              </a:r>
              <a:endParaRPr/>
            </a:p>
          </p:txBody>
        </p:sp>
        <p:sp>
          <p:nvSpPr>
            <p:cNvPr id="486" name="Google Shape;486;p15"/>
            <p:cNvSpPr/>
            <p:nvPr/>
          </p:nvSpPr>
          <p:spPr>
            <a:xfrm>
              <a:off x="1358936" y="2709429"/>
              <a:ext cx="1691848" cy="1691848"/>
            </a:xfrm>
            <a:prstGeom prst="ellipse">
              <a:avLst/>
            </a:prstGeom>
            <a:solidFill>
              <a:srgbClr val="28B9D9">
                <a:alpha val="50196"/>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15"/>
            <p:cNvSpPr txBox="1"/>
            <p:nvPr/>
          </p:nvSpPr>
          <p:spPr>
            <a:xfrm>
              <a:off x="1606701" y="2957194"/>
              <a:ext cx="1196318" cy="1196318"/>
            </a:xfrm>
            <a:prstGeom prst="rect">
              <a:avLst/>
            </a:prstGeom>
            <a:noFill/>
            <a:ln>
              <a:noFill/>
            </a:ln>
          </p:spPr>
          <p:txBody>
            <a:bodyPr anchorCtr="0" anchor="ctr" bIns="15225" lIns="93100" spcFirstLastPara="1" rIns="93100" wrap="square" tIns="15225">
              <a:noAutofit/>
            </a:bodyPr>
            <a:lstStyle/>
            <a:p>
              <a:pPr indent="0" lvl="0" marL="0" marR="0" rtl="0" algn="ctr">
                <a:lnSpc>
                  <a:spcPct val="90000"/>
                </a:lnSpc>
                <a:spcBef>
                  <a:spcPts val="0"/>
                </a:spcBef>
                <a:spcAft>
                  <a:spcPts val="0"/>
                </a:spcAft>
                <a:buClr>
                  <a:schemeClr val="dk1"/>
                </a:buClr>
                <a:buSzPts val="1200"/>
                <a:buFont typeface="Arial"/>
                <a:buNone/>
              </a:pPr>
              <a:r>
                <a:rPr lang="en-GB" sz="1200">
                  <a:solidFill>
                    <a:schemeClr val="dk1"/>
                  </a:solidFill>
                  <a:latin typeface="Arial"/>
                  <a:ea typeface="Arial"/>
                  <a:cs typeface="Arial"/>
                  <a:sym typeface="Arial"/>
                </a:rPr>
                <a:t>Language development</a:t>
              </a:r>
              <a:endParaRPr/>
            </a:p>
          </p:txBody>
        </p:sp>
        <p:sp>
          <p:nvSpPr>
            <p:cNvPr id="488" name="Google Shape;488;p15"/>
            <p:cNvSpPr/>
            <p:nvPr/>
          </p:nvSpPr>
          <p:spPr>
            <a:xfrm>
              <a:off x="2712414" y="2709429"/>
              <a:ext cx="1691848" cy="1691848"/>
            </a:xfrm>
            <a:prstGeom prst="ellipse">
              <a:avLst/>
            </a:prstGeom>
            <a:solidFill>
              <a:srgbClr val="A3D45F">
                <a:alpha val="50196"/>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15"/>
            <p:cNvSpPr txBox="1"/>
            <p:nvPr/>
          </p:nvSpPr>
          <p:spPr>
            <a:xfrm>
              <a:off x="2960179" y="2957194"/>
              <a:ext cx="1196318" cy="1196318"/>
            </a:xfrm>
            <a:prstGeom prst="rect">
              <a:avLst/>
            </a:prstGeom>
            <a:noFill/>
            <a:ln>
              <a:noFill/>
            </a:ln>
          </p:spPr>
          <p:txBody>
            <a:bodyPr anchorCtr="0" anchor="ctr" bIns="15225" lIns="93100" spcFirstLastPara="1" rIns="93100" wrap="square" tIns="15225">
              <a:noAutofit/>
            </a:bodyPr>
            <a:lstStyle/>
            <a:p>
              <a:pPr indent="0" lvl="0" marL="0" marR="0" rtl="0" algn="ctr">
                <a:lnSpc>
                  <a:spcPct val="90000"/>
                </a:lnSpc>
                <a:spcBef>
                  <a:spcPts val="0"/>
                </a:spcBef>
                <a:spcAft>
                  <a:spcPts val="0"/>
                </a:spcAft>
                <a:buClr>
                  <a:schemeClr val="dk1"/>
                </a:buClr>
                <a:buSzPts val="1200"/>
                <a:buFont typeface="Arial"/>
                <a:buNone/>
              </a:pPr>
              <a:r>
                <a:rPr lang="en-GB" sz="1200">
                  <a:solidFill>
                    <a:schemeClr val="dk1"/>
                  </a:solidFill>
                  <a:latin typeface="Arial"/>
                  <a:ea typeface="Arial"/>
                  <a:cs typeface="Arial"/>
                  <a:sym typeface="Arial"/>
                </a:rPr>
                <a:t>Sustained play </a:t>
              </a:r>
              <a:endParaRPr/>
            </a:p>
          </p:txBody>
        </p:sp>
        <p:sp>
          <p:nvSpPr>
            <p:cNvPr id="490" name="Google Shape;490;p15"/>
            <p:cNvSpPr/>
            <p:nvPr/>
          </p:nvSpPr>
          <p:spPr>
            <a:xfrm>
              <a:off x="4065893" y="2709429"/>
              <a:ext cx="1691848" cy="1691848"/>
            </a:xfrm>
            <a:prstGeom prst="ellipse">
              <a:avLst/>
            </a:prstGeom>
            <a:solidFill>
              <a:srgbClr val="DF7CAF">
                <a:alpha val="50196"/>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15"/>
            <p:cNvSpPr txBox="1"/>
            <p:nvPr/>
          </p:nvSpPr>
          <p:spPr>
            <a:xfrm>
              <a:off x="4313658" y="2957194"/>
              <a:ext cx="1196318" cy="1196318"/>
            </a:xfrm>
            <a:prstGeom prst="rect">
              <a:avLst/>
            </a:prstGeom>
            <a:noFill/>
            <a:ln>
              <a:noFill/>
            </a:ln>
          </p:spPr>
          <p:txBody>
            <a:bodyPr anchorCtr="0" anchor="ctr" bIns="15225" lIns="93100" spcFirstLastPara="1" rIns="93100" wrap="square" tIns="15225">
              <a:noAutofit/>
            </a:bodyPr>
            <a:lstStyle/>
            <a:p>
              <a:pPr indent="0" lvl="0" marL="0" marR="0" rtl="0" algn="ctr">
                <a:lnSpc>
                  <a:spcPct val="90000"/>
                </a:lnSpc>
                <a:spcBef>
                  <a:spcPts val="0"/>
                </a:spcBef>
                <a:spcAft>
                  <a:spcPts val="0"/>
                </a:spcAft>
                <a:buClr>
                  <a:schemeClr val="dk1"/>
                </a:buClr>
                <a:buSzPts val="1200"/>
                <a:buFont typeface="Arial"/>
                <a:buNone/>
              </a:pPr>
              <a:r>
                <a:rPr lang="en-GB" sz="1200">
                  <a:solidFill>
                    <a:schemeClr val="dk1"/>
                  </a:solidFill>
                  <a:latin typeface="Arial"/>
                  <a:ea typeface="Arial"/>
                  <a:cs typeface="Arial"/>
                  <a:sym typeface="Arial"/>
                </a:rPr>
                <a:t>Exploration </a:t>
              </a:r>
              <a:endParaRPr/>
            </a:p>
          </p:txBody>
        </p:sp>
        <p:sp>
          <p:nvSpPr>
            <p:cNvPr id="492" name="Google Shape;492;p15"/>
            <p:cNvSpPr/>
            <p:nvPr/>
          </p:nvSpPr>
          <p:spPr>
            <a:xfrm>
              <a:off x="5419372" y="2709429"/>
              <a:ext cx="1691848" cy="1691848"/>
            </a:xfrm>
            <a:prstGeom prst="ellipse">
              <a:avLst/>
            </a:prstGeom>
            <a:solidFill>
              <a:srgbClr val="744999">
                <a:alpha val="50196"/>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15"/>
            <p:cNvSpPr txBox="1"/>
            <p:nvPr/>
          </p:nvSpPr>
          <p:spPr>
            <a:xfrm>
              <a:off x="5667137" y="2957194"/>
              <a:ext cx="1196318" cy="1196318"/>
            </a:xfrm>
            <a:prstGeom prst="rect">
              <a:avLst/>
            </a:prstGeom>
            <a:noFill/>
            <a:ln>
              <a:noFill/>
            </a:ln>
          </p:spPr>
          <p:txBody>
            <a:bodyPr anchorCtr="0" anchor="ctr" bIns="15225" lIns="93100" spcFirstLastPara="1" rIns="93100" wrap="square" tIns="15225">
              <a:noAutofit/>
            </a:bodyPr>
            <a:lstStyle/>
            <a:p>
              <a:pPr indent="0" lvl="0" marL="0" marR="0" rtl="0" algn="ctr">
                <a:lnSpc>
                  <a:spcPct val="90000"/>
                </a:lnSpc>
                <a:spcBef>
                  <a:spcPts val="0"/>
                </a:spcBef>
                <a:spcAft>
                  <a:spcPts val="0"/>
                </a:spcAft>
                <a:buClr>
                  <a:schemeClr val="dk1"/>
                </a:buClr>
                <a:buSzPts val="1200"/>
                <a:buFont typeface="Arial"/>
                <a:buNone/>
              </a:pPr>
              <a:r>
                <a:rPr lang="en-GB" sz="1200">
                  <a:solidFill>
                    <a:schemeClr val="dk1"/>
                  </a:solidFill>
                  <a:latin typeface="Arial"/>
                  <a:ea typeface="Arial"/>
                  <a:cs typeface="Arial"/>
                  <a:sym typeface="Arial"/>
                </a:rPr>
                <a:t>Problem solving</a:t>
              </a:r>
              <a:endParaRPr/>
            </a:p>
          </p:txBody>
        </p:sp>
        <p:sp>
          <p:nvSpPr>
            <p:cNvPr id="494" name="Google Shape;494;p15"/>
            <p:cNvSpPr/>
            <p:nvPr/>
          </p:nvSpPr>
          <p:spPr>
            <a:xfrm>
              <a:off x="6772850" y="2709429"/>
              <a:ext cx="1691848" cy="1691848"/>
            </a:xfrm>
            <a:prstGeom prst="ellipse">
              <a:avLst/>
            </a:prstGeom>
            <a:solidFill>
              <a:srgbClr val="EA5A5A">
                <a:alpha val="50196"/>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15"/>
            <p:cNvSpPr txBox="1"/>
            <p:nvPr/>
          </p:nvSpPr>
          <p:spPr>
            <a:xfrm>
              <a:off x="7020615" y="2957194"/>
              <a:ext cx="1196318" cy="1196318"/>
            </a:xfrm>
            <a:prstGeom prst="rect">
              <a:avLst/>
            </a:prstGeom>
            <a:noFill/>
            <a:ln>
              <a:noFill/>
            </a:ln>
          </p:spPr>
          <p:txBody>
            <a:bodyPr anchorCtr="0" anchor="ctr" bIns="15225" lIns="93100" spcFirstLastPara="1" rIns="93100" wrap="square" tIns="15225">
              <a:noAutofit/>
            </a:bodyPr>
            <a:lstStyle/>
            <a:p>
              <a:pPr indent="0" lvl="0" marL="0" marR="0" rtl="0" algn="ctr">
                <a:lnSpc>
                  <a:spcPct val="90000"/>
                </a:lnSpc>
                <a:spcBef>
                  <a:spcPts val="0"/>
                </a:spcBef>
                <a:spcAft>
                  <a:spcPts val="0"/>
                </a:spcAft>
                <a:buClr>
                  <a:schemeClr val="dk1"/>
                </a:buClr>
                <a:buSzPts val="1200"/>
                <a:buFont typeface="Arial"/>
                <a:buNone/>
              </a:pPr>
              <a:r>
                <a:rPr lang="en-GB" sz="1200">
                  <a:solidFill>
                    <a:schemeClr val="dk1"/>
                  </a:solidFill>
                  <a:latin typeface="Arial"/>
                  <a:ea typeface="Arial"/>
                  <a:cs typeface="Arial"/>
                  <a:sym typeface="Arial"/>
                </a:rPr>
                <a:t>Relationships</a:t>
              </a:r>
              <a:endParaRPr/>
            </a:p>
          </p:txBody>
        </p:sp>
        <p:sp>
          <p:nvSpPr>
            <p:cNvPr id="496" name="Google Shape;496;p15"/>
            <p:cNvSpPr/>
            <p:nvPr/>
          </p:nvSpPr>
          <p:spPr>
            <a:xfrm>
              <a:off x="8126329" y="2709429"/>
              <a:ext cx="1691848" cy="1691848"/>
            </a:xfrm>
            <a:prstGeom prst="ellipse">
              <a:avLst/>
            </a:prstGeom>
            <a:solidFill>
              <a:srgbClr val="28B9D9">
                <a:alpha val="50196"/>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15"/>
            <p:cNvSpPr txBox="1"/>
            <p:nvPr/>
          </p:nvSpPr>
          <p:spPr>
            <a:xfrm>
              <a:off x="8374094" y="2957194"/>
              <a:ext cx="1196318" cy="1196318"/>
            </a:xfrm>
            <a:prstGeom prst="rect">
              <a:avLst/>
            </a:prstGeom>
            <a:noFill/>
            <a:ln>
              <a:noFill/>
            </a:ln>
          </p:spPr>
          <p:txBody>
            <a:bodyPr anchorCtr="0" anchor="ctr" bIns="15225" lIns="93100" spcFirstLastPara="1" rIns="93100" wrap="square" tIns="15225">
              <a:noAutofit/>
            </a:bodyPr>
            <a:lstStyle/>
            <a:p>
              <a:pPr indent="0" lvl="0" marL="0" marR="0" rtl="0" algn="ctr">
                <a:lnSpc>
                  <a:spcPct val="90000"/>
                </a:lnSpc>
                <a:spcBef>
                  <a:spcPts val="0"/>
                </a:spcBef>
                <a:spcAft>
                  <a:spcPts val="0"/>
                </a:spcAft>
                <a:buClr>
                  <a:schemeClr val="dk1"/>
                </a:buClr>
                <a:buSzPts val="1200"/>
                <a:buFont typeface="Arial"/>
                <a:buNone/>
              </a:pPr>
              <a:r>
                <a:rPr lang="en-GB" sz="1200">
                  <a:solidFill>
                    <a:schemeClr val="dk1"/>
                  </a:solidFill>
                  <a:latin typeface="Arial"/>
                  <a:ea typeface="Arial"/>
                  <a:cs typeface="Arial"/>
                  <a:sym typeface="Arial"/>
                </a:rPr>
                <a:t>Inclusion </a:t>
              </a:r>
              <a:endParaRPr/>
            </a:p>
          </p:txBody>
        </p:sp>
        <p:sp>
          <p:nvSpPr>
            <p:cNvPr id="498" name="Google Shape;498;p15"/>
            <p:cNvSpPr/>
            <p:nvPr/>
          </p:nvSpPr>
          <p:spPr>
            <a:xfrm>
              <a:off x="9479808" y="2709429"/>
              <a:ext cx="1691848" cy="1691848"/>
            </a:xfrm>
            <a:prstGeom prst="ellipse">
              <a:avLst/>
            </a:prstGeom>
            <a:solidFill>
              <a:srgbClr val="A3D45F">
                <a:alpha val="50196"/>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15"/>
            <p:cNvSpPr txBox="1"/>
            <p:nvPr/>
          </p:nvSpPr>
          <p:spPr>
            <a:xfrm>
              <a:off x="9727573" y="2957194"/>
              <a:ext cx="1196318" cy="1196318"/>
            </a:xfrm>
            <a:prstGeom prst="rect">
              <a:avLst/>
            </a:prstGeom>
            <a:noFill/>
            <a:ln>
              <a:noFill/>
            </a:ln>
          </p:spPr>
          <p:txBody>
            <a:bodyPr anchorCtr="0" anchor="ctr" bIns="15225" lIns="93100" spcFirstLastPara="1" rIns="93100" wrap="square" tIns="15225">
              <a:noAutofit/>
            </a:bodyPr>
            <a:lstStyle/>
            <a:p>
              <a:pPr indent="0" lvl="0" marL="0" marR="0" rtl="0" algn="ctr">
                <a:lnSpc>
                  <a:spcPct val="90000"/>
                </a:lnSpc>
                <a:spcBef>
                  <a:spcPts val="0"/>
                </a:spcBef>
                <a:spcAft>
                  <a:spcPts val="0"/>
                </a:spcAft>
                <a:buClr>
                  <a:schemeClr val="dk1"/>
                </a:buClr>
                <a:buSzPts val="1200"/>
                <a:buFont typeface="Arial"/>
                <a:buNone/>
              </a:pPr>
              <a:r>
                <a:rPr lang="en-GB" sz="1200">
                  <a:solidFill>
                    <a:schemeClr val="dk1"/>
                  </a:solidFill>
                  <a:latin typeface="Arial"/>
                  <a:ea typeface="Arial"/>
                  <a:cs typeface="Arial"/>
                  <a:sym typeface="Arial"/>
                </a:rPr>
                <a:t>Self- regulation </a:t>
              </a:r>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sp>
        <p:nvSpPr>
          <p:cNvPr id="505" name="Google Shape;505;p16"/>
          <p:cNvSpPr txBox="1"/>
          <p:nvPr>
            <p:ph type="title"/>
          </p:nvPr>
        </p:nvSpPr>
        <p:spPr>
          <a:xfrm>
            <a:off x="187674" y="156475"/>
            <a:ext cx="7834757" cy="484721"/>
          </a:xfrm>
          <a:prstGeom prst="rect">
            <a:avLst/>
          </a:prstGeom>
          <a:noFill/>
          <a:ln>
            <a:noFill/>
          </a:ln>
        </p:spPr>
        <p:txBody>
          <a:bodyPr anchorCtr="0" anchor="t" bIns="0" lIns="0" spcFirstLastPara="1" rIns="0" wrap="square" tIns="0">
            <a:noAutofit/>
          </a:bodyPr>
          <a:lstStyle/>
          <a:p>
            <a:pPr indent="0" lvl="0" marL="0" rtl="0" algn="l">
              <a:lnSpc>
                <a:spcPct val="62500"/>
              </a:lnSpc>
              <a:spcBef>
                <a:spcPts val="0"/>
              </a:spcBef>
              <a:spcAft>
                <a:spcPts val="0"/>
              </a:spcAft>
              <a:buClr>
                <a:srgbClr val="003764"/>
              </a:buClr>
              <a:buSzPts val="2400"/>
              <a:buFont typeface="Arial"/>
              <a:buNone/>
            </a:pPr>
            <a:br>
              <a:rPr lang="en-GB" sz="2400">
                <a:latin typeface="Arial"/>
                <a:ea typeface="Arial"/>
                <a:cs typeface="Arial"/>
                <a:sym typeface="Arial"/>
              </a:rPr>
            </a:br>
            <a:r>
              <a:rPr lang="en-GB" sz="2400">
                <a:latin typeface="Arial"/>
                <a:ea typeface="Arial"/>
                <a:cs typeface="Arial"/>
                <a:sym typeface="Arial"/>
              </a:rPr>
              <a:t>What makes a high-quality reception environment?</a:t>
            </a:r>
            <a:br>
              <a:rPr b="0" lang="en-GB" sz="1050">
                <a:latin typeface="Quattrocento Sans"/>
                <a:ea typeface="Quattrocento Sans"/>
                <a:cs typeface="Quattrocento Sans"/>
                <a:sym typeface="Quattrocento Sans"/>
              </a:rPr>
            </a:br>
            <a:endParaRPr sz="2400"/>
          </a:p>
        </p:txBody>
      </p:sp>
      <p:sp>
        <p:nvSpPr>
          <p:cNvPr id="506" name="Google Shape;506;p16"/>
          <p:cNvSpPr txBox="1"/>
          <p:nvPr/>
        </p:nvSpPr>
        <p:spPr>
          <a:xfrm>
            <a:off x="317187" y="719667"/>
            <a:ext cx="9700753" cy="907428"/>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None/>
            </a:pPr>
            <a:r>
              <a:t/>
            </a:r>
            <a:endParaRPr b="1" i="0" sz="1200" u="none" cap="none" strike="noStrike">
              <a:solidFill>
                <a:schemeClr val="dk1"/>
              </a:solidFill>
              <a:latin typeface="Arial"/>
              <a:ea typeface="Arial"/>
              <a:cs typeface="Arial"/>
              <a:sym typeface="Arial"/>
            </a:endParaRPr>
          </a:p>
          <a:p>
            <a:pPr indent="0" lvl="0" marL="0" marR="0" rtl="0" algn="l">
              <a:lnSpc>
                <a:spcPct val="85000"/>
              </a:lnSpc>
              <a:spcBef>
                <a:spcPts val="0"/>
              </a:spcBef>
              <a:spcAft>
                <a:spcPts val="0"/>
              </a:spcAft>
              <a:buNone/>
            </a:pPr>
            <a:r>
              <a:t/>
            </a:r>
            <a:endParaRPr b="1" i="0" sz="1200" u="none" cap="none" strike="noStrike">
              <a:solidFill>
                <a:schemeClr val="dk1"/>
              </a:solidFill>
              <a:latin typeface="Arial"/>
              <a:ea typeface="Arial"/>
              <a:cs typeface="Arial"/>
              <a:sym typeface="Arial"/>
            </a:endParaRPr>
          </a:p>
        </p:txBody>
      </p:sp>
      <p:pic>
        <p:nvPicPr>
          <p:cNvPr id="507" name="Google Shape;507;p16"/>
          <p:cNvPicPr preferRelativeResize="0"/>
          <p:nvPr/>
        </p:nvPicPr>
        <p:blipFill rotWithShape="1">
          <a:blip r:embed="rId3">
            <a:alphaModFix/>
          </a:blip>
          <a:srcRect b="0" l="0" r="0" t="0"/>
          <a:stretch/>
        </p:blipFill>
        <p:spPr>
          <a:xfrm>
            <a:off x="10310190" y="133350"/>
            <a:ext cx="1881809" cy="1254539"/>
          </a:xfrm>
          <a:prstGeom prst="rect">
            <a:avLst/>
          </a:prstGeom>
          <a:noFill/>
          <a:ln>
            <a:noFill/>
          </a:ln>
        </p:spPr>
      </p:pic>
      <p:sp>
        <p:nvSpPr>
          <p:cNvPr id="508" name="Google Shape;508;p16"/>
          <p:cNvSpPr txBox="1"/>
          <p:nvPr/>
        </p:nvSpPr>
        <p:spPr>
          <a:xfrm>
            <a:off x="317187" y="719665"/>
            <a:ext cx="9700752" cy="17319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b="1" sz="2800">
              <a:solidFill>
                <a:schemeClr val="dk1"/>
              </a:solidFill>
              <a:latin typeface="Arial"/>
              <a:ea typeface="Arial"/>
              <a:cs typeface="Arial"/>
              <a:sym typeface="Arial"/>
            </a:endParaRPr>
          </a:p>
        </p:txBody>
      </p:sp>
      <p:sp>
        <p:nvSpPr>
          <p:cNvPr id="509" name="Google Shape;509;p16"/>
          <p:cNvSpPr txBox="1"/>
          <p:nvPr/>
        </p:nvSpPr>
        <p:spPr>
          <a:xfrm>
            <a:off x="5637679" y="2985247"/>
            <a:ext cx="914400" cy="914400"/>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Clr>
                <a:schemeClr val="dk1"/>
              </a:buClr>
              <a:buSzPts val="4000"/>
              <a:buFont typeface="Arial"/>
              <a:buNone/>
            </a:pPr>
            <a:r>
              <a:t/>
            </a:r>
            <a:endParaRPr b="1" i="0" sz="4000" u="none" cap="none" strike="noStrike">
              <a:solidFill>
                <a:srgbClr val="FFFFFF"/>
              </a:solidFill>
              <a:latin typeface="Arial"/>
              <a:ea typeface="Arial"/>
              <a:cs typeface="Arial"/>
              <a:sym typeface="Arial"/>
            </a:endParaRPr>
          </a:p>
        </p:txBody>
      </p:sp>
      <p:sp>
        <p:nvSpPr>
          <p:cNvPr id="510" name="Google Shape;510;p16"/>
          <p:cNvSpPr txBox="1"/>
          <p:nvPr/>
        </p:nvSpPr>
        <p:spPr>
          <a:xfrm>
            <a:off x="5637679" y="2985247"/>
            <a:ext cx="914400" cy="914400"/>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Clr>
                <a:schemeClr val="dk1"/>
              </a:buClr>
              <a:buSzPts val="4000"/>
              <a:buFont typeface="Arial"/>
              <a:buNone/>
            </a:pPr>
            <a:r>
              <a:t/>
            </a:r>
            <a:endParaRPr b="1" i="0" sz="4000" u="none" cap="none" strike="noStrike">
              <a:solidFill>
                <a:srgbClr val="FFFFFF"/>
              </a:solidFill>
              <a:latin typeface="Arial"/>
              <a:ea typeface="Arial"/>
              <a:cs typeface="Arial"/>
              <a:sym typeface="Arial"/>
            </a:endParaRPr>
          </a:p>
        </p:txBody>
      </p:sp>
      <p:sp>
        <p:nvSpPr>
          <p:cNvPr id="511" name="Google Shape;511;p16"/>
          <p:cNvSpPr txBox="1"/>
          <p:nvPr/>
        </p:nvSpPr>
        <p:spPr>
          <a:xfrm>
            <a:off x="315890" y="885502"/>
            <a:ext cx="9735326" cy="76862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600">
              <a:solidFill>
                <a:schemeClr val="dk1"/>
              </a:solidFill>
              <a:latin typeface="Arial"/>
              <a:ea typeface="Arial"/>
              <a:cs typeface="Arial"/>
              <a:sym typeface="Arial"/>
            </a:endParaRPr>
          </a:p>
        </p:txBody>
      </p:sp>
      <p:sp>
        <p:nvSpPr>
          <p:cNvPr id="512" name="Google Shape;512;p16"/>
          <p:cNvSpPr txBox="1"/>
          <p:nvPr/>
        </p:nvSpPr>
        <p:spPr>
          <a:xfrm>
            <a:off x="91439" y="1117044"/>
            <a:ext cx="9959777" cy="61555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600"/>
              <a:buFont typeface="Arial"/>
              <a:buNone/>
            </a:pPr>
            <a:r>
              <a:t/>
            </a:r>
            <a:endParaRPr b="0" i="0" sz="1600">
              <a:solidFill>
                <a:schemeClr val="dk1"/>
              </a:solidFill>
              <a:latin typeface="Quattrocento Sans"/>
              <a:ea typeface="Quattrocento Sans"/>
              <a:cs typeface="Quattrocento Sans"/>
              <a:sym typeface="Quattrocento Sans"/>
            </a:endParaRPr>
          </a:p>
        </p:txBody>
      </p:sp>
      <p:sp>
        <p:nvSpPr>
          <p:cNvPr id="513" name="Google Shape;513;p16"/>
          <p:cNvSpPr txBox="1"/>
          <p:nvPr/>
        </p:nvSpPr>
        <p:spPr>
          <a:xfrm>
            <a:off x="91439" y="715817"/>
            <a:ext cx="10109837" cy="110799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600">
                <a:solidFill>
                  <a:schemeClr val="dk1"/>
                </a:solidFill>
                <a:latin typeface="Arial"/>
                <a:ea typeface="Arial"/>
                <a:cs typeface="Arial"/>
                <a:sym typeface="Arial"/>
              </a:rPr>
              <a:t>A high-quality reception environment is safe, supportive and enabling. Through predictable routines, purposeful spaces and thoughtful design, the environment supports children's learning, wellbeing, independence and development from the moment they walk through the door.</a:t>
            </a:r>
            <a:endParaRPr/>
          </a:p>
          <a:p>
            <a:pPr indent="0" lvl="0" marL="0" marR="0" rtl="0" algn="l">
              <a:lnSpc>
                <a:spcPct val="100000"/>
              </a:lnSpc>
              <a:spcBef>
                <a:spcPts val="0"/>
              </a:spcBef>
              <a:spcAft>
                <a:spcPts val="0"/>
              </a:spcAft>
              <a:buClr>
                <a:schemeClr val="dk1"/>
              </a:buClr>
              <a:buSzPts val="1800"/>
              <a:buFont typeface="Arial"/>
              <a:buNone/>
            </a:pPr>
            <a:r>
              <a:t/>
            </a:r>
            <a:endParaRPr b="0" i="0" sz="1800">
              <a:solidFill>
                <a:schemeClr val="dk1"/>
              </a:solidFill>
              <a:latin typeface="Quattrocento Sans"/>
              <a:ea typeface="Quattrocento Sans"/>
              <a:cs typeface="Quattrocento Sans"/>
              <a:sym typeface="Quattrocento Sans"/>
            </a:endParaRPr>
          </a:p>
        </p:txBody>
      </p:sp>
      <p:sp>
        <p:nvSpPr>
          <p:cNvPr id="514" name="Google Shape;514;p16"/>
          <p:cNvSpPr txBox="1"/>
          <p:nvPr/>
        </p:nvSpPr>
        <p:spPr>
          <a:xfrm>
            <a:off x="1712422" y="5835535"/>
            <a:ext cx="0" cy="0"/>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Clr>
                <a:schemeClr val="dk1"/>
              </a:buClr>
              <a:buSzPts val="4000"/>
              <a:buFont typeface="Arial"/>
              <a:buNone/>
            </a:pPr>
            <a:r>
              <a:t/>
            </a:r>
            <a:endParaRPr b="1" i="0" sz="4000" u="none" cap="none" strike="noStrike">
              <a:solidFill>
                <a:srgbClr val="FFFFFF"/>
              </a:solidFill>
              <a:latin typeface="Arial"/>
              <a:ea typeface="Arial"/>
              <a:cs typeface="Arial"/>
              <a:sym typeface="Arial"/>
            </a:endParaRPr>
          </a:p>
        </p:txBody>
      </p:sp>
      <p:grpSp>
        <p:nvGrpSpPr>
          <p:cNvPr id="515" name="Google Shape;515;p16"/>
          <p:cNvGrpSpPr/>
          <p:nvPr/>
        </p:nvGrpSpPr>
        <p:grpSpPr>
          <a:xfrm>
            <a:off x="281198" y="1820593"/>
            <a:ext cx="11323689" cy="4026302"/>
            <a:chOff x="5312" y="201162"/>
            <a:chExt cx="11323689" cy="4026302"/>
          </a:xfrm>
        </p:grpSpPr>
        <p:sp>
          <p:nvSpPr>
            <p:cNvPr id="516" name="Google Shape;516;p16"/>
            <p:cNvSpPr/>
            <p:nvPr/>
          </p:nvSpPr>
          <p:spPr>
            <a:xfrm>
              <a:off x="5312" y="201162"/>
              <a:ext cx="2036634" cy="814653"/>
            </a:xfrm>
            <a:prstGeom prst="rect">
              <a:avLst/>
            </a:prstGeom>
            <a:solidFill>
              <a:srgbClr val="EA5A5A"/>
            </a:solidFill>
            <a:ln cap="flat" cmpd="sng" w="19050">
              <a:solidFill>
                <a:srgbClr val="EA5A5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16"/>
            <p:cNvSpPr txBox="1"/>
            <p:nvPr/>
          </p:nvSpPr>
          <p:spPr>
            <a:xfrm>
              <a:off x="5312" y="201162"/>
              <a:ext cx="2036634" cy="814653"/>
            </a:xfrm>
            <a:prstGeom prst="rect">
              <a:avLst/>
            </a:prstGeom>
            <a:noFill/>
            <a:ln>
              <a:noFill/>
            </a:ln>
          </p:spPr>
          <p:txBody>
            <a:bodyPr anchorCtr="0" anchor="ctr" bIns="56875" lIns="99550" spcFirstLastPara="1" rIns="99550" wrap="square" tIns="56875">
              <a:noAutofit/>
            </a:bodyPr>
            <a:lstStyle/>
            <a:p>
              <a:pPr indent="0" lvl="0" marL="0" marR="0" rtl="0" algn="ctr">
                <a:lnSpc>
                  <a:spcPct val="90000"/>
                </a:lnSpc>
                <a:spcBef>
                  <a:spcPts val="0"/>
                </a:spcBef>
                <a:spcAft>
                  <a:spcPts val="0"/>
                </a:spcAft>
                <a:buClr>
                  <a:schemeClr val="lt1"/>
                </a:buClr>
                <a:buSzPts val="1400"/>
                <a:buFont typeface="Arial"/>
                <a:buNone/>
              </a:pPr>
              <a:r>
                <a:rPr b="1" lang="en-GB" sz="1400">
                  <a:solidFill>
                    <a:schemeClr val="lt1"/>
                  </a:solidFill>
                  <a:latin typeface="Arial"/>
                  <a:ea typeface="Arial"/>
                  <a:cs typeface="Arial"/>
                  <a:sym typeface="Arial"/>
                </a:rPr>
                <a:t>Strong safeguarding culture and practice</a:t>
              </a:r>
              <a:endParaRPr/>
            </a:p>
          </p:txBody>
        </p:sp>
        <p:sp>
          <p:nvSpPr>
            <p:cNvPr id="518" name="Google Shape;518;p16"/>
            <p:cNvSpPr/>
            <p:nvPr/>
          </p:nvSpPr>
          <p:spPr>
            <a:xfrm>
              <a:off x="5312" y="1015815"/>
              <a:ext cx="2036634" cy="3211649"/>
            </a:xfrm>
            <a:prstGeom prst="rect">
              <a:avLst/>
            </a:prstGeom>
            <a:solidFill>
              <a:srgbClr val="F7CECE">
                <a:alpha val="90196"/>
              </a:srgbClr>
            </a:solidFill>
            <a:ln cap="flat" cmpd="sng" w="19050">
              <a:solidFill>
                <a:srgbClr val="F7CECE">
                  <a:alpha val="9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16"/>
            <p:cNvSpPr txBox="1"/>
            <p:nvPr/>
          </p:nvSpPr>
          <p:spPr>
            <a:xfrm>
              <a:off x="5312" y="1015815"/>
              <a:ext cx="2036634" cy="3211649"/>
            </a:xfrm>
            <a:prstGeom prst="rect">
              <a:avLst/>
            </a:prstGeom>
            <a:noFill/>
            <a:ln>
              <a:noFill/>
            </a:ln>
          </p:spPr>
          <p:txBody>
            <a:bodyPr anchorCtr="0" anchor="t" bIns="112000" lIns="74675" spcFirstLastPara="1" rIns="99550" wrap="square" tIns="74675">
              <a:noAutofit/>
            </a:bodyPr>
            <a:lstStyle/>
            <a:p>
              <a:pPr indent="-114300" lvl="1" marL="114300" marR="0" rtl="0" algn="l">
                <a:lnSpc>
                  <a:spcPct val="90000"/>
                </a:lnSpc>
                <a:spcBef>
                  <a:spcPts val="0"/>
                </a:spcBef>
                <a:spcAft>
                  <a:spcPts val="0"/>
                </a:spcAft>
                <a:buClr>
                  <a:schemeClr val="dk1"/>
                </a:buClr>
                <a:buSzPts val="1400"/>
                <a:buFont typeface="Arial"/>
                <a:buChar char="•"/>
              </a:pPr>
              <a:r>
                <a:rPr b="0" i="0" lang="en-GB" sz="1400" u="none" cap="none" strike="noStrike">
                  <a:solidFill>
                    <a:schemeClr val="dk1"/>
                  </a:solidFill>
                  <a:latin typeface="Arial"/>
                  <a:ea typeface="Arial"/>
                  <a:cs typeface="Arial"/>
                  <a:sym typeface="Arial"/>
                </a:rPr>
                <a:t>Children feel safe, secure and valued. </a:t>
              </a:r>
              <a:endParaRPr/>
            </a:p>
            <a:p>
              <a:pPr indent="-114300" lvl="1" marL="114300" marR="0" rtl="0" algn="l">
                <a:lnSpc>
                  <a:spcPct val="90000"/>
                </a:lnSpc>
                <a:spcBef>
                  <a:spcPts val="210"/>
                </a:spcBef>
                <a:spcAft>
                  <a:spcPts val="0"/>
                </a:spcAft>
                <a:buClr>
                  <a:schemeClr val="dk1"/>
                </a:buClr>
                <a:buSzPts val="1400"/>
                <a:buFont typeface="Arial"/>
                <a:buChar char="•"/>
              </a:pPr>
              <a:r>
                <a:rPr b="0" i="0" lang="en-GB" sz="1400" u="none" cap="none" strike="noStrike">
                  <a:solidFill>
                    <a:schemeClr val="dk1"/>
                  </a:solidFill>
                  <a:latin typeface="Arial"/>
                  <a:ea typeface="Arial"/>
                  <a:cs typeface="Arial"/>
                  <a:sym typeface="Arial"/>
                </a:rPr>
                <a:t>Safeguarding is embedded in daily practice.  </a:t>
              </a:r>
              <a:endParaRPr/>
            </a:p>
          </p:txBody>
        </p:sp>
        <p:sp>
          <p:nvSpPr>
            <p:cNvPr id="520" name="Google Shape;520;p16"/>
            <p:cNvSpPr/>
            <p:nvPr/>
          </p:nvSpPr>
          <p:spPr>
            <a:xfrm>
              <a:off x="2327076" y="201162"/>
              <a:ext cx="2036634" cy="814653"/>
            </a:xfrm>
            <a:prstGeom prst="rect">
              <a:avLst/>
            </a:prstGeom>
            <a:solidFill>
              <a:srgbClr val="28B9D9"/>
            </a:solidFill>
            <a:ln cap="flat" cmpd="sng" w="19050">
              <a:solidFill>
                <a:srgbClr val="28B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16"/>
            <p:cNvSpPr txBox="1"/>
            <p:nvPr/>
          </p:nvSpPr>
          <p:spPr>
            <a:xfrm>
              <a:off x="2327076" y="201162"/>
              <a:ext cx="2036634" cy="814653"/>
            </a:xfrm>
            <a:prstGeom prst="rect">
              <a:avLst/>
            </a:prstGeom>
            <a:noFill/>
            <a:ln>
              <a:noFill/>
            </a:ln>
          </p:spPr>
          <p:txBody>
            <a:bodyPr anchorCtr="0" anchor="t" bIns="56875" lIns="99550" spcFirstLastPara="1" rIns="99550" wrap="square" tIns="56875">
              <a:noAutofit/>
            </a:bodyPr>
            <a:lstStyle/>
            <a:p>
              <a:pPr indent="0" lvl="0" marL="0" marR="0" rtl="0" algn="ctr">
                <a:lnSpc>
                  <a:spcPct val="90000"/>
                </a:lnSpc>
                <a:spcBef>
                  <a:spcPts val="0"/>
                </a:spcBef>
                <a:spcAft>
                  <a:spcPts val="0"/>
                </a:spcAft>
                <a:buClr>
                  <a:schemeClr val="lt1"/>
                </a:buClr>
                <a:buSzPts val="1400"/>
                <a:buFont typeface="Arial"/>
                <a:buNone/>
              </a:pPr>
              <a:r>
                <a:rPr b="1" lang="en-GB" sz="1400">
                  <a:solidFill>
                    <a:schemeClr val="lt1"/>
                  </a:solidFill>
                  <a:latin typeface="Arial"/>
                  <a:ea typeface="Arial"/>
                  <a:cs typeface="Arial"/>
                  <a:sym typeface="Arial"/>
                </a:rPr>
                <a:t>Predictable routines and consistency</a:t>
              </a:r>
              <a:endParaRPr/>
            </a:p>
          </p:txBody>
        </p:sp>
        <p:sp>
          <p:nvSpPr>
            <p:cNvPr id="522" name="Google Shape;522;p16"/>
            <p:cNvSpPr/>
            <p:nvPr/>
          </p:nvSpPr>
          <p:spPr>
            <a:xfrm>
              <a:off x="2327076" y="1015815"/>
              <a:ext cx="2036634" cy="3211649"/>
            </a:xfrm>
            <a:prstGeom prst="rect">
              <a:avLst/>
            </a:prstGeom>
            <a:solidFill>
              <a:srgbClr val="CBE6F1">
                <a:alpha val="90196"/>
              </a:srgbClr>
            </a:solidFill>
            <a:ln cap="flat" cmpd="sng" w="19050">
              <a:solidFill>
                <a:srgbClr val="CBE6F1">
                  <a:alpha val="9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16"/>
            <p:cNvSpPr txBox="1"/>
            <p:nvPr/>
          </p:nvSpPr>
          <p:spPr>
            <a:xfrm>
              <a:off x="2327076" y="1015815"/>
              <a:ext cx="2036634" cy="3211649"/>
            </a:xfrm>
            <a:prstGeom prst="rect">
              <a:avLst/>
            </a:prstGeom>
            <a:noFill/>
            <a:ln>
              <a:noFill/>
            </a:ln>
          </p:spPr>
          <p:txBody>
            <a:bodyPr anchorCtr="0" anchor="t" bIns="112000" lIns="74675" spcFirstLastPara="1" rIns="99550" wrap="square" tIns="74675">
              <a:noAutofit/>
            </a:bodyPr>
            <a:lstStyle/>
            <a:p>
              <a:pPr indent="-88900" lvl="0" marL="0" marR="0" rtl="0" algn="l">
                <a:lnSpc>
                  <a:spcPct val="100000"/>
                </a:lnSpc>
                <a:spcBef>
                  <a:spcPts val="0"/>
                </a:spcBef>
                <a:spcAft>
                  <a:spcPts val="0"/>
                </a:spcAft>
                <a:buClr>
                  <a:schemeClr val="dk1"/>
                </a:buClr>
                <a:buSzPts val="1400"/>
                <a:buFont typeface="Arial"/>
                <a:buChar char="•"/>
              </a:pPr>
              <a:r>
                <a:rPr b="0" i="0" lang="en-GB" sz="1400">
                  <a:solidFill>
                    <a:schemeClr val="dk1"/>
                  </a:solidFill>
                  <a:latin typeface="Arial"/>
                  <a:ea typeface="Arial"/>
                  <a:cs typeface="Arial"/>
                  <a:sym typeface="Arial"/>
                </a:rPr>
                <a:t> Consistent routines, expectations and organisation help children know what to expect and support successful transitions throughout the day.</a:t>
              </a:r>
              <a:endParaRPr/>
            </a:p>
            <a:p>
              <a:pPr indent="0" lvl="1" marL="11430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
          <p:nvSpPr>
            <p:cNvPr id="524" name="Google Shape;524;p16"/>
            <p:cNvSpPr/>
            <p:nvPr/>
          </p:nvSpPr>
          <p:spPr>
            <a:xfrm>
              <a:off x="4648840" y="201162"/>
              <a:ext cx="2036634" cy="814653"/>
            </a:xfrm>
            <a:prstGeom prst="rect">
              <a:avLst/>
            </a:prstGeom>
            <a:solidFill>
              <a:srgbClr val="A3D45F"/>
            </a:solidFill>
            <a:ln cap="flat" cmpd="sng" w="19050">
              <a:solidFill>
                <a:srgbClr val="A3D45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16"/>
            <p:cNvSpPr txBox="1"/>
            <p:nvPr/>
          </p:nvSpPr>
          <p:spPr>
            <a:xfrm>
              <a:off x="4648840" y="201162"/>
              <a:ext cx="2036634" cy="814653"/>
            </a:xfrm>
            <a:prstGeom prst="rect">
              <a:avLst/>
            </a:prstGeom>
            <a:noFill/>
            <a:ln>
              <a:noFill/>
            </a:ln>
          </p:spPr>
          <p:txBody>
            <a:bodyPr anchorCtr="0" anchor="ctr" bIns="56875" lIns="99550" spcFirstLastPara="1" rIns="99550" wrap="square" tIns="56875">
              <a:noAutofit/>
            </a:bodyPr>
            <a:lstStyle/>
            <a:p>
              <a:pPr indent="0" lvl="0" marL="0" marR="0" rtl="0" algn="ctr">
                <a:lnSpc>
                  <a:spcPct val="90000"/>
                </a:lnSpc>
                <a:spcBef>
                  <a:spcPts val="0"/>
                </a:spcBef>
                <a:spcAft>
                  <a:spcPts val="0"/>
                </a:spcAft>
                <a:buClr>
                  <a:schemeClr val="lt1"/>
                </a:buClr>
                <a:buSzPts val="1400"/>
                <a:buFont typeface="Arial"/>
                <a:buNone/>
              </a:pPr>
              <a:r>
                <a:rPr b="1" lang="en-GB" sz="1400">
                  <a:solidFill>
                    <a:schemeClr val="lt1"/>
                  </a:solidFill>
                  <a:latin typeface="Arial"/>
                  <a:ea typeface="Arial"/>
                  <a:cs typeface="Arial"/>
                  <a:sym typeface="Arial"/>
                </a:rPr>
                <a:t>Enabling, purposeful environments</a:t>
              </a:r>
              <a:endParaRPr/>
            </a:p>
          </p:txBody>
        </p:sp>
        <p:sp>
          <p:nvSpPr>
            <p:cNvPr id="526" name="Google Shape;526;p16"/>
            <p:cNvSpPr/>
            <p:nvPr/>
          </p:nvSpPr>
          <p:spPr>
            <a:xfrm>
              <a:off x="4648840" y="1015815"/>
              <a:ext cx="2036634" cy="3211649"/>
            </a:xfrm>
            <a:prstGeom prst="rect">
              <a:avLst/>
            </a:prstGeom>
            <a:solidFill>
              <a:srgbClr val="E0EFD1">
                <a:alpha val="90196"/>
              </a:srgbClr>
            </a:solidFill>
            <a:ln cap="flat" cmpd="sng" w="19050">
              <a:solidFill>
                <a:srgbClr val="E0EFD1">
                  <a:alpha val="9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16"/>
            <p:cNvSpPr txBox="1"/>
            <p:nvPr/>
          </p:nvSpPr>
          <p:spPr>
            <a:xfrm>
              <a:off x="4648840" y="1015815"/>
              <a:ext cx="2036634" cy="3211649"/>
            </a:xfrm>
            <a:prstGeom prst="rect">
              <a:avLst/>
            </a:prstGeom>
            <a:noFill/>
            <a:ln>
              <a:noFill/>
            </a:ln>
          </p:spPr>
          <p:txBody>
            <a:bodyPr anchorCtr="0" anchor="t" bIns="112000" lIns="74675" spcFirstLastPara="1" rIns="99550" wrap="square" tIns="74675">
              <a:noAutofit/>
            </a:bodyPr>
            <a:lstStyle/>
            <a:p>
              <a:pPr indent="-114300" lvl="1" marL="114300" marR="0" rtl="0" algn="l">
                <a:lnSpc>
                  <a:spcPct val="100000"/>
                </a:lnSpc>
                <a:spcBef>
                  <a:spcPts val="0"/>
                </a:spcBef>
                <a:spcAft>
                  <a:spcPts val="0"/>
                </a:spcAft>
                <a:buClr>
                  <a:schemeClr val="dk1"/>
                </a:buClr>
                <a:buSzPts val="1400"/>
                <a:buFont typeface="Arial"/>
                <a:buChar char="•"/>
              </a:pPr>
              <a:r>
                <a:rPr b="0" i="0" lang="en-GB" sz="1400" u="none" cap="none" strike="noStrike">
                  <a:solidFill>
                    <a:schemeClr val="dk1"/>
                  </a:solidFill>
                  <a:latin typeface="Arial"/>
                  <a:ea typeface="Arial"/>
                  <a:cs typeface="Arial"/>
                  <a:sym typeface="Arial"/>
                </a:rPr>
                <a:t> Every area, resource and display has a clear purpose and supports learning, development and independence.</a:t>
              </a:r>
              <a:endParaRPr/>
            </a:p>
          </p:txBody>
        </p:sp>
        <p:sp>
          <p:nvSpPr>
            <p:cNvPr id="528" name="Google Shape;528;p16"/>
            <p:cNvSpPr/>
            <p:nvPr/>
          </p:nvSpPr>
          <p:spPr>
            <a:xfrm>
              <a:off x="6970603" y="201162"/>
              <a:ext cx="2036634" cy="814653"/>
            </a:xfrm>
            <a:prstGeom prst="rect">
              <a:avLst/>
            </a:prstGeom>
            <a:solidFill>
              <a:srgbClr val="DF7CAF"/>
            </a:solidFill>
            <a:ln cap="flat" cmpd="sng" w="19050">
              <a:solidFill>
                <a:srgbClr val="DF7CA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16"/>
            <p:cNvSpPr txBox="1"/>
            <p:nvPr/>
          </p:nvSpPr>
          <p:spPr>
            <a:xfrm>
              <a:off x="6970603" y="201162"/>
              <a:ext cx="2036634" cy="814653"/>
            </a:xfrm>
            <a:prstGeom prst="rect">
              <a:avLst/>
            </a:prstGeom>
            <a:noFill/>
            <a:ln>
              <a:noFill/>
            </a:ln>
          </p:spPr>
          <p:txBody>
            <a:bodyPr anchorCtr="0" anchor="ctr" bIns="56875" lIns="99550" spcFirstLastPara="1" rIns="99550" wrap="square" tIns="56875">
              <a:noAutofit/>
            </a:bodyPr>
            <a:lstStyle/>
            <a:p>
              <a:pPr indent="0" lvl="0" marL="0" marR="0" rtl="0" algn="ctr">
                <a:lnSpc>
                  <a:spcPct val="90000"/>
                </a:lnSpc>
                <a:spcBef>
                  <a:spcPts val="0"/>
                </a:spcBef>
                <a:spcAft>
                  <a:spcPts val="0"/>
                </a:spcAft>
                <a:buClr>
                  <a:schemeClr val="lt1"/>
                </a:buClr>
                <a:buSzPts val="1400"/>
                <a:buFont typeface="Arial"/>
                <a:buNone/>
              </a:pPr>
              <a:r>
                <a:rPr b="1" lang="en-GB" sz="1400">
                  <a:solidFill>
                    <a:schemeClr val="lt1"/>
                  </a:solidFill>
                  <a:latin typeface="Arial"/>
                  <a:ea typeface="Arial"/>
                  <a:cs typeface="Arial"/>
                  <a:sym typeface="Arial"/>
                </a:rPr>
                <a:t>Low-distraction learning spaces with minimised noise</a:t>
              </a:r>
              <a:endParaRPr/>
            </a:p>
          </p:txBody>
        </p:sp>
        <p:sp>
          <p:nvSpPr>
            <p:cNvPr id="530" name="Google Shape;530;p16"/>
            <p:cNvSpPr/>
            <p:nvPr/>
          </p:nvSpPr>
          <p:spPr>
            <a:xfrm>
              <a:off x="6970603" y="1015815"/>
              <a:ext cx="2036634" cy="3211649"/>
            </a:xfrm>
            <a:prstGeom prst="rect">
              <a:avLst/>
            </a:prstGeom>
            <a:solidFill>
              <a:srgbClr val="F2D4E0">
                <a:alpha val="90196"/>
              </a:srgbClr>
            </a:solidFill>
            <a:ln cap="flat" cmpd="sng" w="19050">
              <a:solidFill>
                <a:srgbClr val="F2D4E0">
                  <a:alpha val="9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16"/>
            <p:cNvSpPr txBox="1"/>
            <p:nvPr/>
          </p:nvSpPr>
          <p:spPr>
            <a:xfrm>
              <a:off x="6970603" y="1015815"/>
              <a:ext cx="2036634" cy="3211649"/>
            </a:xfrm>
            <a:prstGeom prst="rect">
              <a:avLst/>
            </a:prstGeom>
            <a:noFill/>
            <a:ln>
              <a:noFill/>
            </a:ln>
          </p:spPr>
          <p:txBody>
            <a:bodyPr anchorCtr="0" anchor="t" bIns="144000" lIns="96000" spcFirstLastPara="1" rIns="128000" wrap="square" tIns="96000">
              <a:noAutofit/>
            </a:bodyPr>
            <a:lstStyle/>
            <a:p>
              <a:pPr indent="-171450" lvl="1" marL="171450" marR="0" rtl="0" algn="l">
                <a:lnSpc>
                  <a:spcPct val="100000"/>
                </a:lnSpc>
                <a:spcBef>
                  <a:spcPts val="0"/>
                </a:spcBef>
                <a:spcAft>
                  <a:spcPts val="0"/>
                </a:spcAft>
                <a:buClr>
                  <a:schemeClr val="dk1"/>
                </a:buClr>
                <a:buSzPts val="1800"/>
                <a:buFont typeface="Arial"/>
                <a:buChar char="•"/>
              </a:pPr>
              <a:r>
                <a:rPr b="0" i="0" lang="en-GB" sz="1800" u="none" cap="none" strike="noStrike">
                  <a:solidFill>
                    <a:schemeClr val="dk1"/>
                  </a:solidFill>
                  <a:latin typeface="Quattrocento Sans"/>
                  <a:ea typeface="Quattrocento Sans"/>
                  <a:cs typeface="Quattrocento Sans"/>
                  <a:sym typeface="Quattrocento Sans"/>
                </a:rPr>
                <a:t> </a:t>
              </a:r>
              <a:r>
                <a:rPr b="0" i="0" lang="en-GB" sz="1400" u="none" cap="none" strike="noStrike">
                  <a:solidFill>
                    <a:schemeClr val="dk1"/>
                  </a:solidFill>
                  <a:latin typeface="Arial"/>
                  <a:ea typeface="Arial"/>
                  <a:cs typeface="Arial"/>
                  <a:sym typeface="Arial"/>
                </a:rPr>
                <a:t>The environment reduces unnecessary noise, visual clutter and competing stimuli, helping children focus and engage.</a:t>
              </a:r>
              <a:endParaRPr/>
            </a:p>
          </p:txBody>
        </p:sp>
        <p:sp>
          <p:nvSpPr>
            <p:cNvPr id="532" name="Google Shape;532;p16"/>
            <p:cNvSpPr/>
            <p:nvPr/>
          </p:nvSpPr>
          <p:spPr>
            <a:xfrm>
              <a:off x="9292367" y="201162"/>
              <a:ext cx="2036634" cy="814653"/>
            </a:xfrm>
            <a:prstGeom prst="rect">
              <a:avLst/>
            </a:prstGeom>
            <a:solidFill>
              <a:srgbClr val="744999"/>
            </a:solidFill>
            <a:ln cap="flat" cmpd="sng" w="19050">
              <a:solidFill>
                <a:srgbClr val="74499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16"/>
            <p:cNvSpPr txBox="1"/>
            <p:nvPr/>
          </p:nvSpPr>
          <p:spPr>
            <a:xfrm>
              <a:off x="9292367" y="201162"/>
              <a:ext cx="2036634" cy="814653"/>
            </a:xfrm>
            <a:prstGeom prst="rect">
              <a:avLst/>
            </a:prstGeom>
            <a:noFill/>
            <a:ln>
              <a:noFill/>
            </a:ln>
          </p:spPr>
          <p:txBody>
            <a:bodyPr anchorCtr="0" anchor="ctr" bIns="44700" lIns="78225" spcFirstLastPara="1" rIns="78225" wrap="square" tIns="44700">
              <a:noAutofit/>
            </a:bodyPr>
            <a:lstStyle/>
            <a:p>
              <a:pPr indent="0" lvl="0" marL="0" marR="0" rtl="0" algn="ctr">
                <a:lnSpc>
                  <a:spcPct val="90000"/>
                </a:lnSpc>
                <a:spcBef>
                  <a:spcPts val="0"/>
                </a:spcBef>
                <a:spcAft>
                  <a:spcPts val="0"/>
                </a:spcAft>
                <a:buClr>
                  <a:schemeClr val="lt1"/>
                </a:buClr>
                <a:buSzPts val="1100"/>
                <a:buFont typeface="Arial"/>
                <a:buNone/>
              </a:pPr>
              <a:r>
                <a:rPr b="1" lang="en-GB" sz="1100">
                  <a:solidFill>
                    <a:schemeClr val="lt1"/>
                  </a:solidFill>
                  <a:latin typeface="Arial"/>
                  <a:ea typeface="Arial"/>
                  <a:cs typeface="Arial"/>
                  <a:sym typeface="Arial"/>
                </a:rPr>
                <a:t>Thoughtful environment designs including zoning, calm spaces, visual cues and space for outdoor learning </a:t>
              </a:r>
              <a:endParaRPr/>
            </a:p>
          </p:txBody>
        </p:sp>
        <p:sp>
          <p:nvSpPr>
            <p:cNvPr id="534" name="Google Shape;534;p16"/>
            <p:cNvSpPr/>
            <p:nvPr/>
          </p:nvSpPr>
          <p:spPr>
            <a:xfrm>
              <a:off x="9292367" y="1015815"/>
              <a:ext cx="2036634" cy="3211649"/>
            </a:xfrm>
            <a:prstGeom prst="rect">
              <a:avLst/>
            </a:prstGeom>
            <a:solidFill>
              <a:srgbClr val="D5CDDD">
                <a:alpha val="90196"/>
              </a:srgbClr>
            </a:solidFill>
            <a:ln cap="flat" cmpd="sng" w="19050">
              <a:solidFill>
                <a:srgbClr val="D5CDDD">
                  <a:alpha val="9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16"/>
            <p:cNvSpPr txBox="1"/>
            <p:nvPr/>
          </p:nvSpPr>
          <p:spPr>
            <a:xfrm>
              <a:off x="9292367" y="1015815"/>
              <a:ext cx="2036634" cy="3211649"/>
            </a:xfrm>
            <a:prstGeom prst="rect">
              <a:avLst/>
            </a:prstGeom>
            <a:noFill/>
            <a:ln>
              <a:noFill/>
            </a:ln>
          </p:spPr>
          <p:txBody>
            <a:bodyPr anchorCtr="0" anchor="t" bIns="112000" lIns="74675" spcFirstLastPara="1" rIns="99550" wrap="square" tIns="74675">
              <a:noAutofit/>
            </a:bodyPr>
            <a:lstStyle/>
            <a:p>
              <a:pPr indent="-88900" lvl="0" marL="0" marR="0" rtl="0" algn="l">
                <a:lnSpc>
                  <a:spcPct val="100000"/>
                </a:lnSpc>
                <a:spcBef>
                  <a:spcPts val="0"/>
                </a:spcBef>
                <a:spcAft>
                  <a:spcPts val="0"/>
                </a:spcAft>
                <a:buClr>
                  <a:schemeClr val="dk1"/>
                </a:buClr>
                <a:buSzPts val="1400"/>
                <a:buFont typeface="Arial"/>
                <a:buChar char="•"/>
              </a:pPr>
              <a:r>
                <a:rPr b="0" i="0" lang="en-GB" sz="1400">
                  <a:solidFill>
                    <a:schemeClr val="dk1"/>
                  </a:solidFill>
                  <a:latin typeface="Arial"/>
                  <a:ea typeface="Arial"/>
                  <a:cs typeface="Arial"/>
                  <a:sym typeface="Arial"/>
                </a:rPr>
                <a:t> Spaces are deliberately designed to support different types of learning, including active, quiet and collaborative play.</a:t>
              </a:r>
              <a:endParaRPr/>
            </a:p>
            <a:p>
              <a:pPr indent="-88900" lvl="0" marL="0" marR="0" rtl="0" algn="l">
                <a:lnSpc>
                  <a:spcPct val="100000"/>
                </a:lnSpc>
                <a:spcBef>
                  <a:spcPts val="0"/>
                </a:spcBef>
                <a:spcAft>
                  <a:spcPts val="0"/>
                </a:spcAft>
                <a:buClr>
                  <a:schemeClr val="dk1"/>
                </a:buClr>
                <a:buSzPts val="1400"/>
                <a:buFont typeface="Arial"/>
                <a:buChar char="•"/>
              </a:pPr>
              <a:r>
                <a:rPr b="0" i="0" lang="en-GB" sz="1400">
                  <a:solidFill>
                    <a:schemeClr val="dk1"/>
                  </a:solidFill>
                  <a:latin typeface="Arial"/>
                  <a:ea typeface="Arial"/>
                  <a:cs typeface="Arial"/>
                  <a:sym typeface="Arial"/>
                </a:rPr>
                <a:t>Visual clues, defined areas and access to outdoor learning help children navigate and engage with the environment successfully. </a:t>
              </a:r>
              <a:endParaRPr/>
            </a:p>
            <a:p>
              <a:pPr indent="0" lvl="0" marL="0" marR="0" rtl="0" algn="l">
                <a:lnSpc>
                  <a:spcPct val="100000"/>
                </a:lnSpc>
                <a:spcBef>
                  <a:spcPts val="0"/>
                </a:spcBef>
                <a:spcAft>
                  <a:spcPts val="0"/>
                </a:spcAft>
                <a:buClr>
                  <a:schemeClr val="dk1"/>
                </a:buClr>
                <a:buSzPts val="1800"/>
                <a:buFont typeface="Arial"/>
                <a:buNone/>
              </a:pPr>
              <a:r>
                <a:t/>
              </a:r>
              <a:endParaRPr b="0" i="0" sz="1800">
                <a:solidFill>
                  <a:schemeClr val="dk1"/>
                </a:solidFill>
                <a:latin typeface="Quattrocento Sans"/>
                <a:ea typeface="Quattrocento Sans"/>
                <a:cs typeface="Quattrocento Sans"/>
                <a:sym typeface="Quattrocento Sans"/>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0" name="Shape 540"/>
        <p:cNvGrpSpPr/>
        <p:nvPr/>
      </p:nvGrpSpPr>
      <p:grpSpPr>
        <a:xfrm>
          <a:off x="0" y="0"/>
          <a:ext cx="0" cy="0"/>
          <a:chOff x="0" y="0"/>
          <a:chExt cx="0" cy="0"/>
        </a:xfrm>
      </p:grpSpPr>
      <p:sp>
        <p:nvSpPr>
          <p:cNvPr id="541" name="Google Shape;541;h3060a773241cba5c_0_150"/>
          <p:cNvSpPr txBox="1"/>
          <p:nvPr>
            <p:ph type="title"/>
          </p:nvPr>
        </p:nvSpPr>
        <p:spPr>
          <a:xfrm>
            <a:off x="485799" y="380215"/>
            <a:ext cx="11118600" cy="456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rgbClr val="003764"/>
              </a:buClr>
              <a:buSzPts val="2400"/>
              <a:buFont typeface="Arial"/>
              <a:buNone/>
            </a:pPr>
            <a:r>
              <a:rPr lang="en-GB" sz="2400"/>
              <a:t>Todays Agenda</a:t>
            </a:r>
            <a:endParaRPr/>
          </a:p>
        </p:txBody>
      </p:sp>
      <p:pic>
        <p:nvPicPr>
          <p:cNvPr id="542" name="Google Shape;542;h3060a773241cba5c_0_150"/>
          <p:cNvPicPr preferRelativeResize="0"/>
          <p:nvPr/>
        </p:nvPicPr>
        <p:blipFill rotWithShape="1">
          <a:blip r:embed="rId3">
            <a:alphaModFix/>
          </a:blip>
          <a:srcRect b="0" l="0" r="0" t="0"/>
          <a:stretch/>
        </p:blipFill>
        <p:spPr>
          <a:xfrm>
            <a:off x="9951384" y="133350"/>
            <a:ext cx="2240616" cy="1493744"/>
          </a:xfrm>
          <a:prstGeom prst="rect">
            <a:avLst/>
          </a:prstGeom>
          <a:noFill/>
          <a:ln>
            <a:noFill/>
          </a:ln>
        </p:spPr>
      </p:pic>
      <p:graphicFrame>
        <p:nvGraphicFramePr>
          <p:cNvPr id="543" name="Google Shape;543;h3060a773241cba5c_0_150"/>
          <p:cNvGraphicFramePr/>
          <p:nvPr/>
        </p:nvGraphicFramePr>
        <p:xfrm>
          <a:off x="485798" y="1083121"/>
          <a:ext cx="3000000" cy="3000000"/>
        </p:xfrm>
        <a:graphic>
          <a:graphicData uri="http://schemas.openxmlformats.org/drawingml/2006/table">
            <a:tbl>
              <a:tblPr bandRow="1" firstRow="1">
                <a:noFill/>
                <a:tableStyleId>{FB2B75D3-EAE4-4F83-94A3-66A114D60896}</a:tableStyleId>
              </a:tblPr>
              <a:tblGrid>
                <a:gridCol w="5624050"/>
                <a:gridCol w="3841525"/>
              </a:tblGrid>
              <a:tr h="392800">
                <a:tc>
                  <a:txBody>
                    <a:bodyPr/>
                    <a:lstStyle/>
                    <a:p>
                      <a:pPr indent="0" lvl="0" marL="0" marR="0" rtl="0" algn="l">
                        <a:spcBef>
                          <a:spcPts val="0"/>
                        </a:spcBef>
                        <a:spcAft>
                          <a:spcPts val="0"/>
                        </a:spcAft>
                        <a:buNone/>
                      </a:pPr>
                      <a:r>
                        <a:rPr lang="en-GB" sz="1600" u="none" cap="none" strike="noStrike"/>
                        <a:t>Agenda Item</a:t>
                      </a:r>
                      <a:endParaRPr/>
                    </a:p>
                  </a:txBody>
                  <a:tcPr marT="45725" marB="45725" marR="91450" marL="91450"/>
                </a:tc>
                <a:tc>
                  <a:txBody>
                    <a:bodyPr/>
                    <a:lstStyle/>
                    <a:p>
                      <a:pPr indent="0" lvl="0" marL="0" marR="0" rtl="0" algn="l">
                        <a:spcBef>
                          <a:spcPts val="0"/>
                        </a:spcBef>
                        <a:spcAft>
                          <a:spcPts val="0"/>
                        </a:spcAft>
                        <a:buNone/>
                      </a:pPr>
                      <a:r>
                        <a:rPr lang="en-GB" sz="1600"/>
                        <a:t>Time</a:t>
                      </a:r>
                      <a:endParaRPr/>
                    </a:p>
                  </a:txBody>
                  <a:tcPr marT="45725" marB="45725" marR="91450" marL="91450"/>
                </a:tc>
              </a:tr>
              <a:tr h="489950">
                <a:tc>
                  <a:txBody>
                    <a:bodyPr/>
                    <a:lstStyle/>
                    <a:p>
                      <a:pPr indent="0" lvl="0" marL="0" marR="0" rtl="0" algn="l">
                        <a:spcBef>
                          <a:spcPts val="0"/>
                        </a:spcBef>
                        <a:spcAft>
                          <a:spcPts val="0"/>
                        </a:spcAft>
                        <a:buNone/>
                      </a:pPr>
                      <a:r>
                        <a:rPr lang="en-GB" sz="1600"/>
                        <a:t>Welcome and reminders</a:t>
                      </a:r>
                      <a:endParaRPr sz="1600">
                        <a:latin typeface="Arial"/>
                        <a:ea typeface="Arial"/>
                        <a:cs typeface="Arial"/>
                        <a:sym typeface="Arial"/>
                      </a:endParaRPr>
                    </a:p>
                  </a:txBody>
                  <a:tcPr marT="45725" marB="45725" marR="91450" marL="91450">
                    <a:lnB cap="flat" cmpd="sng" w="12700">
                      <a:solidFill>
                        <a:schemeClr val="accent6"/>
                      </a:solidFill>
                      <a:prstDash val="solid"/>
                      <a:round/>
                      <a:headEnd len="sm" w="sm" type="none"/>
                      <a:tailEnd len="sm" w="sm" type="none"/>
                    </a:lnB>
                  </a:tcPr>
                </a:tc>
                <a:tc>
                  <a:txBody>
                    <a:bodyPr/>
                    <a:lstStyle/>
                    <a:p>
                      <a:pPr indent="0" lvl="0" marL="0" marR="0" rtl="0" algn="l">
                        <a:spcBef>
                          <a:spcPts val="0"/>
                        </a:spcBef>
                        <a:spcAft>
                          <a:spcPts val="0"/>
                        </a:spcAft>
                        <a:buNone/>
                      </a:pPr>
                      <a:r>
                        <a:rPr lang="en-GB" sz="1351"/>
                        <a:t>4-4.05pm</a:t>
                      </a:r>
                      <a:endParaRPr sz="1351"/>
                    </a:p>
                  </a:txBody>
                  <a:tcPr marT="45725" marB="45725" marR="91450" marL="91450">
                    <a:lnB cap="flat" cmpd="sng" w="12700">
                      <a:solidFill>
                        <a:schemeClr val="accent6"/>
                      </a:solidFill>
                      <a:prstDash val="solid"/>
                      <a:round/>
                      <a:headEnd len="sm" w="sm" type="none"/>
                      <a:tailEnd len="sm" w="sm" type="none"/>
                    </a:lnB>
                  </a:tcPr>
                </a:tc>
              </a:tr>
              <a:tr h="489950">
                <a:tc>
                  <a:txBody>
                    <a:bodyPr/>
                    <a:lstStyle/>
                    <a:p>
                      <a:pPr indent="0" lvl="0" marL="0" marR="0" rtl="0" algn="l">
                        <a:spcBef>
                          <a:spcPts val="0"/>
                        </a:spcBef>
                        <a:spcAft>
                          <a:spcPts val="0"/>
                        </a:spcAft>
                        <a:buNone/>
                      </a:pPr>
                      <a:r>
                        <a:rPr lang="en-GB" sz="1600">
                          <a:solidFill>
                            <a:schemeClr val="dk1"/>
                          </a:solidFill>
                          <a:latin typeface="Arial"/>
                          <a:ea typeface="Arial"/>
                          <a:cs typeface="Arial"/>
                          <a:sym typeface="Arial"/>
                        </a:rPr>
                        <a:t>DfE reception offer: refresher </a:t>
                      </a:r>
                      <a:endParaRPr sz="1600">
                        <a:latin typeface="Arial"/>
                        <a:ea typeface="Arial"/>
                        <a:cs typeface="Arial"/>
                        <a:sym typeface="Arial"/>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accent6"/>
                      </a:solidFill>
                      <a:prstDash val="solid"/>
                      <a:round/>
                      <a:headEnd len="sm" w="sm" type="none"/>
                      <a:tailEnd len="sm" w="sm" type="none"/>
                    </a:lnT>
                    <a:lnB cap="flat" cmpd="sng" w="12700">
                      <a:solidFill>
                        <a:schemeClr val="accent6"/>
                      </a:solidFill>
                      <a:prstDash val="solid"/>
                      <a:round/>
                      <a:headEnd len="sm" w="sm" type="none"/>
                      <a:tailEnd len="sm" w="sm" type="none"/>
                    </a:lnB>
                  </a:tcPr>
                </a:tc>
                <a:tc>
                  <a:txBody>
                    <a:bodyPr/>
                    <a:lstStyle/>
                    <a:p>
                      <a:pPr indent="0" lvl="0" marL="0" marR="0" rtl="0" algn="l">
                        <a:spcBef>
                          <a:spcPts val="0"/>
                        </a:spcBef>
                        <a:spcAft>
                          <a:spcPts val="0"/>
                        </a:spcAft>
                        <a:buNone/>
                      </a:pPr>
                      <a:r>
                        <a:rPr lang="en-GB" sz="1351"/>
                        <a:t>4.05-4.15pm</a:t>
                      </a:r>
                      <a:endParaRPr sz="1351"/>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accent6"/>
                      </a:solidFill>
                      <a:prstDash val="solid"/>
                      <a:round/>
                      <a:headEnd len="sm" w="sm" type="none"/>
                      <a:tailEnd len="sm" w="sm" type="none"/>
                    </a:lnT>
                    <a:lnB cap="flat" cmpd="sng" w="12700">
                      <a:solidFill>
                        <a:schemeClr val="accent6"/>
                      </a:solidFill>
                      <a:prstDash val="solid"/>
                      <a:round/>
                      <a:headEnd len="sm" w="sm" type="none"/>
                      <a:tailEnd len="sm" w="sm" type="none"/>
                    </a:lnB>
                  </a:tcPr>
                </a:tc>
              </a:tr>
              <a:tr h="489950">
                <a:tc>
                  <a:txBody>
                    <a:bodyPr/>
                    <a:lstStyle/>
                    <a:p>
                      <a:pPr indent="0" lvl="0" marL="0" marR="0" rtl="0" algn="l">
                        <a:lnSpc>
                          <a:spcPct val="100000"/>
                        </a:lnSpc>
                        <a:spcBef>
                          <a:spcPts val="0"/>
                        </a:spcBef>
                        <a:spcAft>
                          <a:spcPts val="0"/>
                        </a:spcAft>
                        <a:buClr>
                          <a:schemeClr val="dk1"/>
                        </a:buClr>
                        <a:buSzPts val="1600"/>
                        <a:buFont typeface="Arial"/>
                        <a:buNone/>
                      </a:pPr>
                      <a:r>
                        <a:rPr b="0" i="0" lang="en-GB" sz="1600">
                          <a:solidFill>
                            <a:schemeClr val="dk1"/>
                          </a:solidFill>
                          <a:latin typeface="Arial"/>
                          <a:ea typeface="Arial"/>
                          <a:cs typeface="Arial"/>
                          <a:sym typeface="Arial"/>
                        </a:rPr>
                        <a:t>Settling in: reflections on your new cohort</a:t>
                      </a:r>
                      <a:endParaRPr b="0" sz="1600"/>
                    </a:p>
                    <a:p>
                      <a:pPr indent="0" lvl="0" marL="0" marR="0" rtl="0" algn="l">
                        <a:spcBef>
                          <a:spcPts val="0"/>
                        </a:spcBef>
                        <a:spcAft>
                          <a:spcPts val="0"/>
                        </a:spcAft>
                        <a:buNone/>
                      </a:pPr>
                      <a:r>
                        <a:t/>
                      </a:r>
                      <a:endParaRPr sz="1600">
                        <a:latin typeface="Arial"/>
                        <a:ea typeface="Arial"/>
                        <a:cs typeface="Arial"/>
                        <a:sym typeface="Arial"/>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accent6"/>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GB" sz="1351"/>
                        <a:t>4.15-4.30pm</a:t>
                      </a:r>
                      <a:endParaRPr sz="1351"/>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accent6"/>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489950">
                <a:tc>
                  <a:txBody>
                    <a:bodyPr/>
                    <a:lstStyle/>
                    <a:p>
                      <a:pPr indent="0" lvl="0" marL="0" marR="0" rtl="0" algn="l">
                        <a:lnSpc>
                          <a:spcPct val="100000"/>
                        </a:lnSpc>
                        <a:spcBef>
                          <a:spcPts val="0"/>
                        </a:spcBef>
                        <a:spcAft>
                          <a:spcPts val="0"/>
                        </a:spcAft>
                        <a:buClr>
                          <a:schemeClr val="dk1"/>
                        </a:buClr>
                        <a:buSzPts val="1600"/>
                        <a:buFont typeface="Arial"/>
                        <a:buNone/>
                      </a:pPr>
                      <a:r>
                        <a:rPr lang="en-GB" sz="1600">
                          <a:latin typeface="Arial"/>
                          <a:ea typeface="Arial"/>
                          <a:cs typeface="Arial"/>
                          <a:sym typeface="Arial"/>
                        </a:rPr>
                        <a:t>Understanding your cohort through transition, observation, assessments and other information sources</a:t>
                      </a:r>
                      <a:endParaRPr/>
                    </a:p>
                    <a:p>
                      <a:pPr indent="0" lvl="0" marL="0" marR="0" rtl="0" algn="l">
                        <a:spcBef>
                          <a:spcPts val="0"/>
                        </a:spcBef>
                        <a:spcAft>
                          <a:spcPts val="0"/>
                        </a:spcAft>
                        <a:buNone/>
                      </a:pPr>
                      <a:r>
                        <a:t/>
                      </a:r>
                      <a:endParaRPr sz="1600">
                        <a:latin typeface="Arial"/>
                        <a:ea typeface="Arial"/>
                        <a:cs typeface="Arial"/>
                        <a:sym typeface="Arial"/>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GB" sz="1351"/>
                        <a:t>4.30-4.50pm</a:t>
                      </a:r>
                      <a:endParaRPr sz="1351"/>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489950">
                <a:tc>
                  <a:txBody>
                    <a:bodyPr/>
                    <a:lstStyle/>
                    <a:p>
                      <a:pPr indent="0" lvl="0" marL="0" marR="0" rtl="0" algn="l">
                        <a:lnSpc>
                          <a:spcPct val="100000"/>
                        </a:lnSpc>
                        <a:spcBef>
                          <a:spcPts val="0"/>
                        </a:spcBef>
                        <a:spcAft>
                          <a:spcPts val="0"/>
                        </a:spcAft>
                        <a:buClr>
                          <a:schemeClr val="dk1"/>
                        </a:buClr>
                        <a:buSzPts val="1600"/>
                        <a:buFont typeface="Arial"/>
                        <a:buNone/>
                      </a:pPr>
                      <a:r>
                        <a:rPr lang="en-GB" sz="1600">
                          <a:latin typeface="Arial"/>
                          <a:ea typeface="Arial"/>
                          <a:cs typeface="Arial"/>
                          <a:sym typeface="Arial"/>
                        </a:rPr>
                        <a:t>Responding to cohort needs through </a:t>
                      </a:r>
                      <a:r>
                        <a:rPr lang="en-GB" sz="1600"/>
                        <a:t>interactions and</a:t>
                      </a:r>
                      <a:r>
                        <a:rPr lang="en-GB" sz="1600">
                          <a:latin typeface="Arial"/>
                          <a:ea typeface="Arial"/>
                          <a:cs typeface="Arial"/>
                          <a:sym typeface="Arial"/>
                        </a:rPr>
                        <a:t> environment</a:t>
                      </a:r>
                      <a:endParaRPr/>
                    </a:p>
                    <a:p>
                      <a:pPr indent="0" lvl="0" marL="0" marR="0" rtl="0" algn="l">
                        <a:spcBef>
                          <a:spcPts val="0"/>
                        </a:spcBef>
                        <a:spcAft>
                          <a:spcPts val="0"/>
                        </a:spcAft>
                        <a:buNone/>
                      </a:pPr>
                      <a:r>
                        <a:t/>
                      </a:r>
                      <a:endParaRPr sz="1600">
                        <a:latin typeface="Arial"/>
                        <a:ea typeface="Arial"/>
                        <a:cs typeface="Arial"/>
                        <a:sym typeface="Arial"/>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GB" sz="1351"/>
                        <a:t>4.50-5.10pm</a:t>
                      </a:r>
                      <a:endParaRPr sz="1351"/>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489950">
                <a:tc>
                  <a:txBody>
                    <a:bodyPr/>
                    <a:lstStyle/>
                    <a:p>
                      <a:pPr indent="0" lvl="0" marL="0" marR="0" rtl="0" algn="l">
                        <a:spcBef>
                          <a:spcPts val="0"/>
                        </a:spcBef>
                        <a:spcAft>
                          <a:spcPts val="0"/>
                        </a:spcAft>
                        <a:buNone/>
                      </a:pPr>
                      <a:r>
                        <a:rPr lang="en-GB" sz="1600"/>
                        <a:t>Practice in Action</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00"/>
                    </a:solidFill>
                  </a:tcPr>
                </a:tc>
                <a:tc>
                  <a:txBody>
                    <a:bodyPr/>
                    <a:lstStyle/>
                    <a:p>
                      <a:pPr indent="0" lvl="0" marL="0" marR="0" rtl="0" algn="l">
                        <a:spcBef>
                          <a:spcPts val="0"/>
                        </a:spcBef>
                        <a:spcAft>
                          <a:spcPts val="0"/>
                        </a:spcAft>
                        <a:buNone/>
                      </a:pPr>
                      <a:r>
                        <a:rPr lang="en-GB" sz="1351"/>
                        <a:t>5.10-5.25pm</a:t>
                      </a:r>
                      <a:endParaRPr sz="1351"/>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00"/>
                    </a:solidFill>
                  </a:tcPr>
                </a:tc>
              </a:tr>
              <a:tr h="489950">
                <a:tc>
                  <a:txBody>
                    <a:bodyPr/>
                    <a:lstStyle/>
                    <a:p>
                      <a:pPr indent="0" lvl="0" marL="0" marR="0" rtl="0" algn="l">
                        <a:spcBef>
                          <a:spcPts val="0"/>
                        </a:spcBef>
                        <a:spcAft>
                          <a:spcPts val="0"/>
                        </a:spcAft>
                        <a:buNone/>
                      </a:pPr>
                      <a:r>
                        <a:rPr lang="en-GB" sz="1600">
                          <a:latin typeface="Arial"/>
                          <a:ea typeface="Arial"/>
                          <a:cs typeface="Arial"/>
                          <a:sym typeface="Arial"/>
                        </a:rPr>
                        <a:t>Reflection, next steps and looking ahead as a network </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accent6"/>
                      </a:solidFill>
                      <a:prstDash val="solid"/>
                      <a:round/>
                      <a:headEnd len="sm" w="sm" type="none"/>
                      <a:tailEnd len="sm" w="sm" type="none"/>
                    </a:lnB>
                  </a:tcPr>
                </a:tc>
                <a:tc>
                  <a:txBody>
                    <a:bodyPr/>
                    <a:lstStyle/>
                    <a:p>
                      <a:pPr indent="0" lvl="0" marL="0" marR="0" rtl="0" algn="l">
                        <a:spcBef>
                          <a:spcPts val="0"/>
                        </a:spcBef>
                        <a:spcAft>
                          <a:spcPts val="0"/>
                        </a:spcAft>
                        <a:buNone/>
                      </a:pPr>
                      <a:r>
                        <a:rPr lang="en-GB" sz="1351"/>
                        <a:t>5.25-5.30pm</a:t>
                      </a:r>
                      <a:endParaRPr sz="1351"/>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accent6"/>
                      </a:solidFill>
                      <a:prstDash val="solid"/>
                      <a:round/>
                      <a:headEnd len="sm" w="sm" type="none"/>
                      <a:tailEnd len="sm" w="sm" type="none"/>
                    </a:lnB>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48" name="Shape 548"/>
        <p:cNvGrpSpPr/>
        <p:nvPr/>
      </p:nvGrpSpPr>
      <p:grpSpPr>
        <a:xfrm>
          <a:off x="0" y="0"/>
          <a:ext cx="0" cy="0"/>
          <a:chOff x="0" y="0"/>
          <a:chExt cx="0" cy="0"/>
        </a:xfrm>
      </p:grpSpPr>
      <p:sp>
        <p:nvSpPr>
          <p:cNvPr id="549" name="Google Shape;549;p17"/>
          <p:cNvSpPr txBox="1"/>
          <p:nvPr>
            <p:ph type="title"/>
          </p:nvPr>
        </p:nvSpPr>
        <p:spPr>
          <a:xfrm>
            <a:off x="318700" y="361809"/>
            <a:ext cx="8941861" cy="508596"/>
          </a:xfrm>
          <a:prstGeom prst="rect">
            <a:avLst/>
          </a:prstGeom>
          <a:noFill/>
          <a:ln>
            <a:noFill/>
          </a:ln>
        </p:spPr>
        <p:txBody>
          <a:bodyPr anchorCtr="0" anchor="t" bIns="0" lIns="0" spcFirstLastPara="1" rIns="0" wrap="square" tIns="0">
            <a:noAutofit/>
          </a:bodyPr>
          <a:lstStyle/>
          <a:p>
            <a:pPr indent="0" lvl="0" marL="0" rtl="0" algn="l">
              <a:lnSpc>
                <a:spcPct val="46875"/>
              </a:lnSpc>
              <a:spcBef>
                <a:spcPts val="0"/>
              </a:spcBef>
              <a:spcAft>
                <a:spcPts val="0"/>
              </a:spcAft>
              <a:buClr>
                <a:srgbClr val="003764"/>
              </a:buClr>
              <a:buSzPts val="2400"/>
              <a:buFont typeface="Arial"/>
              <a:buNone/>
            </a:pPr>
            <a:r>
              <a:rPr lang="en-GB" sz="2400"/>
              <a:t>Practice in Action: </a:t>
            </a:r>
            <a:r>
              <a:rPr lang="en-GB" sz="2400">
                <a:latin typeface="Arial"/>
                <a:ea typeface="Arial"/>
                <a:cs typeface="Arial"/>
                <a:sym typeface="Arial"/>
              </a:rPr>
              <a:t> School Spotlight </a:t>
            </a:r>
            <a:br>
              <a:rPr b="0" lang="en-GB" sz="1050">
                <a:latin typeface="Quattrocento Sans"/>
                <a:ea typeface="Quattrocento Sans"/>
                <a:cs typeface="Quattrocento Sans"/>
                <a:sym typeface="Quattrocento Sans"/>
              </a:rPr>
            </a:br>
            <a:br>
              <a:rPr b="0" lang="en-GB"/>
            </a:br>
            <a:br>
              <a:rPr lang="en-GB" sz="2800"/>
            </a:br>
            <a:br>
              <a:rPr lang="en-GB" sz="2600"/>
            </a:br>
            <a:endParaRPr sz="2600"/>
          </a:p>
        </p:txBody>
      </p:sp>
      <p:cxnSp>
        <p:nvCxnSpPr>
          <p:cNvPr id="550" name="Google Shape;550;p17"/>
          <p:cNvCxnSpPr/>
          <p:nvPr/>
        </p:nvCxnSpPr>
        <p:spPr>
          <a:xfrm>
            <a:off x="1877418" y="6572285"/>
            <a:ext cx="222250" cy="0"/>
          </a:xfrm>
          <a:prstGeom prst="straightConnector1">
            <a:avLst/>
          </a:prstGeom>
          <a:noFill/>
          <a:ln cap="rnd" cmpd="sng" w="19050">
            <a:solidFill>
              <a:srgbClr val="4C6C9C"/>
            </a:solidFill>
            <a:prstDash val="solid"/>
            <a:round/>
            <a:headEnd len="sm" w="sm" type="none"/>
            <a:tailEnd len="sm" w="sm" type="none"/>
          </a:ln>
        </p:spPr>
      </p:cxnSp>
      <p:cxnSp>
        <p:nvCxnSpPr>
          <p:cNvPr id="551" name="Google Shape;551;p17"/>
          <p:cNvCxnSpPr/>
          <p:nvPr/>
        </p:nvCxnSpPr>
        <p:spPr>
          <a:xfrm>
            <a:off x="3609380" y="6572285"/>
            <a:ext cx="228600" cy="0"/>
          </a:xfrm>
          <a:prstGeom prst="straightConnector1">
            <a:avLst/>
          </a:prstGeom>
          <a:noFill/>
          <a:ln cap="rnd" cmpd="sng" w="12700">
            <a:solidFill>
              <a:schemeClr val="accent2"/>
            </a:solidFill>
            <a:prstDash val="lgDash"/>
            <a:round/>
            <a:headEnd len="sm" w="sm" type="none"/>
            <a:tailEnd len="sm" w="sm" type="none"/>
          </a:ln>
        </p:spPr>
      </p:cxnSp>
      <p:pic>
        <p:nvPicPr>
          <p:cNvPr id="552" name="Google Shape;552;p17"/>
          <p:cNvPicPr preferRelativeResize="0"/>
          <p:nvPr/>
        </p:nvPicPr>
        <p:blipFill rotWithShape="1">
          <a:blip r:embed="rId3">
            <a:alphaModFix/>
          </a:blip>
          <a:srcRect b="0" l="0" r="0" t="0"/>
          <a:stretch/>
        </p:blipFill>
        <p:spPr>
          <a:xfrm>
            <a:off x="9996780" y="88183"/>
            <a:ext cx="2240616" cy="1493744"/>
          </a:xfrm>
          <a:prstGeom prst="rect">
            <a:avLst/>
          </a:prstGeom>
          <a:noFill/>
          <a:ln>
            <a:noFill/>
          </a:ln>
        </p:spPr>
      </p:pic>
      <p:sp>
        <p:nvSpPr>
          <p:cNvPr id="553" name="Google Shape;553;p17"/>
          <p:cNvSpPr txBox="1"/>
          <p:nvPr/>
        </p:nvSpPr>
        <p:spPr>
          <a:xfrm>
            <a:off x="7516238" y="1303506"/>
            <a:ext cx="3625175" cy="1809345"/>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Clr>
                <a:schemeClr val="dk1"/>
              </a:buClr>
              <a:buSzPts val="4000"/>
              <a:buFont typeface="Arial"/>
              <a:buNone/>
            </a:pPr>
            <a:r>
              <a:t/>
            </a:r>
            <a:endParaRPr b="1" i="0" sz="4000" u="none" cap="none" strike="noStrike">
              <a:solidFill>
                <a:srgbClr val="FFFFFF"/>
              </a:solidFill>
              <a:latin typeface="Arial"/>
              <a:ea typeface="Arial"/>
              <a:cs typeface="Arial"/>
              <a:sym typeface="Arial"/>
            </a:endParaRPr>
          </a:p>
        </p:txBody>
      </p:sp>
      <p:sp>
        <p:nvSpPr>
          <p:cNvPr id="554" name="Google Shape;554;p17"/>
          <p:cNvSpPr txBox="1"/>
          <p:nvPr/>
        </p:nvSpPr>
        <p:spPr>
          <a:xfrm>
            <a:off x="313469" y="747710"/>
            <a:ext cx="7449670" cy="353552"/>
          </a:xfrm>
          <a:prstGeom prst="rect">
            <a:avLst/>
          </a:prstGeom>
          <a:noFill/>
          <a:ln>
            <a:noFill/>
          </a:ln>
        </p:spPr>
        <p:txBody>
          <a:bodyPr anchorCtr="0" anchor="t" bIns="0" lIns="0" spcFirstLastPara="1" rIns="0" wrap="square" tIns="0">
            <a:noAutofit/>
          </a:bodyPr>
          <a:lstStyle/>
          <a:p>
            <a:pPr indent="0" lvl="0" marL="0" marR="0" rtl="0" algn="l">
              <a:lnSpc>
                <a:spcPct val="85000"/>
              </a:lnSpc>
              <a:spcBef>
                <a:spcPts val="0"/>
              </a:spcBef>
              <a:spcAft>
                <a:spcPts val="0"/>
              </a:spcAft>
              <a:buClr>
                <a:schemeClr val="dk1"/>
              </a:buClr>
              <a:buSzPts val="1400"/>
              <a:buFont typeface="Arial"/>
              <a:buNone/>
            </a:pPr>
            <a:r>
              <a:rPr i="0" lang="en-GB" sz="1400" u="none" cap="none" strike="noStrike">
                <a:solidFill>
                  <a:schemeClr val="dk1"/>
                </a:solidFill>
                <a:latin typeface="Arial"/>
                <a:ea typeface="Arial"/>
                <a:cs typeface="Arial"/>
                <a:sym typeface="Arial"/>
              </a:rPr>
              <a:t>Lead school to use this slide to share their own example, covering:</a:t>
            </a:r>
            <a:endParaRPr/>
          </a:p>
        </p:txBody>
      </p:sp>
      <p:sp>
        <p:nvSpPr>
          <p:cNvPr id="555" name="Google Shape;555;p17"/>
          <p:cNvSpPr txBox="1"/>
          <p:nvPr/>
        </p:nvSpPr>
        <p:spPr>
          <a:xfrm>
            <a:off x="7516238" y="2286000"/>
            <a:ext cx="3700850" cy="2407024"/>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Clr>
                <a:schemeClr val="dk1"/>
              </a:buClr>
              <a:buSzPts val="4000"/>
              <a:buFont typeface="Arial"/>
              <a:buNone/>
            </a:pPr>
            <a:r>
              <a:t/>
            </a:r>
            <a:endParaRPr b="1" i="0" sz="4000" u="none" cap="none" strike="noStrike">
              <a:solidFill>
                <a:srgbClr val="FFFFFF"/>
              </a:solidFill>
              <a:latin typeface="Arial"/>
              <a:ea typeface="Arial"/>
              <a:cs typeface="Arial"/>
              <a:sym typeface="Arial"/>
            </a:endParaRPr>
          </a:p>
        </p:txBody>
      </p:sp>
      <p:sp>
        <p:nvSpPr>
          <p:cNvPr id="556" name="Google Shape;556;p17"/>
          <p:cNvSpPr txBox="1"/>
          <p:nvPr/>
        </p:nvSpPr>
        <p:spPr>
          <a:xfrm>
            <a:off x="268820" y="1364456"/>
            <a:ext cx="9046630" cy="563938"/>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Clr>
                <a:schemeClr val="dk1"/>
              </a:buClr>
              <a:buSzPts val="4000"/>
              <a:buFont typeface="Arial"/>
              <a:buNone/>
            </a:pPr>
            <a:r>
              <a:t/>
            </a:r>
            <a:endParaRPr b="1" i="0" sz="4000" u="none" cap="none" strike="noStrike">
              <a:solidFill>
                <a:srgbClr val="FFFFFF"/>
              </a:solidFill>
              <a:latin typeface="Arial"/>
              <a:ea typeface="Arial"/>
              <a:cs typeface="Arial"/>
              <a:sym typeface="Arial"/>
            </a:endParaRPr>
          </a:p>
        </p:txBody>
      </p:sp>
      <p:sp>
        <p:nvSpPr>
          <p:cNvPr id="557" name="Google Shape;557;p17"/>
          <p:cNvSpPr txBox="1"/>
          <p:nvPr/>
        </p:nvSpPr>
        <p:spPr>
          <a:xfrm>
            <a:off x="414338" y="1188993"/>
            <a:ext cx="9129712" cy="1250653"/>
          </a:xfrm>
          <a:prstGeom prst="rect">
            <a:avLst/>
          </a:prstGeom>
          <a:noFill/>
          <a:ln>
            <a:noFill/>
          </a:ln>
        </p:spPr>
        <p:txBody>
          <a:bodyPr anchorCtr="0" anchor="t" bIns="0" lIns="0" spcFirstLastPara="1" rIns="0" wrap="square" tIns="0">
            <a:noAutofit/>
          </a:bodyPr>
          <a:lstStyle/>
          <a:p>
            <a:pPr indent="0" lvl="0" marL="0" marR="0" rtl="0" algn="l">
              <a:lnSpc>
                <a:spcPct val="85000"/>
              </a:lnSpc>
              <a:spcBef>
                <a:spcPts val="0"/>
              </a:spcBef>
              <a:spcAft>
                <a:spcPts val="0"/>
              </a:spcAft>
              <a:buClr>
                <a:schemeClr val="dk1"/>
              </a:buClr>
              <a:buSzPts val="1400"/>
              <a:buFont typeface="Arial"/>
              <a:buNone/>
            </a:pPr>
            <a:r>
              <a:rPr b="1" i="0" lang="en-GB" sz="1400" u="none" cap="none" strike="noStrike">
                <a:solidFill>
                  <a:schemeClr val="dk1"/>
                </a:solidFill>
                <a:latin typeface="Arial"/>
                <a:ea typeface="Arial"/>
                <a:cs typeface="Arial"/>
                <a:sym typeface="Arial"/>
              </a:rPr>
              <a:t>What we noticed</a:t>
            </a:r>
            <a:endParaRPr/>
          </a:p>
          <a:p>
            <a:pPr indent="0" lvl="0" marL="0" marR="0" rtl="0" algn="l">
              <a:lnSpc>
                <a:spcPct val="85000"/>
              </a:lnSpc>
              <a:spcBef>
                <a:spcPts val="0"/>
              </a:spcBef>
              <a:spcAft>
                <a:spcPts val="0"/>
              </a:spcAft>
              <a:buClr>
                <a:schemeClr val="dk1"/>
              </a:buClr>
              <a:buSzPts val="1400"/>
              <a:buFont typeface="Arial"/>
              <a:buNone/>
            </a:pPr>
            <a:r>
              <a:rPr lang="en-GB" sz="1400">
                <a:solidFill>
                  <a:schemeClr val="dk1"/>
                </a:solidFill>
                <a:latin typeface="Arial"/>
                <a:ea typeface="Arial"/>
                <a:cs typeface="Arial"/>
                <a:sym typeface="Arial"/>
              </a:rPr>
              <a:t>Lead school to add own examples. E.g:</a:t>
            </a:r>
            <a:endParaRPr/>
          </a:p>
          <a:p>
            <a:pPr indent="-285750" lvl="0" marL="285750" marR="0" rtl="0" algn="l">
              <a:lnSpc>
                <a:spcPct val="85000"/>
              </a:lnSpc>
              <a:spcBef>
                <a:spcPts val="0"/>
              </a:spcBef>
              <a:spcAft>
                <a:spcPts val="0"/>
              </a:spcAft>
              <a:buClr>
                <a:schemeClr val="dk1"/>
              </a:buClr>
              <a:buSzPts val="1400"/>
              <a:buFont typeface="Arial"/>
              <a:buChar char="•"/>
            </a:pPr>
            <a:r>
              <a:rPr i="0" lang="en-GB" sz="1400" u="none" cap="none" strike="noStrike">
                <a:solidFill>
                  <a:schemeClr val="dk1"/>
                </a:solidFill>
                <a:latin typeface="Arial"/>
                <a:ea typeface="Arial"/>
                <a:cs typeface="Arial"/>
                <a:sym typeface="Arial"/>
              </a:rPr>
              <a:t>Communication and language emerged as a key area for development</a:t>
            </a:r>
            <a:endParaRPr/>
          </a:p>
          <a:p>
            <a:pPr indent="-285750" lvl="0" marL="285750" marR="0" rtl="0" algn="l">
              <a:lnSpc>
                <a:spcPct val="85000"/>
              </a:lnSpc>
              <a:spcBef>
                <a:spcPts val="0"/>
              </a:spcBef>
              <a:spcAft>
                <a:spcPts val="0"/>
              </a:spcAft>
              <a:buClr>
                <a:schemeClr val="dk1"/>
              </a:buClr>
              <a:buSzPts val="1400"/>
              <a:buFont typeface="Arial"/>
              <a:buChar char="•"/>
            </a:pPr>
            <a:r>
              <a:rPr lang="en-GB" sz="1400">
                <a:solidFill>
                  <a:schemeClr val="dk1"/>
                </a:solidFill>
                <a:latin typeface="Arial"/>
                <a:ea typeface="Arial"/>
                <a:cs typeface="Arial"/>
                <a:sym typeface="Arial"/>
              </a:rPr>
              <a:t>Many children needed support to sustain conversations with peers</a:t>
            </a:r>
            <a:endParaRPr/>
          </a:p>
          <a:p>
            <a:pPr indent="-285750" lvl="0" marL="285750" marR="0" rtl="0" algn="l">
              <a:lnSpc>
                <a:spcPct val="85000"/>
              </a:lnSpc>
              <a:spcBef>
                <a:spcPts val="0"/>
              </a:spcBef>
              <a:spcAft>
                <a:spcPts val="0"/>
              </a:spcAft>
              <a:buClr>
                <a:schemeClr val="dk1"/>
              </a:buClr>
              <a:buSzPts val="1400"/>
              <a:buFont typeface="Arial"/>
              <a:buChar char="•"/>
            </a:pPr>
            <a:r>
              <a:rPr i="0" lang="en-GB" sz="1400" u="none" cap="none" strike="noStrike">
                <a:solidFill>
                  <a:schemeClr val="dk1"/>
                </a:solidFill>
                <a:latin typeface="Arial"/>
                <a:ea typeface="Arial"/>
                <a:cs typeface="Arial"/>
                <a:sym typeface="Arial"/>
              </a:rPr>
              <a:t>Independence skills were less secure than in previous cohorts</a:t>
            </a:r>
            <a:endParaRPr/>
          </a:p>
          <a:p>
            <a:pPr indent="-285750" lvl="0" marL="285750" marR="0" rtl="0" algn="l">
              <a:lnSpc>
                <a:spcPct val="85000"/>
              </a:lnSpc>
              <a:spcBef>
                <a:spcPts val="0"/>
              </a:spcBef>
              <a:spcAft>
                <a:spcPts val="0"/>
              </a:spcAft>
              <a:buClr>
                <a:schemeClr val="dk1"/>
              </a:buClr>
              <a:buSzPts val="1400"/>
              <a:buFont typeface="Arial"/>
              <a:buChar char="•"/>
            </a:pPr>
            <a:r>
              <a:rPr lang="en-GB" sz="1400">
                <a:solidFill>
                  <a:schemeClr val="dk1"/>
                </a:solidFill>
                <a:latin typeface="Arial"/>
                <a:ea typeface="Arial"/>
                <a:cs typeface="Arial"/>
                <a:sym typeface="Arial"/>
              </a:rPr>
              <a:t>Fewer children demonstrated familiarity with stories and books on entry. </a:t>
            </a:r>
            <a:endParaRPr i="0" sz="1400" u="none" cap="none" strike="noStrike">
              <a:solidFill>
                <a:schemeClr val="dk1"/>
              </a:solidFill>
              <a:latin typeface="Arial"/>
              <a:ea typeface="Arial"/>
              <a:cs typeface="Arial"/>
              <a:sym typeface="Arial"/>
            </a:endParaRPr>
          </a:p>
          <a:p>
            <a:pPr indent="0" lvl="0" marL="0" marR="0" rtl="0" algn="l">
              <a:lnSpc>
                <a:spcPct val="85000"/>
              </a:lnSpc>
              <a:spcBef>
                <a:spcPts val="0"/>
              </a:spcBef>
              <a:spcAft>
                <a:spcPts val="0"/>
              </a:spcAft>
              <a:buNone/>
            </a:pPr>
            <a:r>
              <a:t/>
            </a:r>
            <a:endParaRPr i="0" sz="1400" u="none" cap="none" strike="noStrike">
              <a:solidFill>
                <a:schemeClr val="dk1"/>
              </a:solidFill>
              <a:latin typeface="Arial"/>
              <a:ea typeface="Arial"/>
              <a:cs typeface="Arial"/>
              <a:sym typeface="Arial"/>
            </a:endParaRPr>
          </a:p>
        </p:txBody>
      </p:sp>
      <p:sp>
        <p:nvSpPr>
          <p:cNvPr id="558" name="Google Shape;558;p17"/>
          <p:cNvSpPr txBox="1"/>
          <p:nvPr/>
        </p:nvSpPr>
        <p:spPr>
          <a:xfrm>
            <a:off x="339118" y="2529128"/>
            <a:ext cx="9129712" cy="1566217"/>
          </a:xfrm>
          <a:prstGeom prst="rect">
            <a:avLst/>
          </a:prstGeom>
          <a:noFill/>
          <a:ln>
            <a:noFill/>
          </a:ln>
        </p:spPr>
        <p:txBody>
          <a:bodyPr anchorCtr="0" anchor="t" bIns="0" lIns="0" spcFirstLastPara="1" rIns="0" wrap="square" tIns="0">
            <a:noAutofit/>
          </a:bodyPr>
          <a:lstStyle/>
          <a:p>
            <a:pPr indent="0" lvl="0" marL="0" marR="0" rtl="0" algn="l">
              <a:lnSpc>
                <a:spcPct val="85000"/>
              </a:lnSpc>
              <a:spcBef>
                <a:spcPts val="0"/>
              </a:spcBef>
              <a:spcAft>
                <a:spcPts val="0"/>
              </a:spcAft>
              <a:buClr>
                <a:schemeClr val="dk1"/>
              </a:buClr>
              <a:buSzPts val="1400"/>
              <a:buFont typeface="Arial"/>
              <a:buNone/>
            </a:pPr>
            <a:r>
              <a:rPr b="1" lang="en-GB" sz="1400">
                <a:solidFill>
                  <a:schemeClr val="dk1"/>
                </a:solidFill>
                <a:latin typeface="Arial"/>
                <a:ea typeface="Arial"/>
                <a:cs typeface="Arial"/>
                <a:sym typeface="Arial"/>
              </a:rPr>
              <a:t>How we responded</a:t>
            </a:r>
            <a:endParaRPr b="1" i="0" sz="1400" u="none" cap="none" strike="noStrike">
              <a:solidFill>
                <a:schemeClr val="dk1"/>
              </a:solidFill>
              <a:latin typeface="Arial"/>
              <a:ea typeface="Arial"/>
              <a:cs typeface="Arial"/>
              <a:sym typeface="Arial"/>
            </a:endParaRPr>
          </a:p>
          <a:p>
            <a:pPr indent="0" lvl="0" marL="0" marR="0" rtl="0" algn="l">
              <a:lnSpc>
                <a:spcPct val="85000"/>
              </a:lnSpc>
              <a:spcBef>
                <a:spcPts val="0"/>
              </a:spcBef>
              <a:spcAft>
                <a:spcPts val="0"/>
              </a:spcAft>
              <a:buClr>
                <a:schemeClr val="dk1"/>
              </a:buClr>
              <a:buSzPts val="1400"/>
              <a:buFont typeface="Arial"/>
              <a:buNone/>
            </a:pPr>
            <a:r>
              <a:rPr lang="en-GB" sz="1400">
                <a:solidFill>
                  <a:schemeClr val="dk1"/>
                </a:solidFill>
                <a:latin typeface="Arial"/>
                <a:ea typeface="Arial"/>
                <a:cs typeface="Arial"/>
                <a:sym typeface="Arial"/>
              </a:rPr>
              <a:t>Lead school to add examples of changes. This could cover:</a:t>
            </a:r>
            <a:endParaRPr/>
          </a:p>
          <a:p>
            <a:pPr indent="-285750" lvl="0" marL="285750" marR="0" rtl="0" algn="l">
              <a:lnSpc>
                <a:spcPct val="85000"/>
              </a:lnSpc>
              <a:spcBef>
                <a:spcPts val="0"/>
              </a:spcBef>
              <a:spcAft>
                <a:spcPts val="0"/>
              </a:spcAft>
              <a:buClr>
                <a:schemeClr val="dk1"/>
              </a:buClr>
              <a:buSzPts val="1400"/>
              <a:buFont typeface="Arial"/>
              <a:buChar char="•"/>
            </a:pPr>
            <a:r>
              <a:rPr lang="en-GB" sz="1400">
                <a:solidFill>
                  <a:schemeClr val="dk1"/>
                </a:solidFill>
                <a:latin typeface="Arial"/>
                <a:ea typeface="Arial"/>
                <a:cs typeface="Arial"/>
                <a:sym typeface="Arial"/>
              </a:rPr>
              <a:t>Environment: what changed?</a:t>
            </a:r>
            <a:endParaRPr/>
          </a:p>
          <a:p>
            <a:pPr indent="-285750" lvl="0" marL="285750" marR="0" rtl="0" algn="l">
              <a:lnSpc>
                <a:spcPct val="85000"/>
              </a:lnSpc>
              <a:spcBef>
                <a:spcPts val="0"/>
              </a:spcBef>
              <a:spcAft>
                <a:spcPts val="0"/>
              </a:spcAft>
              <a:buClr>
                <a:schemeClr val="dk1"/>
              </a:buClr>
              <a:buSzPts val="1400"/>
              <a:buFont typeface="Arial"/>
              <a:buChar char="•"/>
            </a:pPr>
            <a:r>
              <a:rPr lang="en-GB" sz="1400">
                <a:solidFill>
                  <a:schemeClr val="dk1"/>
                </a:solidFill>
                <a:latin typeface="Arial"/>
                <a:ea typeface="Arial"/>
                <a:cs typeface="Arial"/>
                <a:sym typeface="Arial"/>
              </a:rPr>
              <a:t>Provision: what changed?</a:t>
            </a:r>
            <a:endParaRPr i="0" sz="1400" u="none" cap="none" strike="noStrike">
              <a:solidFill>
                <a:schemeClr val="dk1"/>
              </a:solidFill>
              <a:latin typeface="Arial"/>
              <a:ea typeface="Arial"/>
              <a:cs typeface="Arial"/>
              <a:sym typeface="Arial"/>
            </a:endParaRPr>
          </a:p>
          <a:p>
            <a:pPr indent="-285750" lvl="0" marL="285750" marR="0" rtl="0" algn="l">
              <a:lnSpc>
                <a:spcPct val="85000"/>
              </a:lnSpc>
              <a:spcBef>
                <a:spcPts val="0"/>
              </a:spcBef>
              <a:spcAft>
                <a:spcPts val="0"/>
              </a:spcAft>
              <a:buClr>
                <a:schemeClr val="dk1"/>
              </a:buClr>
              <a:buSzPts val="1400"/>
              <a:buFont typeface="Arial"/>
              <a:buChar char="•"/>
            </a:pPr>
            <a:r>
              <a:rPr lang="en-GB" sz="1400">
                <a:solidFill>
                  <a:schemeClr val="dk1"/>
                </a:solidFill>
                <a:latin typeface="Arial"/>
                <a:ea typeface="Arial"/>
                <a:cs typeface="Arial"/>
                <a:sym typeface="Arial"/>
              </a:rPr>
              <a:t>Curriculum: what changed?</a:t>
            </a:r>
            <a:endParaRPr/>
          </a:p>
          <a:p>
            <a:pPr indent="-285750" lvl="0" marL="285750" marR="0" rtl="0" algn="l">
              <a:lnSpc>
                <a:spcPct val="85000"/>
              </a:lnSpc>
              <a:spcBef>
                <a:spcPts val="0"/>
              </a:spcBef>
              <a:spcAft>
                <a:spcPts val="0"/>
              </a:spcAft>
              <a:buClr>
                <a:schemeClr val="dk1"/>
              </a:buClr>
              <a:buSzPts val="1400"/>
              <a:buFont typeface="Arial"/>
              <a:buChar char="•"/>
            </a:pPr>
            <a:r>
              <a:rPr lang="en-GB" sz="1400">
                <a:solidFill>
                  <a:schemeClr val="dk1"/>
                </a:solidFill>
                <a:latin typeface="Arial"/>
                <a:ea typeface="Arial"/>
                <a:cs typeface="Arial"/>
                <a:sym typeface="Arial"/>
              </a:rPr>
              <a:t>Family engagement: what changed?</a:t>
            </a:r>
            <a:endParaRPr i="0" sz="1400" u="none" cap="none" strike="noStrike">
              <a:solidFill>
                <a:schemeClr val="dk1"/>
              </a:solidFill>
              <a:latin typeface="Arial"/>
              <a:ea typeface="Arial"/>
              <a:cs typeface="Arial"/>
              <a:sym typeface="Arial"/>
            </a:endParaRPr>
          </a:p>
          <a:p>
            <a:pPr indent="-285750" lvl="0" marL="285750" marR="0" rtl="0" algn="l">
              <a:lnSpc>
                <a:spcPct val="85000"/>
              </a:lnSpc>
              <a:spcBef>
                <a:spcPts val="0"/>
              </a:spcBef>
              <a:spcAft>
                <a:spcPts val="0"/>
              </a:spcAft>
              <a:buClr>
                <a:schemeClr val="dk1"/>
              </a:buClr>
              <a:buSzPts val="1400"/>
              <a:buFont typeface="Arial"/>
              <a:buChar char="•"/>
            </a:pPr>
            <a:r>
              <a:rPr i="0" lang="en-GB" sz="1400" u="none" cap="none" strike="noStrike">
                <a:solidFill>
                  <a:schemeClr val="dk1"/>
                </a:solidFill>
                <a:latin typeface="Arial"/>
                <a:ea typeface="Arial"/>
                <a:cs typeface="Arial"/>
                <a:sym typeface="Arial"/>
              </a:rPr>
              <a:t>Adult interactions: what changed?</a:t>
            </a:r>
            <a:endParaRPr/>
          </a:p>
          <a:p>
            <a:pPr indent="-285750" lvl="0" marL="285750" marR="0" rtl="0" algn="l">
              <a:lnSpc>
                <a:spcPct val="85000"/>
              </a:lnSpc>
              <a:spcBef>
                <a:spcPts val="0"/>
              </a:spcBef>
              <a:spcAft>
                <a:spcPts val="0"/>
              </a:spcAft>
              <a:buClr>
                <a:schemeClr val="dk1"/>
              </a:buClr>
              <a:buSzPts val="1400"/>
              <a:buFont typeface="Arial"/>
              <a:buChar char="•"/>
            </a:pPr>
            <a:r>
              <a:rPr lang="en-GB" sz="1400">
                <a:solidFill>
                  <a:schemeClr val="dk1"/>
                </a:solidFill>
                <a:latin typeface="Arial"/>
                <a:ea typeface="Arial"/>
                <a:cs typeface="Arial"/>
                <a:sym typeface="Arial"/>
              </a:rPr>
              <a:t>Support and intervention: what changed?</a:t>
            </a:r>
            <a:endParaRPr/>
          </a:p>
          <a:p>
            <a:pPr indent="-196850" lvl="0" marL="285750" marR="0" rtl="0" algn="l">
              <a:lnSpc>
                <a:spcPct val="85000"/>
              </a:lnSpc>
              <a:spcBef>
                <a:spcPts val="0"/>
              </a:spcBef>
              <a:spcAft>
                <a:spcPts val="0"/>
              </a:spcAft>
              <a:buClr>
                <a:schemeClr val="dk1"/>
              </a:buClr>
              <a:buSzPts val="1400"/>
              <a:buFont typeface="Arial"/>
              <a:buNone/>
            </a:pPr>
            <a:r>
              <a:t/>
            </a:r>
            <a:endParaRPr i="0" sz="1400" u="none" cap="none" strike="noStrike">
              <a:solidFill>
                <a:schemeClr val="dk1"/>
              </a:solidFill>
              <a:latin typeface="Arial"/>
              <a:ea typeface="Arial"/>
              <a:cs typeface="Arial"/>
              <a:sym typeface="Arial"/>
            </a:endParaRPr>
          </a:p>
          <a:p>
            <a:pPr indent="0" lvl="0" marL="0" marR="0" rtl="0" algn="l">
              <a:lnSpc>
                <a:spcPct val="85000"/>
              </a:lnSpc>
              <a:spcBef>
                <a:spcPts val="0"/>
              </a:spcBef>
              <a:spcAft>
                <a:spcPts val="0"/>
              </a:spcAft>
              <a:buNone/>
            </a:pPr>
            <a:r>
              <a:t/>
            </a:r>
            <a:endParaRPr sz="1400">
              <a:solidFill>
                <a:schemeClr val="dk1"/>
              </a:solidFill>
              <a:latin typeface="Arial"/>
              <a:ea typeface="Arial"/>
              <a:cs typeface="Arial"/>
              <a:sym typeface="Arial"/>
            </a:endParaRPr>
          </a:p>
          <a:p>
            <a:pPr indent="0" lvl="0" marL="0" marR="0" rtl="0" algn="l">
              <a:lnSpc>
                <a:spcPct val="85000"/>
              </a:lnSpc>
              <a:spcBef>
                <a:spcPts val="0"/>
              </a:spcBef>
              <a:spcAft>
                <a:spcPts val="0"/>
              </a:spcAft>
              <a:buNone/>
            </a:pPr>
            <a:r>
              <a:rPr b="1" i="0" lang="en-GB" sz="1400" u="none" cap="none" strike="noStrike">
                <a:solidFill>
                  <a:schemeClr val="dk1"/>
                </a:solidFill>
                <a:latin typeface="Arial"/>
                <a:ea typeface="Arial"/>
                <a:cs typeface="Arial"/>
                <a:sym typeface="Arial"/>
              </a:rPr>
              <a:t>Why we prioritised these changes?</a:t>
            </a:r>
            <a:endParaRPr/>
          </a:p>
          <a:p>
            <a:pPr indent="-285750" lvl="0" marL="285750" marR="0" rtl="0" algn="l">
              <a:lnSpc>
                <a:spcPct val="85000"/>
              </a:lnSpc>
              <a:spcBef>
                <a:spcPts val="0"/>
              </a:spcBef>
              <a:spcAft>
                <a:spcPts val="0"/>
              </a:spcAft>
              <a:buClr>
                <a:schemeClr val="dk1"/>
              </a:buClr>
              <a:buSzPts val="1400"/>
              <a:buFont typeface="Arial"/>
              <a:buChar char="•"/>
            </a:pPr>
            <a:r>
              <a:rPr i="0" lang="en-GB" sz="1400" u="none" cap="none" strike="noStrike">
                <a:solidFill>
                  <a:schemeClr val="dk1"/>
                </a:solidFill>
                <a:latin typeface="Arial"/>
                <a:ea typeface="Arial"/>
                <a:cs typeface="Arial"/>
                <a:sym typeface="Arial"/>
              </a:rPr>
              <a:t>Explicitly connect changes back to what the cohort was telling you.</a:t>
            </a:r>
            <a:endParaRPr/>
          </a:p>
        </p:txBody>
      </p:sp>
      <p:sp>
        <p:nvSpPr>
          <p:cNvPr id="559" name="Google Shape;559;p17"/>
          <p:cNvSpPr txBox="1"/>
          <p:nvPr/>
        </p:nvSpPr>
        <p:spPr>
          <a:xfrm>
            <a:off x="313469" y="4929607"/>
            <a:ext cx="9129712" cy="1250653"/>
          </a:xfrm>
          <a:prstGeom prst="rect">
            <a:avLst/>
          </a:prstGeom>
          <a:noFill/>
          <a:ln>
            <a:noFill/>
          </a:ln>
        </p:spPr>
        <p:txBody>
          <a:bodyPr anchorCtr="0" anchor="t" bIns="0" lIns="0" spcFirstLastPara="1" rIns="0" wrap="square" tIns="0">
            <a:noAutofit/>
          </a:bodyPr>
          <a:lstStyle/>
          <a:p>
            <a:pPr indent="0" lvl="0" marL="0" marR="0" rtl="0" algn="l">
              <a:lnSpc>
                <a:spcPct val="85000"/>
              </a:lnSpc>
              <a:spcBef>
                <a:spcPts val="0"/>
              </a:spcBef>
              <a:spcAft>
                <a:spcPts val="0"/>
              </a:spcAft>
              <a:buClr>
                <a:schemeClr val="dk1"/>
              </a:buClr>
              <a:buSzPts val="1400"/>
              <a:buFont typeface="Arial"/>
              <a:buNone/>
            </a:pPr>
            <a:r>
              <a:rPr b="1" i="0" lang="en-GB" sz="1400" u="none" cap="none" strike="noStrike">
                <a:solidFill>
                  <a:schemeClr val="dk1"/>
                </a:solidFill>
                <a:latin typeface="Arial"/>
                <a:ea typeface="Arial"/>
                <a:cs typeface="Arial"/>
                <a:sym typeface="Arial"/>
              </a:rPr>
              <a:t>Early impact</a:t>
            </a:r>
            <a:endParaRPr/>
          </a:p>
          <a:p>
            <a:pPr indent="0" lvl="0" marL="0" marR="0" rtl="0" algn="l">
              <a:lnSpc>
                <a:spcPct val="85000"/>
              </a:lnSpc>
              <a:spcBef>
                <a:spcPts val="0"/>
              </a:spcBef>
              <a:spcAft>
                <a:spcPts val="0"/>
              </a:spcAft>
              <a:buClr>
                <a:schemeClr val="dk1"/>
              </a:buClr>
              <a:buSzPts val="1400"/>
              <a:buFont typeface="Arial"/>
              <a:buNone/>
            </a:pPr>
            <a:r>
              <a:rPr lang="en-GB" sz="1400">
                <a:solidFill>
                  <a:schemeClr val="dk1"/>
                </a:solidFill>
                <a:latin typeface="Arial"/>
                <a:ea typeface="Arial"/>
                <a:cs typeface="Arial"/>
                <a:sym typeface="Arial"/>
              </a:rPr>
              <a:t>Lead school to add examples. Possible reflections:</a:t>
            </a:r>
            <a:endParaRPr/>
          </a:p>
          <a:p>
            <a:pPr indent="-285750" lvl="0" marL="285750" marR="0" rtl="0" algn="l">
              <a:lnSpc>
                <a:spcPct val="85000"/>
              </a:lnSpc>
              <a:spcBef>
                <a:spcPts val="0"/>
              </a:spcBef>
              <a:spcAft>
                <a:spcPts val="0"/>
              </a:spcAft>
              <a:buClr>
                <a:schemeClr val="dk1"/>
              </a:buClr>
              <a:buSzPts val="1400"/>
              <a:buFont typeface="Arial"/>
              <a:buChar char="•"/>
            </a:pPr>
            <a:r>
              <a:rPr lang="en-GB" sz="1400">
                <a:solidFill>
                  <a:schemeClr val="dk1"/>
                </a:solidFill>
                <a:latin typeface="Arial"/>
                <a:ea typeface="Arial"/>
                <a:cs typeface="Arial"/>
                <a:sym typeface="Arial"/>
              </a:rPr>
              <a:t>Improved confidence in speaking</a:t>
            </a:r>
            <a:endParaRPr/>
          </a:p>
          <a:p>
            <a:pPr indent="-285750" lvl="0" marL="285750" marR="0" rtl="0" algn="l">
              <a:lnSpc>
                <a:spcPct val="85000"/>
              </a:lnSpc>
              <a:spcBef>
                <a:spcPts val="0"/>
              </a:spcBef>
              <a:spcAft>
                <a:spcPts val="0"/>
              </a:spcAft>
              <a:buClr>
                <a:schemeClr val="dk1"/>
              </a:buClr>
              <a:buSzPts val="1400"/>
              <a:buFont typeface="Arial"/>
              <a:buChar char="•"/>
            </a:pPr>
            <a:r>
              <a:rPr lang="en-GB" sz="1400">
                <a:solidFill>
                  <a:schemeClr val="dk1"/>
                </a:solidFill>
                <a:latin typeface="Arial"/>
                <a:ea typeface="Arial"/>
                <a:cs typeface="Arial"/>
                <a:sym typeface="Arial"/>
              </a:rPr>
              <a:t>Increased engagement during story sessions</a:t>
            </a:r>
            <a:endParaRPr/>
          </a:p>
          <a:p>
            <a:pPr indent="-285750" lvl="0" marL="285750" marR="0" rtl="0" algn="l">
              <a:lnSpc>
                <a:spcPct val="85000"/>
              </a:lnSpc>
              <a:spcBef>
                <a:spcPts val="0"/>
              </a:spcBef>
              <a:spcAft>
                <a:spcPts val="0"/>
              </a:spcAft>
              <a:buClr>
                <a:schemeClr val="dk1"/>
              </a:buClr>
              <a:buSzPts val="1400"/>
              <a:buFont typeface="Arial"/>
              <a:buChar char="•"/>
            </a:pPr>
            <a:r>
              <a:rPr lang="en-GB" sz="1400">
                <a:solidFill>
                  <a:schemeClr val="dk1"/>
                </a:solidFill>
                <a:latin typeface="Arial"/>
                <a:ea typeface="Arial"/>
                <a:cs typeface="Arial"/>
                <a:sym typeface="Arial"/>
              </a:rPr>
              <a:t>Greater independence in routines</a:t>
            </a:r>
            <a:endParaRPr/>
          </a:p>
          <a:p>
            <a:pPr indent="-285750" lvl="0" marL="285750" marR="0" rtl="0" algn="l">
              <a:lnSpc>
                <a:spcPct val="85000"/>
              </a:lnSpc>
              <a:spcBef>
                <a:spcPts val="0"/>
              </a:spcBef>
              <a:spcAft>
                <a:spcPts val="0"/>
              </a:spcAft>
              <a:buClr>
                <a:schemeClr val="dk1"/>
              </a:buClr>
              <a:buSzPts val="1400"/>
              <a:buFont typeface="Arial"/>
              <a:buChar char="•"/>
            </a:pPr>
            <a:r>
              <a:rPr lang="en-GB" sz="1400">
                <a:solidFill>
                  <a:schemeClr val="dk1"/>
                </a:solidFill>
                <a:latin typeface="Arial"/>
                <a:ea typeface="Arial"/>
                <a:cs typeface="Arial"/>
                <a:sym typeface="Arial"/>
              </a:rPr>
              <a:t>More purposeful peer interactions</a:t>
            </a:r>
            <a:endParaRPr/>
          </a:p>
          <a:p>
            <a:pPr indent="-196850" lvl="0" marL="285750" marR="0" rtl="0" algn="l">
              <a:lnSpc>
                <a:spcPct val="85000"/>
              </a:lnSpc>
              <a:spcBef>
                <a:spcPts val="0"/>
              </a:spcBef>
              <a:spcAft>
                <a:spcPts val="0"/>
              </a:spcAft>
              <a:buClr>
                <a:schemeClr val="dk1"/>
              </a:buClr>
              <a:buSzPts val="1400"/>
              <a:buFont typeface="Arial"/>
              <a:buNone/>
            </a:pPr>
            <a:r>
              <a:t/>
            </a:r>
            <a:endParaRPr sz="1400">
              <a:solidFill>
                <a:schemeClr val="dk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sp>
        <p:nvSpPr>
          <p:cNvPr id="565" name="Google Shape;565;h18974bc6526b4379_0_0"/>
          <p:cNvSpPr txBox="1"/>
          <p:nvPr>
            <p:ph type="title"/>
          </p:nvPr>
        </p:nvSpPr>
        <p:spPr>
          <a:xfrm>
            <a:off x="187675" y="156475"/>
            <a:ext cx="11908500" cy="907500"/>
          </a:xfrm>
          <a:prstGeom prst="rect">
            <a:avLst/>
          </a:prstGeom>
          <a:noFill/>
          <a:ln>
            <a:noFill/>
          </a:ln>
        </p:spPr>
        <p:txBody>
          <a:bodyPr anchorCtr="0" anchor="t" bIns="0" lIns="0" spcFirstLastPara="1" rIns="0" wrap="square" tIns="0">
            <a:noAutofit/>
          </a:bodyPr>
          <a:lstStyle/>
          <a:p>
            <a:pPr indent="0" lvl="0" marL="0" rtl="0" algn="l">
              <a:lnSpc>
                <a:spcPct val="62500"/>
              </a:lnSpc>
              <a:spcBef>
                <a:spcPts val="0"/>
              </a:spcBef>
              <a:spcAft>
                <a:spcPts val="0"/>
              </a:spcAft>
              <a:buClr>
                <a:srgbClr val="003764"/>
              </a:buClr>
              <a:buSzPts val="2400"/>
              <a:buFont typeface="Arial"/>
              <a:buNone/>
            </a:pPr>
            <a:br>
              <a:rPr lang="en-GB" sz="2400">
                <a:latin typeface="Arial"/>
                <a:ea typeface="Arial"/>
                <a:cs typeface="Arial"/>
                <a:sym typeface="Arial"/>
              </a:rPr>
            </a:br>
            <a:r>
              <a:rPr lang="en-GB" sz="2300">
                <a:solidFill>
                  <a:schemeClr val="dk1"/>
                </a:solidFill>
              </a:rPr>
              <a:t>EYFS Formative Assessment: A Connected Proce</a:t>
            </a:r>
            <a:r>
              <a:rPr lang="en-GB" sz="2600">
                <a:solidFill>
                  <a:schemeClr val="dk1"/>
                </a:solidFill>
              </a:rPr>
              <a:t>ss</a:t>
            </a:r>
            <a:r>
              <a:rPr lang="en-GB" sz="2600" u="sng">
                <a:solidFill>
                  <a:schemeClr val="dk1"/>
                </a:solidFill>
              </a:rPr>
              <a:t> </a:t>
            </a:r>
            <a:r>
              <a:rPr lang="en-GB" sz="2200" u="sng">
                <a:solidFill>
                  <a:schemeClr val="dk1"/>
                </a:solidFill>
              </a:rPr>
              <a:t>NOTICE- INTERPRET- RESPOND</a:t>
            </a:r>
            <a:endParaRPr sz="2200" u="sng">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0" lang="en-GB" sz="1500">
                <a:solidFill>
                  <a:schemeClr val="dk1"/>
                </a:solidFill>
              </a:rPr>
              <a:t>Formative assessment in the Early Years is </a:t>
            </a:r>
            <a:r>
              <a:rPr lang="en-GB" sz="1500">
                <a:solidFill>
                  <a:schemeClr val="dk1"/>
                </a:solidFill>
              </a:rPr>
              <a:t>one continuous, connected process</a:t>
            </a:r>
            <a:r>
              <a:rPr b="0" lang="en-GB" sz="1500">
                <a:solidFill>
                  <a:schemeClr val="dk1"/>
                </a:solidFill>
              </a:rPr>
              <a:t> rather than isolated administrative tasks. By linking what we notice directly to how we understand and respond, adults can deliver meaningful, real-time support that moves learning forward.</a:t>
            </a:r>
            <a:endParaRPr b="0" sz="1500">
              <a:solidFill>
                <a:schemeClr val="dk1"/>
              </a:solidFill>
            </a:endParaRPr>
          </a:p>
          <a:p>
            <a:pPr indent="0" lvl="0" marL="0" rtl="0" algn="l">
              <a:lnSpc>
                <a:spcPct val="62500"/>
              </a:lnSpc>
              <a:spcBef>
                <a:spcPts val="1200"/>
              </a:spcBef>
              <a:spcAft>
                <a:spcPts val="0"/>
              </a:spcAft>
              <a:buClr>
                <a:srgbClr val="003764"/>
              </a:buClr>
              <a:buSzPts val="2400"/>
              <a:buFont typeface="Arial"/>
              <a:buNone/>
            </a:pPr>
            <a:br>
              <a:rPr b="0" lang="en-GB" sz="1050">
                <a:latin typeface="Quattrocento Sans"/>
                <a:ea typeface="Quattrocento Sans"/>
                <a:cs typeface="Quattrocento Sans"/>
                <a:sym typeface="Quattrocento Sans"/>
              </a:rPr>
            </a:br>
            <a:endParaRPr sz="2400"/>
          </a:p>
        </p:txBody>
      </p:sp>
      <p:sp>
        <p:nvSpPr>
          <p:cNvPr id="566" name="Google Shape;566;h18974bc6526b4379_0_0"/>
          <p:cNvSpPr txBox="1"/>
          <p:nvPr/>
        </p:nvSpPr>
        <p:spPr>
          <a:xfrm>
            <a:off x="5637679" y="2985247"/>
            <a:ext cx="914400" cy="914400"/>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Clr>
                <a:schemeClr val="dk1"/>
              </a:buClr>
              <a:buSzPts val="4000"/>
              <a:buFont typeface="Arial"/>
              <a:buNone/>
            </a:pPr>
            <a:r>
              <a:t/>
            </a:r>
            <a:endParaRPr b="1" i="0" sz="4000" u="none" cap="none" strike="noStrike">
              <a:solidFill>
                <a:srgbClr val="FFFFFF"/>
              </a:solidFill>
              <a:latin typeface="Arial"/>
              <a:ea typeface="Arial"/>
              <a:cs typeface="Arial"/>
              <a:sym typeface="Arial"/>
            </a:endParaRPr>
          </a:p>
        </p:txBody>
      </p:sp>
      <p:sp>
        <p:nvSpPr>
          <p:cNvPr id="567" name="Google Shape;567;h18974bc6526b4379_0_0"/>
          <p:cNvSpPr txBox="1"/>
          <p:nvPr/>
        </p:nvSpPr>
        <p:spPr>
          <a:xfrm>
            <a:off x="5637679" y="2985247"/>
            <a:ext cx="914400" cy="914400"/>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Clr>
                <a:schemeClr val="dk1"/>
              </a:buClr>
              <a:buSzPts val="4000"/>
              <a:buFont typeface="Arial"/>
              <a:buNone/>
            </a:pPr>
            <a:r>
              <a:t/>
            </a:r>
            <a:endParaRPr b="1" i="0" sz="4000" u="none" cap="none" strike="noStrike">
              <a:solidFill>
                <a:srgbClr val="FFFFFF"/>
              </a:solidFill>
              <a:latin typeface="Arial"/>
              <a:ea typeface="Arial"/>
              <a:cs typeface="Arial"/>
              <a:sym typeface="Arial"/>
            </a:endParaRPr>
          </a:p>
        </p:txBody>
      </p:sp>
      <p:sp>
        <p:nvSpPr>
          <p:cNvPr id="568" name="Google Shape;568;h18974bc6526b4379_0_0"/>
          <p:cNvSpPr txBox="1"/>
          <p:nvPr/>
        </p:nvSpPr>
        <p:spPr>
          <a:xfrm>
            <a:off x="424877" y="2066450"/>
            <a:ext cx="11908500" cy="585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a:p>
          <a:p>
            <a:pPr indent="0" lvl="0" marL="0" marR="0" rtl="0" algn="l">
              <a:lnSpc>
                <a:spcPct val="100000"/>
              </a:lnSpc>
              <a:spcBef>
                <a:spcPts val="0"/>
              </a:spcBef>
              <a:spcAft>
                <a:spcPts val="0"/>
              </a:spcAft>
              <a:buClr>
                <a:schemeClr val="dk1"/>
              </a:buClr>
              <a:buSzPts val="1800"/>
              <a:buFont typeface="Arial"/>
              <a:buNone/>
            </a:pPr>
            <a:r>
              <a:t/>
            </a:r>
            <a:endParaRPr b="0" i="0" sz="1800">
              <a:solidFill>
                <a:schemeClr val="dk1"/>
              </a:solidFill>
              <a:latin typeface="Quattrocento Sans"/>
              <a:ea typeface="Quattrocento Sans"/>
              <a:cs typeface="Quattrocento Sans"/>
              <a:sym typeface="Quattrocento Sans"/>
            </a:endParaRPr>
          </a:p>
        </p:txBody>
      </p:sp>
      <p:sp>
        <p:nvSpPr>
          <p:cNvPr id="569" name="Google Shape;569;h18974bc6526b4379_0_0"/>
          <p:cNvSpPr txBox="1"/>
          <p:nvPr/>
        </p:nvSpPr>
        <p:spPr>
          <a:xfrm>
            <a:off x="1712422" y="5835535"/>
            <a:ext cx="0" cy="0"/>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Clr>
                <a:schemeClr val="dk1"/>
              </a:buClr>
              <a:buSzPts val="4000"/>
              <a:buFont typeface="Arial"/>
              <a:buNone/>
            </a:pPr>
            <a:r>
              <a:t/>
            </a:r>
            <a:endParaRPr b="1" i="0" sz="4000" u="none" cap="none" strike="noStrike">
              <a:solidFill>
                <a:srgbClr val="FFFFFF"/>
              </a:solidFill>
              <a:latin typeface="Arial"/>
              <a:ea typeface="Arial"/>
              <a:cs typeface="Arial"/>
              <a:sym typeface="Arial"/>
            </a:endParaRPr>
          </a:p>
        </p:txBody>
      </p:sp>
      <p:grpSp>
        <p:nvGrpSpPr>
          <p:cNvPr id="570" name="Google Shape;570;h18974bc6526b4379_0_0"/>
          <p:cNvGrpSpPr/>
          <p:nvPr/>
        </p:nvGrpSpPr>
        <p:grpSpPr>
          <a:xfrm>
            <a:off x="315900" y="1598599"/>
            <a:ext cx="11684004" cy="4795559"/>
            <a:chOff x="5312" y="201162"/>
            <a:chExt cx="6763925" cy="4026160"/>
          </a:xfrm>
        </p:grpSpPr>
        <p:sp>
          <p:nvSpPr>
            <p:cNvPr id="571" name="Google Shape;571;h18974bc6526b4379_0_0"/>
            <p:cNvSpPr/>
            <p:nvPr/>
          </p:nvSpPr>
          <p:spPr>
            <a:xfrm>
              <a:off x="5312" y="201162"/>
              <a:ext cx="2036700" cy="814800"/>
            </a:xfrm>
            <a:prstGeom prst="rect">
              <a:avLst/>
            </a:prstGeom>
            <a:solidFill>
              <a:srgbClr val="EA5A5A"/>
            </a:solidFill>
            <a:ln cap="flat" cmpd="sng" w="32900">
              <a:solidFill>
                <a:srgbClr val="EA5A5A"/>
              </a:solidFill>
              <a:prstDash val="solid"/>
              <a:round/>
              <a:headEnd len="sm" w="sm" type="none"/>
              <a:tailEnd len="sm" w="sm" type="none"/>
            </a:ln>
          </p:spPr>
          <p:txBody>
            <a:bodyPr anchorCtr="0" anchor="ctr" bIns="157925" lIns="157925" spcFirstLastPara="1" rIns="157925" wrap="square" tIns="157925">
              <a:noAutofit/>
            </a:bodyPr>
            <a:lstStyle/>
            <a:p>
              <a:pPr indent="0" lvl="0" marL="0" rtl="0" algn="l">
                <a:spcBef>
                  <a:spcPts val="0"/>
                </a:spcBef>
                <a:spcAft>
                  <a:spcPts val="0"/>
                </a:spcAft>
                <a:buNone/>
              </a:pPr>
              <a:r>
                <a:t/>
              </a:r>
              <a:endParaRPr/>
            </a:p>
          </p:txBody>
        </p:sp>
        <p:sp>
          <p:nvSpPr>
            <p:cNvPr id="572" name="Google Shape;572;h18974bc6526b4379_0_0"/>
            <p:cNvSpPr txBox="1"/>
            <p:nvPr/>
          </p:nvSpPr>
          <p:spPr>
            <a:xfrm>
              <a:off x="5312" y="201162"/>
              <a:ext cx="2036700" cy="814800"/>
            </a:xfrm>
            <a:prstGeom prst="rect">
              <a:avLst/>
            </a:prstGeom>
            <a:noFill/>
            <a:ln>
              <a:noFill/>
            </a:ln>
          </p:spPr>
          <p:txBody>
            <a:bodyPr anchorCtr="0" anchor="ctr" bIns="98250" lIns="171950" spcFirstLastPara="1" rIns="171950" wrap="square" tIns="98250">
              <a:noAutofit/>
            </a:bodyPr>
            <a:lstStyle/>
            <a:p>
              <a:pPr indent="0" lvl="0" marL="0" rtl="0" algn="l">
                <a:lnSpc>
                  <a:spcPct val="115000"/>
                </a:lnSpc>
                <a:spcBef>
                  <a:spcPts val="1400"/>
                </a:spcBef>
                <a:spcAft>
                  <a:spcPts val="400"/>
                </a:spcAft>
                <a:buClr>
                  <a:schemeClr val="dk1"/>
                </a:buClr>
                <a:buSzPts val="1100"/>
                <a:buFont typeface="Arial"/>
                <a:buNone/>
              </a:pPr>
              <a:r>
                <a:rPr b="1" lang="en-GB" sz="2000">
                  <a:solidFill>
                    <a:schemeClr val="dk1"/>
                  </a:solidFill>
                </a:rPr>
                <a:t>Step 1: </a:t>
              </a:r>
              <a:r>
                <a:rPr b="1" lang="en-GB" sz="2000" u="sng">
                  <a:solidFill>
                    <a:schemeClr val="dk1"/>
                  </a:solidFill>
                </a:rPr>
                <a:t>Notice</a:t>
              </a:r>
              <a:r>
                <a:rPr b="1" lang="en-GB" sz="2000">
                  <a:solidFill>
                    <a:schemeClr val="dk1"/>
                  </a:solidFill>
                </a:rPr>
                <a:t>-Build the Picture </a:t>
              </a:r>
              <a:r>
                <a:rPr b="1" lang="en-GB" sz="1100">
                  <a:solidFill>
                    <a:schemeClr val="dk1"/>
                  </a:solidFill>
                </a:rPr>
                <a:t>"What do we know about the child?"</a:t>
              </a:r>
              <a:endParaRPr b="1" sz="1100">
                <a:solidFill>
                  <a:schemeClr val="dk1"/>
                </a:solidFill>
              </a:endParaRPr>
            </a:p>
          </p:txBody>
        </p:sp>
        <p:sp>
          <p:nvSpPr>
            <p:cNvPr id="573" name="Google Shape;573;h18974bc6526b4379_0_0"/>
            <p:cNvSpPr/>
            <p:nvPr/>
          </p:nvSpPr>
          <p:spPr>
            <a:xfrm>
              <a:off x="5312" y="1015815"/>
              <a:ext cx="2036700" cy="3211500"/>
            </a:xfrm>
            <a:prstGeom prst="rect">
              <a:avLst/>
            </a:prstGeom>
            <a:solidFill>
              <a:srgbClr val="F7CECE">
                <a:alpha val="90200"/>
              </a:srgbClr>
            </a:solidFill>
            <a:ln cap="flat" cmpd="sng" w="32900">
              <a:solidFill>
                <a:srgbClr val="F7CECE">
                  <a:alpha val="90200"/>
                </a:srgbClr>
              </a:solidFill>
              <a:prstDash val="solid"/>
              <a:round/>
              <a:headEnd len="sm" w="sm" type="none"/>
              <a:tailEnd len="sm" w="sm" type="none"/>
            </a:ln>
          </p:spPr>
          <p:txBody>
            <a:bodyPr anchorCtr="0" anchor="ctr" bIns="157925" lIns="157925" spcFirstLastPara="1" rIns="157925" wrap="square" tIns="157925">
              <a:noAutofit/>
            </a:bodyPr>
            <a:lstStyle/>
            <a:p>
              <a:pPr indent="0" lvl="0" marL="0" rtl="0" algn="l">
                <a:spcBef>
                  <a:spcPts val="0"/>
                </a:spcBef>
                <a:spcAft>
                  <a:spcPts val="0"/>
                </a:spcAft>
                <a:buNone/>
              </a:pPr>
              <a:r>
                <a:t/>
              </a:r>
              <a:endParaRPr/>
            </a:p>
          </p:txBody>
        </p:sp>
        <p:sp>
          <p:nvSpPr>
            <p:cNvPr id="574" name="Google Shape;574;h18974bc6526b4379_0_0"/>
            <p:cNvSpPr txBox="1"/>
            <p:nvPr/>
          </p:nvSpPr>
          <p:spPr>
            <a:xfrm>
              <a:off x="5312" y="1015809"/>
              <a:ext cx="2120400" cy="3211500"/>
            </a:xfrm>
            <a:prstGeom prst="rect">
              <a:avLst/>
            </a:prstGeom>
            <a:noFill/>
            <a:ln>
              <a:noFill/>
            </a:ln>
          </p:spPr>
          <p:txBody>
            <a:bodyPr anchorCtr="0" anchor="t" bIns="193475" lIns="129000" spcFirstLastPara="1" rIns="171950" wrap="square" tIns="129000">
              <a:noAutofit/>
            </a:bodyPr>
            <a:lstStyle/>
            <a:p>
              <a:pPr indent="0" lvl="0" marL="0" rtl="0" algn="l">
                <a:lnSpc>
                  <a:spcPct val="115000"/>
                </a:lnSpc>
                <a:spcBef>
                  <a:spcPts val="1200"/>
                </a:spcBef>
                <a:spcAft>
                  <a:spcPts val="0"/>
                </a:spcAft>
                <a:buClr>
                  <a:schemeClr val="dk1"/>
                </a:buClr>
                <a:buSzPts val="1100"/>
                <a:buFont typeface="Arial"/>
                <a:buNone/>
              </a:pPr>
              <a:r>
                <a:rPr lang="en-GB" sz="1200">
                  <a:solidFill>
                    <a:schemeClr val="dk1"/>
                  </a:solidFill>
                </a:rPr>
                <a:t>Gathering meaningful information relies on viewing the child holistically during authentic, unprompted play and everyday routines.</a:t>
              </a:r>
              <a:endParaRPr sz="1200">
                <a:solidFill>
                  <a:schemeClr val="dk1"/>
                </a:solidFill>
              </a:endParaRPr>
            </a:p>
            <a:p>
              <a:pPr indent="-304800" lvl="0" marL="457200" rtl="0" algn="l">
                <a:lnSpc>
                  <a:spcPct val="115000"/>
                </a:lnSpc>
                <a:spcBef>
                  <a:spcPts val="1200"/>
                </a:spcBef>
                <a:spcAft>
                  <a:spcPts val="0"/>
                </a:spcAft>
                <a:buClr>
                  <a:schemeClr val="dk1"/>
                </a:buClr>
                <a:buSzPts val="1200"/>
                <a:buChar char="●"/>
              </a:pPr>
              <a:r>
                <a:rPr b="1" lang="en-GB" sz="1200">
                  <a:solidFill>
                    <a:schemeClr val="dk1"/>
                  </a:solidFill>
                </a:rPr>
                <a:t>Child-Initiated Observation:</a:t>
              </a:r>
              <a:r>
                <a:rPr lang="en-GB" sz="1200">
                  <a:solidFill>
                    <a:schemeClr val="dk1"/>
                  </a:solidFill>
                </a:rPr>
                <a:t> Noticing what children know, can do, and are interested in during self-chosen play.</a:t>
              </a:r>
              <a:endParaRPr sz="1200">
                <a:solidFill>
                  <a:schemeClr val="dk1"/>
                </a:solidFill>
              </a:endParaRPr>
            </a:p>
            <a:p>
              <a:pPr indent="-304800" lvl="0" marL="457200" rtl="0" algn="l">
                <a:lnSpc>
                  <a:spcPct val="115000"/>
                </a:lnSpc>
                <a:spcBef>
                  <a:spcPts val="0"/>
                </a:spcBef>
                <a:spcAft>
                  <a:spcPts val="0"/>
                </a:spcAft>
                <a:buClr>
                  <a:schemeClr val="dk1"/>
                </a:buClr>
                <a:buSzPts val="1200"/>
                <a:buChar char="●"/>
              </a:pPr>
              <a:r>
                <a:rPr b="1" lang="en-GB" sz="1200">
                  <a:solidFill>
                    <a:schemeClr val="dk1"/>
                  </a:solidFill>
                </a:rPr>
                <a:t>Adult Interactions:</a:t>
              </a:r>
              <a:r>
                <a:rPr lang="en-GB" sz="1200">
                  <a:solidFill>
                    <a:schemeClr val="dk1"/>
                  </a:solidFill>
                </a:rPr>
                <a:t> Capturing key moments, conversations, and problem-solving attempts during guided activities.</a:t>
              </a:r>
              <a:endParaRPr sz="1200">
                <a:solidFill>
                  <a:schemeClr val="dk1"/>
                </a:solidFill>
              </a:endParaRPr>
            </a:p>
            <a:p>
              <a:pPr indent="-304800" lvl="0" marL="457200" rtl="0" algn="l">
                <a:lnSpc>
                  <a:spcPct val="115000"/>
                </a:lnSpc>
                <a:spcBef>
                  <a:spcPts val="0"/>
                </a:spcBef>
                <a:spcAft>
                  <a:spcPts val="0"/>
                </a:spcAft>
                <a:buClr>
                  <a:schemeClr val="dk1"/>
                </a:buClr>
                <a:buSzPts val="1200"/>
                <a:buChar char="●"/>
              </a:pPr>
              <a:r>
                <a:rPr b="1" lang="en-GB" sz="1200">
                  <a:solidFill>
                    <a:schemeClr val="dk1"/>
                  </a:solidFill>
                </a:rPr>
                <a:t>Parent &amp; Family Insights:</a:t>
              </a:r>
              <a:r>
                <a:rPr lang="en-GB" sz="1200">
                  <a:solidFill>
                    <a:schemeClr val="dk1"/>
                  </a:solidFill>
                </a:rPr>
                <a:t> Valuing information shared by parents about home life, interests, and milestones.</a:t>
              </a:r>
              <a:endParaRPr sz="1200">
                <a:solidFill>
                  <a:schemeClr val="dk1"/>
                </a:solidFill>
              </a:endParaRPr>
            </a:p>
            <a:p>
              <a:pPr indent="-304800" lvl="0" marL="457200" rtl="0" algn="l">
                <a:lnSpc>
                  <a:spcPct val="115000"/>
                </a:lnSpc>
                <a:spcBef>
                  <a:spcPts val="0"/>
                </a:spcBef>
                <a:spcAft>
                  <a:spcPts val="0"/>
                </a:spcAft>
                <a:buClr>
                  <a:schemeClr val="dk1"/>
                </a:buClr>
                <a:buSzPts val="1200"/>
                <a:buChar char="●"/>
              </a:pPr>
              <a:r>
                <a:rPr b="1" lang="en-GB" sz="1200">
                  <a:solidFill>
                    <a:schemeClr val="dk1"/>
                  </a:solidFill>
                </a:rPr>
                <a:t>Key Person Knowledge:</a:t>
              </a:r>
              <a:r>
                <a:rPr lang="en-GB" sz="1200">
                  <a:solidFill>
                    <a:schemeClr val="dk1"/>
                  </a:solidFill>
                </a:rPr>
                <a:t> Using daily interactions to build a complete, nuanced view of the child's emotional and physical well-being.</a:t>
              </a:r>
              <a:endParaRPr sz="1200">
                <a:solidFill>
                  <a:schemeClr val="dk1"/>
                </a:solidFill>
              </a:endParaRPr>
            </a:p>
          </p:txBody>
        </p:sp>
        <p:sp>
          <p:nvSpPr>
            <p:cNvPr id="575" name="Google Shape;575;h18974bc6526b4379_0_0"/>
            <p:cNvSpPr/>
            <p:nvPr/>
          </p:nvSpPr>
          <p:spPr>
            <a:xfrm>
              <a:off x="2327076" y="201162"/>
              <a:ext cx="2036700" cy="814800"/>
            </a:xfrm>
            <a:prstGeom prst="rect">
              <a:avLst/>
            </a:prstGeom>
            <a:solidFill>
              <a:srgbClr val="28B9D9"/>
            </a:solidFill>
            <a:ln cap="flat" cmpd="sng" w="32900">
              <a:solidFill>
                <a:srgbClr val="28B9D9"/>
              </a:solidFill>
              <a:prstDash val="solid"/>
              <a:round/>
              <a:headEnd len="sm" w="sm" type="none"/>
              <a:tailEnd len="sm" w="sm" type="none"/>
            </a:ln>
          </p:spPr>
          <p:txBody>
            <a:bodyPr anchorCtr="0" anchor="ctr" bIns="157925" lIns="157925" spcFirstLastPara="1" rIns="157925" wrap="square" tIns="157925">
              <a:noAutofit/>
            </a:bodyPr>
            <a:lstStyle/>
            <a:p>
              <a:pPr indent="0" lvl="0" marL="0" rtl="0" algn="l">
                <a:spcBef>
                  <a:spcPts val="0"/>
                </a:spcBef>
                <a:spcAft>
                  <a:spcPts val="0"/>
                </a:spcAft>
                <a:buNone/>
              </a:pPr>
              <a:r>
                <a:t/>
              </a:r>
              <a:endParaRPr/>
            </a:p>
          </p:txBody>
        </p:sp>
        <p:sp>
          <p:nvSpPr>
            <p:cNvPr id="576" name="Google Shape;576;h18974bc6526b4379_0_0"/>
            <p:cNvSpPr txBox="1"/>
            <p:nvPr/>
          </p:nvSpPr>
          <p:spPr>
            <a:xfrm>
              <a:off x="2327076" y="201162"/>
              <a:ext cx="2036700" cy="814800"/>
            </a:xfrm>
            <a:prstGeom prst="rect">
              <a:avLst/>
            </a:prstGeom>
            <a:noFill/>
            <a:ln>
              <a:noFill/>
            </a:ln>
          </p:spPr>
          <p:txBody>
            <a:bodyPr anchorCtr="0" anchor="t" bIns="98250" lIns="171950" spcFirstLastPara="1" rIns="171950" wrap="square" tIns="98250">
              <a:noAutofit/>
            </a:bodyPr>
            <a:lstStyle/>
            <a:p>
              <a:pPr indent="0" lvl="0" marL="0" rtl="0" algn="l">
                <a:lnSpc>
                  <a:spcPct val="115000"/>
                </a:lnSpc>
                <a:spcBef>
                  <a:spcPts val="1400"/>
                </a:spcBef>
                <a:spcAft>
                  <a:spcPts val="0"/>
                </a:spcAft>
                <a:buClr>
                  <a:schemeClr val="dk1"/>
                </a:buClr>
                <a:buSzPts val="1100"/>
                <a:buFont typeface="Arial"/>
                <a:buNone/>
              </a:pPr>
              <a:r>
                <a:rPr b="1" lang="en-GB" sz="1800">
                  <a:solidFill>
                    <a:schemeClr val="dk1"/>
                  </a:solidFill>
                </a:rPr>
                <a:t>Step 2:</a:t>
              </a:r>
              <a:r>
                <a:rPr b="1" lang="en-GB" sz="1800" u="sng">
                  <a:solidFill>
                    <a:schemeClr val="dk1"/>
                  </a:solidFill>
                </a:rPr>
                <a:t> Interpret </a:t>
              </a:r>
              <a:r>
                <a:rPr b="1" lang="en-GB" sz="1800">
                  <a:solidFill>
                    <a:schemeClr val="dk1"/>
                  </a:solidFill>
                </a:rPr>
                <a:t>&amp; Prioritise</a:t>
              </a:r>
              <a:endParaRPr b="1" sz="18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GB" sz="1100">
                  <a:solidFill>
                    <a:schemeClr val="dk1"/>
                  </a:solidFill>
                </a:rPr>
                <a:t>"What does this tell us developmentally, and what do we do next?"</a:t>
              </a:r>
              <a:endParaRPr b="1" sz="1100">
                <a:solidFill>
                  <a:schemeClr val="dk1"/>
                </a:solidFill>
              </a:endParaRPr>
            </a:p>
            <a:p>
              <a:pPr indent="0" lvl="0" marL="0" marR="0" rtl="0" algn="ctr">
                <a:lnSpc>
                  <a:spcPct val="90000"/>
                </a:lnSpc>
                <a:spcBef>
                  <a:spcPts val="1200"/>
                </a:spcBef>
                <a:spcAft>
                  <a:spcPts val="0"/>
                </a:spcAft>
                <a:buClr>
                  <a:schemeClr val="lt1"/>
                </a:buClr>
                <a:buSzPts val="2418"/>
                <a:buFont typeface="Arial"/>
                <a:buNone/>
              </a:pPr>
              <a:r>
                <a:t/>
              </a:r>
              <a:endParaRPr b="1" sz="2418">
                <a:solidFill>
                  <a:schemeClr val="lt1"/>
                </a:solidFill>
              </a:endParaRPr>
            </a:p>
          </p:txBody>
        </p:sp>
        <p:sp>
          <p:nvSpPr>
            <p:cNvPr id="577" name="Google Shape;577;h18974bc6526b4379_0_0"/>
            <p:cNvSpPr/>
            <p:nvPr/>
          </p:nvSpPr>
          <p:spPr>
            <a:xfrm>
              <a:off x="2327076" y="1015815"/>
              <a:ext cx="2036700" cy="3211500"/>
            </a:xfrm>
            <a:prstGeom prst="rect">
              <a:avLst/>
            </a:prstGeom>
            <a:solidFill>
              <a:srgbClr val="CBE6F1">
                <a:alpha val="90200"/>
              </a:srgbClr>
            </a:solidFill>
            <a:ln cap="flat" cmpd="sng" w="32900">
              <a:solidFill>
                <a:srgbClr val="CBE6F1">
                  <a:alpha val="90200"/>
                </a:srgbClr>
              </a:solidFill>
              <a:prstDash val="solid"/>
              <a:round/>
              <a:headEnd len="sm" w="sm" type="none"/>
              <a:tailEnd len="sm" w="sm" type="none"/>
            </a:ln>
          </p:spPr>
          <p:txBody>
            <a:bodyPr anchorCtr="0" anchor="ctr" bIns="157925" lIns="157925" spcFirstLastPara="1" rIns="157925" wrap="square" tIns="157925">
              <a:noAutofit/>
            </a:bodyPr>
            <a:lstStyle/>
            <a:p>
              <a:pPr indent="0" lvl="0" marL="0" rtl="0" algn="l">
                <a:spcBef>
                  <a:spcPts val="0"/>
                </a:spcBef>
                <a:spcAft>
                  <a:spcPts val="0"/>
                </a:spcAft>
                <a:buNone/>
              </a:pPr>
              <a:r>
                <a:t/>
              </a:r>
              <a:endParaRPr/>
            </a:p>
          </p:txBody>
        </p:sp>
        <p:sp>
          <p:nvSpPr>
            <p:cNvPr id="578" name="Google Shape;578;h18974bc6526b4379_0_0"/>
            <p:cNvSpPr txBox="1"/>
            <p:nvPr/>
          </p:nvSpPr>
          <p:spPr>
            <a:xfrm>
              <a:off x="2327076" y="1015815"/>
              <a:ext cx="2036700" cy="3211500"/>
            </a:xfrm>
            <a:prstGeom prst="rect">
              <a:avLst/>
            </a:prstGeom>
            <a:noFill/>
            <a:ln>
              <a:noFill/>
            </a:ln>
          </p:spPr>
          <p:txBody>
            <a:bodyPr anchorCtr="0" anchor="t" bIns="193475" lIns="129000" spcFirstLastPara="1" rIns="171950" wrap="square" tIns="129000">
              <a:noAutofit/>
            </a:bodyPr>
            <a:lstStyle/>
            <a:p>
              <a:pPr indent="0" lvl="0" marL="0" rtl="0" algn="l">
                <a:lnSpc>
                  <a:spcPct val="115000"/>
                </a:lnSpc>
                <a:spcBef>
                  <a:spcPts val="1200"/>
                </a:spcBef>
                <a:spcAft>
                  <a:spcPts val="0"/>
                </a:spcAft>
                <a:buNone/>
              </a:pPr>
              <a:r>
                <a:rPr lang="en-GB" sz="1200">
                  <a:solidFill>
                    <a:schemeClr val="dk1"/>
                  </a:solidFill>
                </a:rPr>
                <a:t>Observations only become assessment when practitioners analyze what the information means for the child's growth.</a:t>
              </a:r>
              <a:endParaRPr sz="1200">
                <a:solidFill>
                  <a:schemeClr val="dk1"/>
                </a:solidFill>
              </a:endParaRPr>
            </a:p>
            <a:p>
              <a:pPr indent="-304800" lvl="0" marL="457200" rtl="0" algn="l">
                <a:lnSpc>
                  <a:spcPct val="115000"/>
                </a:lnSpc>
                <a:spcBef>
                  <a:spcPts val="1200"/>
                </a:spcBef>
                <a:spcAft>
                  <a:spcPts val="0"/>
                </a:spcAft>
                <a:buClr>
                  <a:schemeClr val="dk1"/>
                </a:buClr>
                <a:buSzPts val="1200"/>
                <a:buChar char="●"/>
              </a:pPr>
              <a:r>
                <a:rPr b="1" lang="en-GB" sz="1200">
                  <a:solidFill>
                    <a:schemeClr val="dk1"/>
                  </a:solidFill>
                </a:rPr>
                <a:t>Developmental Understanding:</a:t>
              </a:r>
              <a:r>
                <a:rPr lang="en-GB" sz="1200">
                  <a:solidFill>
                    <a:schemeClr val="dk1"/>
                  </a:solidFill>
                </a:rPr>
                <a:t> Identifying where the child is on their unique learning trajectory using professional judgment and EYFS guidance.</a:t>
              </a:r>
              <a:endParaRPr sz="1200">
                <a:solidFill>
                  <a:schemeClr val="dk1"/>
                </a:solidFill>
              </a:endParaRPr>
            </a:p>
            <a:p>
              <a:pPr indent="-304800" lvl="0" marL="457200" rtl="0" algn="l">
                <a:lnSpc>
                  <a:spcPct val="115000"/>
                </a:lnSpc>
                <a:spcBef>
                  <a:spcPts val="0"/>
                </a:spcBef>
                <a:spcAft>
                  <a:spcPts val="0"/>
                </a:spcAft>
                <a:buClr>
                  <a:schemeClr val="dk1"/>
                </a:buClr>
                <a:buSzPts val="1200"/>
                <a:buChar char="●"/>
              </a:pPr>
              <a:r>
                <a:rPr b="1" lang="en-GB" sz="1200">
                  <a:solidFill>
                    <a:schemeClr val="dk1"/>
                  </a:solidFill>
                </a:rPr>
                <a:t>Identifying Strengths &amp; Gaps:</a:t>
              </a:r>
              <a:r>
                <a:rPr lang="en-GB" sz="1200">
                  <a:solidFill>
                    <a:schemeClr val="dk1"/>
                  </a:solidFill>
                </a:rPr>
                <a:t> Recognizing securely embedded skills as well as areas where the child needs support or challenge.</a:t>
              </a:r>
              <a:endParaRPr sz="1200">
                <a:solidFill>
                  <a:schemeClr val="dk1"/>
                </a:solidFill>
              </a:endParaRPr>
            </a:p>
            <a:p>
              <a:pPr indent="-304800" lvl="0" marL="457200" rtl="0" algn="l">
                <a:lnSpc>
                  <a:spcPct val="115000"/>
                </a:lnSpc>
                <a:spcBef>
                  <a:spcPts val="0"/>
                </a:spcBef>
                <a:spcAft>
                  <a:spcPts val="0"/>
                </a:spcAft>
                <a:buClr>
                  <a:schemeClr val="dk1"/>
                </a:buClr>
                <a:buSzPts val="1200"/>
                <a:buChar char="●"/>
              </a:pPr>
              <a:r>
                <a:rPr b="1" lang="en-GB" sz="1200">
                  <a:solidFill>
                    <a:schemeClr val="dk1"/>
                  </a:solidFill>
                </a:rPr>
                <a:t>Prioritising the Immediate Next Step:</a:t>
              </a:r>
              <a:r>
                <a:rPr lang="en-GB" sz="1200">
                  <a:solidFill>
                    <a:schemeClr val="dk1"/>
                  </a:solidFill>
                </a:rPr>
                <a:t> Selecting 1–2 high-impact, immediate learning goals that build naturally on current interests and capabilities.</a:t>
              </a:r>
              <a:endParaRPr sz="1200">
                <a:solidFill>
                  <a:schemeClr val="dk1"/>
                </a:solidFill>
              </a:endParaRPr>
            </a:p>
            <a:p>
              <a:pPr indent="0" lvl="0" marL="789744" marR="0" rtl="0" algn="l">
                <a:lnSpc>
                  <a:spcPct val="100000"/>
                </a:lnSpc>
                <a:spcBef>
                  <a:spcPts val="1200"/>
                </a:spcBef>
                <a:spcAft>
                  <a:spcPts val="0"/>
                </a:spcAft>
                <a:buNone/>
              </a:pPr>
              <a:r>
                <a:t/>
              </a:r>
              <a:endParaRPr sz="2418">
                <a:solidFill>
                  <a:schemeClr val="dk1"/>
                </a:solidFill>
              </a:endParaRPr>
            </a:p>
            <a:p>
              <a:pPr indent="0" lvl="1" marL="197437" marR="0" rtl="0" algn="l">
                <a:spcBef>
                  <a:spcPts val="0"/>
                </a:spcBef>
                <a:spcAft>
                  <a:spcPts val="0"/>
                </a:spcAft>
                <a:buNone/>
              </a:pPr>
              <a:r>
                <a:t/>
              </a:r>
              <a:endParaRPr b="0" i="0" sz="2073" u="none" cap="none" strike="noStrike">
                <a:solidFill>
                  <a:schemeClr val="dk1"/>
                </a:solidFill>
                <a:latin typeface="Arial"/>
                <a:ea typeface="Arial"/>
                <a:cs typeface="Arial"/>
                <a:sym typeface="Arial"/>
              </a:endParaRPr>
            </a:p>
          </p:txBody>
        </p:sp>
        <p:sp>
          <p:nvSpPr>
            <p:cNvPr id="579" name="Google Shape;579;h18974bc6526b4379_0_0"/>
            <p:cNvSpPr/>
            <p:nvPr/>
          </p:nvSpPr>
          <p:spPr>
            <a:xfrm>
              <a:off x="4648840" y="201162"/>
              <a:ext cx="2036700" cy="814800"/>
            </a:xfrm>
            <a:prstGeom prst="rect">
              <a:avLst/>
            </a:prstGeom>
            <a:solidFill>
              <a:srgbClr val="A3D45F"/>
            </a:solidFill>
            <a:ln cap="flat" cmpd="sng" w="32900">
              <a:solidFill>
                <a:srgbClr val="A3D45F"/>
              </a:solidFill>
              <a:prstDash val="solid"/>
              <a:round/>
              <a:headEnd len="sm" w="sm" type="none"/>
              <a:tailEnd len="sm" w="sm" type="none"/>
            </a:ln>
          </p:spPr>
          <p:txBody>
            <a:bodyPr anchorCtr="0" anchor="ctr" bIns="157925" lIns="157925" spcFirstLastPara="1" rIns="157925" wrap="square" tIns="157925">
              <a:noAutofit/>
            </a:bodyPr>
            <a:lstStyle/>
            <a:p>
              <a:pPr indent="0" lvl="0" marL="0" rtl="0" algn="l">
                <a:spcBef>
                  <a:spcPts val="0"/>
                </a:spcBef>
                <a:spcAft>
                  <a:spcPts val="0"/>
                </a:spcAft>
                <a:buNone/>
              </a:pPr>
              <a:r>
                <a:t/>
              </a:r>
              <a:endParaRPr/>
            </a:p>
          </p:txBody>
        </p:sp>
        <p:sp>
          <p:nvSpPr>
            <p:cNvPr id="580" name="Google Shape;580;h18974bc6526b4379_0_0"/>
            <p:cNvSpPr txBox="1"/>
            <p:nvPr/>
          </p:nvSpPr>
          <p:spPr>
            <a:xfrm>
              <a:off x="4648840" y="201162"/>
              <a:ext cx="2036700" cy="814800"/>
            </a:xfrm>
            <a:prstGeom prst="rect">
              <a:avLst/>
            </a:prstGeom>
            <a:noFill/>
            <a:ln>
              <a:noFill/>
            </a:ln>
          </p:spPr>
          <p:txBody>
            <a:bodyPr anchorCtr="0" anchor="ctr" bIns="98250" lIns="171950" spcFirstLastPara="1" rIns="171950" wrap="square" tIns="98250">
              <a:noAutofit/>
            </a:bodyPr>
            <a:lstStyle/>
            <a:p>
              <a:pPr indent="0" lvl="0" marL="0" rtl="0" algn="l">
                <a:lnSpc>
                  <a:spcPct val="115000"/>
                </a:lnSpc>
                <a:spcBef>
                  <a:spcPts val="1400"/>
                </a:spcBef>
                <a:spcAft>
                  <a:spcPts val="0"/>
                </a:spcAft>
                <a:buClr>
                  <a:schemeClr val="dk1"/>
                </a:buClr>
                <a:buSzPts val="1100"/>
                <a:buFont typeface="Arial"/>
                <a:buNone/>
              </a:pPr>
              <a:r>
                <a:t/>
              </a:r>
              <a:endParaRPr b="1" sz="1300">
                <a:solidFill>
                  <a:schemeClr val="dk1"/>
                </a:solidFill>
              </a:endParaRPr>
            </a:p>
            <a:p>
              <a:pPr indent="0" lvl="0" marL="0" rtl="0" algn="l">
                <a:lnSpc>
                  <a:spcPct val="115000"/>
                </a:lnSpc>
                <a:spcBef>
                  <a:spcPts val="1400"/>
                </a:spcBef>
                <a:spcAft>
                  <a:spcPts val="0"/>
                </a:spcAft>
                <a:buClr>
                  <a:schemeClr val="dk1"/>
                </a:buClr>
                <a:buSzPts val="1100"/>
                <a:buFont typeface="Arial"/>
                <a:buNone/>
              </a:pPr>
              <a:r>
                <a:rPr b="1" lang="en-GB" sz="1800">
                  <a:solidFill>
                    <a:schemeClr val="dk1"/>
                  </a:solidFill>
                </a:rPr>
                <a:t>Step 3: </a:t>
              </a:r>
              <a:r>
                <a:rPr b="1" lang="en-GB" sz="1800" u="sng">
                  <a:solidFill>
                    <a:schemeClr val="dk1"/>
                  </a:solidFill>
                </a:rPr>
                <a:t>Respond</a:t>
              </a:r>
              <a:endParaRPr b="1" sz="1800" u="sng">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GB" sz="1100">
                  <a:solidFill>
                    <a:schemeClr val="dk1"/>
                  </a:solidFill>
                </a:rPr>
                <a:t>"How will adults, routines, and the environment respond?"</a:t>
              </a:r>
              <a:endParaRPr b="1" sz="1100">
                <a:solidFill>
                  <a:schemeClr val="dk1"/>
                </a:solidFill>
              </a:endParaRPr>
            </a:p>
            <a:p>
              <a:pPr indent="0" lvl="0" marL="0" marR="0" rtl="0" algn="ctr">
                <a:lnSpc>
                  <a:spcPct val="90000"/>
                </a:lnSpc>
                <a:spcBef>
                  <a:spcPts val="1200"/>
                </a:spcBef>
                <a:spcAft>
                  <a:spcPts val="0"/>
                </a:spcAft>
                <a:buClr>
                  <a:schemeClr val="lt1"/>
                </a:buClr>
                <a:buSzPts val="2418"/>
                <a:buFont typeface="Arial"/>
                <a:buNone/>
              </a:pPr>
              <a:r>
                <a:t/>
              </a:r>
              <a:endParaRPr b="1" sz="2418">
                <a:solidFill>
                  <a:schemeClr val="lt1"/>
                </a:solidFill>
              </a:endParaRPr>
            </a:p>
          </p:txBody>
        </p:sp>
        <p:sp>
          <p:nvSpPr>
            <p:cNvPr id="581" name="Google Shape;581;h18974bc6526b4379_0_0"/>
            <p:cNvSpPr/>
            <p:nvPr/>
          </p:nvSpPr>
          <p:spPr>
            <a:xfrm>
              <a:off x="4648840" y="1015815"/>
              <a:ext cx="2036700" cy="3211500"/>
            </a:xfrm>
            <a:prstGeom prst="rect">
              <a:avLst/>
            </a:prstGeom>
            <a:solidFill>
              <a:srgbClr val="E0EFD1">
                <a:alpha val="90200"/>
              </a:srgbClr>
            </a:solidFill>
            <a:ln cap="flat" cmpd="sng" w="32900">
              <a:solidFill>
                <a:srgbClr val="E0EFD1">
                  <a:alpha val="90200"/>
                </a:srgbClr>
              </a:solidFill>
              <a:prstDash val="solid"/>
              <a:round/>
              <a:headEnd len="sm" w="sm" type="none"/>
              <a:tailEnd len="sm" w="sm" type="none"/>
            </a:ln>
          </p:spPr>
          <p:txBody>
            <a:bodyPr anchorCtr="0" anchor="ctr" bIns="157925" lIns="157925" spcFirstLastPara="1" rIns="157925" wrap="square" tIns="157925">
              <a:noAutofit/>
            </a:bodyPr>
            <a:lstStyle/>
            <a:p>
              <a:pPr indent="0" lvl="0" marL="0" rtl="0" algn="l">
                <a:spcBef>
                  <a:spcPts val="0"/>
                </a:spcBef>
                <a:spcAft>
                  <a:spcPts val="0"/>
                </a:spcAft>
                <a:buNone/>
              </a:pPr>
              <a:r>
                <a:t/>
              </a:r>
              <a:endParaRPr/>
            </a:p>
          </p:txBody>
        </p:sp>
        <p:sp>
          <p:nvSpPr>
            <p:cNvPr id="582" name="Google Shape;582;h18974bc6526b4379_0_0"/>
            <p:cNvSpPr txBox="1"/>
            <p:nvPr/>
          </p:nvSpPr>
          <p:spPr>
            <a:xfrm>
              <a:off x="4648837" y="1015822"/>
              <a:ext cx="2120400" cy="3211500"/>
            </a:xfrm>
            <a:prstGeom prst="rect">
              <a:avLst/>
            </a:prstGeom>
            <a:noFill/>
            <a:ln>
              <a:noFill/>
            </a:ln>
          </p:spPr>
          <p:txBody>
            <a:bodyPr anchorCtr="0" anchor="t" bIns="193475" lIns="129000" spcFirstLastPara="1" rIns="171950" wrap="square" tIns="129000">
              <a:noAutofit/>
            </a:bodyPr>
            <a:lstStyle/>
            <a:p>
              <a:pPr indent="0" lvl="0" marL="0" rtl="0" algn="l">
                <a:lnSpc>
                  <a:spcPct val="115000"/>
                </a:lnSpc>
                <a:spcBef>
                  <a:spcPts val="1200"/>
                </a:spcBef>
                <a:spcAft>
                  <a:spcPts val="0"/>
                </a:spcAft>
                <a:buClr>
                  <a:schemeClr val="dk1"/>
                </a:buClr>
                <a:buSzPts val="1100"/>
                <a:buFont typeface="Arial"/>
                <a:buNone/>
              </a:pPr>
              <a:r>
                <a:rPr lang="en-GB" sz="1200">
                  <a:solidFill>
                    <a:schemeClr val="dk1"/>
                  </a:solidFill>
                </a:rPr>
                <a:t>Assessment comes alive through intentional action. The identified next steps directly shape three core levers of practice:</a:t>
              </a:r>
              <a:endParaRPr sz="1200">
                <a:solidFill>
                  <a:schemeClr val="dk1"/>
                </a:solidFill>
              </a:endParaRPr>
            </a:p>
            <a:p>
              <a:pPr indent="-304800" lvl="0" marL="457200" rtl="0" algn="l">
                <a:lnSpc>
                  <a:spcPct val="115000"/>
                </a:lnSpc>
                <a:spcBef>
                  <a:spcPts val="1200"/>
                </a:spcBef>
                <a:spcAft>
                  <a:spcPts val="0"/>
                </a:spcAft>
                <a:buClr>
                  <a:schemeClr val="dk1"/>
                </a:buClr>
                <a:buSzPts val="1200"/>
                <a:buChar char="●"/>
              </a:pPr>
              <a:r>
                <a:rPr b="1" lang="en-GB" sz="1200">
                  <a:solidFill>
                    <a:schemeClr val="dk1"/>
                  </a:solidFill>
                </a:rPr>
                <a:t>Adult Interactions:</a:t>
              </a:r>
              <a:r>
                <a:rPr lang="en-GB" sz="1200">
                  <a:solidFill>
                    <a:schemeClr val="dk1"/>
                  </a:solidFill>
                </a:rPr>
                <a:t> Modeling language, asking open-ended questions, offering timely scaffolding, or stepping back to allow independent problem-solving.</a:t>
              </a:r>
              <a:endParaRPr sz="1200">
                <a:solidFill>
                  <a:schemeClr val="dk1"/>
                </a:solidFill>
              </a:endParaRPr>
            </a:p>
            <a:p>
              <a:pPr indent="-304800" lvl="0" marL="457200" rtl="0" algn="l">
                <a:lnSpc>
                  <a:spcPct val="115000"/>
                </a:lnSpc>
                <a:spcBef>
                  <a:spcPts val="0"/>
                </a:spcBef>
                <a:spcAft>
                  <a:spcPts val="0"/>
                </a:spcAft>
                <a:buClr>
                  <a:schemeClr val="dk1"/>
                </a:buClr>
                <a:buSzPts val="1200"/>
                <a:buChar char="●"/>
              </a:pPr>
              <a:r>
                <a:rPr b="1" lang="en-GB" sz="1200">
                  <a:solidFill>
                    <a:schemeClr val="dk1"/>
                  </a:solidFill>
                </a:rPr>
                <a:t>Routines &amp; Transitions:</a:t>
              </a:r>
              <a:r>
                <a:rPr lang="en-GB" sz="1200">
                  <a:solidFill>
                    <a:schemeClr val="dk1"/>
                  </a:solidFill>
                </a:rPr>
                <a:t> Adapting daily schedules (e.g., small-group work, extended play blocks, tailored snack times) to support emerging skills.</a:t>
              </a:r>
              <a:endParaRPr sz="1200">
                <a:solidFill>
                  <a:schemeClr val="dk1"/>
                </a:solidFill>
              </a:endParaRPr>
            </a:p>
            <a:p>
              <a:pPr indent="-304800" lvl="0" marL="457200" rtl="0" algn="l">
                <a:lnSpc>
                  <a:spcPct val="115000"/>
                </a:lnSpc>
                <a:spcBef>
                  <a:spcPts val="0"/>
                </a:spcBef>
                <a:spcAft>
                  <a:spcPts val="0"/>
                </a:spcAft>
                <a:buClr>
                  <a:schemeClr val="dk1"/>
                </a:buClr>
                <a:buSzPts val="1200"/>
                <a:buChar char="●"/>
              </a:pPr>
              <a:r>
                <a:rPr b="1" lang="en-GB" sz="1200">
                  <a:solidFill>
                    <a:schemeClr val="dk1"/>
                  </a:solidFill>
                </a:rPr>
                <a:t>Continuous Provision &amp; Environment:</a:t>
              </a:r>
              <a:r>
                <a:rPr lang="en-GB" sz="1200">
                  <a:solidFill>
                    <a:schemeClr val="dk1"/>
                  </a:solidFill>
                </a:rPr>
                <a:t> Adding or adapting resources, enhancing interest areas, or setting up provocations that encourage the child to practice their next steps independently.</a:t>
              </a:r>
              <a:endParaRPr sz="1200">
                <a:solidFill>
                  <a:schemeClr val="dk1"/>
                </a:solidFill>
              </a:endParaRPr>
            </a:p>
            <a:p>
              <a:pPr indent="0" lvl="0" marL="1579490" marR="0" rtl="0" algn="l">
                <a:lnSpc>
                  <a:spcPct val="100000"/>
                </a:lnSpc>
                <a:spcBef>
                  <a:spcPts val="1200"/>
                </a:spcBef>
                <a:spcAft>
                  <a:spcPts val="0"/>
                </a:spcAft>
                <a:buNone/>
              </a:pPr>
              <a:r>
                <a:t/>
              </a:r>
              <a:endParaRPr sz="2418">
                <a:solidFill>
                  <a:schemeClr val="dk1"/>
                </a:solidFill>
              </a:endParaRPr>
            </a:p>
          </p:txBody>
        </p:sp>
      </p:grpSp>
      <p:sp>
        <p:nvSpPr>
          <p:cNvPr id="583" name="Google Shape;583;h18974bc6526b4379_0_0"/>
          <p:cNvSpPr/>
          <p:nvPr/>
        </p:nvSpPr>
        <p:spPr>
          <a:xfrm>
            <a:off x="3809150" y="3429000"/>
            <a:ext cx="579900" cy="362400"/>
          </a:xfrm>
          <a:prstGeom prst="rightArrow">
            <a:avLst>
              <a:gd fmla="val 50000" name="adj1"/>
              <a:gd fmla="val 50000" name="adj2"/>
            </a:avLst>
          </a:prstGeom>
          <a:solidFill>
            <a:srgbClr val="9900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84" name="Google Shape;584;h18974bc6526b4379_0_0"/>
          <p:cNvSpPr/>
          <p:nvPr/>
        </p:nvSpPr>
        <p:spPr>
          <a:xfrm>
            <a:off x="7800700" y="3429000"/>
            <a:ext cx="579900" cy="362400"/>
          </a:xfrm>
          <a:prstGeom prst="rightArrow">
            <a:avLst>
              <a:gd fmla="val 50000" name="adj1"/>
              <a:gd fmla="val 50000" name="adj2"/>
            </a:avLst>
          </a:prstGeom>
          <a:solidFill>
            <a:srgbClr val="9900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sp>
        <p:nvSpPr>
          <p:cNvPr id="589" name="Google Shape;589;h3060a773241cba5c_0_489"/>
          <p:cNvSpPr txBox="1"/>
          <p:nvPr>
            <p:ph type="ctrTitle"/>
          </p:nvPr>
        </p:nvSpPr>
        <p:spPr>
          <a:xfrm>
            <a:off x="315300" y="4833850"/>
            <a:ext cx="11561400" cy="2387700"/>
          </a:xfrm>
          <a:prstGeom prst="rect">
            <a:avLst/>
          </a:prstGeom>
        </p:spPr>
        <p:txBody>
          <a:bodyPr anchorCtr="0" anchor="b" bIns="45700" lIns="91425" spcFirstLastPara="1" rIns="91425" wrap="square" tIns="45700">
            <a:normAutofit fontScale="90000"/>
          </a:bodyPr>
          <a:lstStyle/>
          <a:p>
            <a:pPr indent="0" lvl="0" marL="0" rtl="0" algn="l">
              <a:lnSpc>
                <a:spcPct val="100000"/>
              </a:lnSpc>
              <a:spcBef>
                <a:spcPts val="0"/>
              </a:spcBef>
              <a:spcAft>
                <a:spcPts val="0"/>
              </a:spcAft>
              <a:buClr>
                <a:schemeClr val="dk1"/>
              </a:buClr>
              <a:buSzPts val="990"/>
              <a:buFont typeface="Arial"/>
              <a:buNone/>
            </a:pPr>
            <a:r>
              <a:t/>
            </a:r>
            <a:endParaRPr sz="6744"/>
          </a:p>
          <a:p>
            <a:pPr indent="0" lvl="0" marL="0" rtl="0" algn="ctr">
              <a:lnSpc>
                <a:spcPct val="100000"/>
              </a:lnSpc>
              <a:spcBef>
                <a:spcPts val="0"/>
              </a:spcBef>
              <a:spcAft>
                <a:spcPts val="0"/>
              </a:spcAft>
              <a:buClr>
                <a:schemeClr val="dk1"/>
              </a:buClr>
              <a:buSzPts val="990"/>
              <a:buFont typeface="Arial"/>
              <a:buNone/>
            </a:pPr>
            <a:r>
              <a:rPr b="1" lang="en-GB" sz="6189"/>
              <a:t>Identifying meaningful next steps</a:t>
            </a:r>
            <a:endParaRPr b="1" sz="6189"/>
          </a:p>
          <a:p>
            <a:pPr indent="0" lvl="0" marL="0" rtl="0" algn="l">
              <a:lnSpc>
                <a:spcPct val="115000"/>
              </a:lnSpc>
              <a:spcBef>
                <a:spcPts val="2400"/>
              </a:spcBef>
              <a:spcAft>
                <a:spcPts val="0"/>
              </a:spcAft>
              <a:buClr>
                <a:schemeClr val="dk1"/>
              </a:buClr>
              <a:buSzPts val="990"/>
              <a:buFont typeface="Arial"/>
              <a:buNone/>
            </a:pPr>
            <a:r>
              <a:t/>
            </a:r>
            <a:endParaRPr b="1" sz="6189"/>
          </a:p>
          <a:p>
            <a:pPr indent="0" lvl="0" marL="0" rtl="0" algn="l">
              <a:lnSpc>
                <a:spcPct val="115000"/>
              </a:lnSpc>
              <a:spcBef>
                <a:spcPts val="2400"/>
              </a:spcBef>
              <a:spcAft>
                <a:spcPts val="0"/>
              </a:spcAft>
              <a:buClr>
                <a:schemeClr val="dk1"/>
              </a:buClr>
              <a:buSzPts val="990"/>
              <a:buFont typeface="Arial"/>
              <a:buNone/>
            </a:pPr>
            <a:r>
              <a:t/>
            </a:r>
            <a:endParaRPr b="1" sz="6189"/>
          </a:p>
          <a:p>
            <a:pPr indent="0" lvl="0" marL="0" rtl="0" algn="ctr">
              <a:lnSpc>
                <a:spcPct val="115000"/>
              </a:lnSpc>
              <a:spcBef>
                <a:spcPts val="1400"/>
              </a:spcBef>
              <a:spcAft>
                <a:spcPts val="0"/>
              </a:spcAft>
              <a:buClr>
                <a:schemeClr val="dk1"/>
              </a:buClr>
              <a:buSzPct val="34495"/>
              <a:buFont typeface="Arial"/>
              <a:buNone/>
            </a:pPr>
            <a:r>
              <a:t/>
            </a:r>
            <a:endParaRPr b="1" i="1" sz="3189"/>
          </a:p>
          <a:p>
            <a:pPr indent="0" lvl="0" marL="0" rtl="0" algn="ctr">
              <a:lnSpc>
                <a:spcPct val="115000"/>
              </a:lnSpc>
              <a:spcBef>
                <a:spcPts val="1400"/>
              </a:spcBef>
              <a:spcAft>
                <a:spcPts val="0"/>
              </a:spcAft>
              <a:buClr>
                <a:schemeClr val="dk1"/>
              </a:buClr>
              <a:buSzPct val="34495"/>
              <a:buFont typeface="Arial"/>
              <a:buNone/>
            </a:pPr>
            <a:r>
              <a:rPr b="1" i="1" lang="en-GB" sz="3189"/>
              <a:t>Building deep knowledge of all  children through everyday interactions, observations, and evidence-informed practice</a:t>
            </a:r>
            <a:endParaRPr b="1" i="1" sz="3189"/>
          </a:p>
          <a:p>
            <a:pPr indent="0" lvl="0" marL="0" rtl="0" algn="ctr">
              <a:lnSpc>
                <a:spcPct val="100000"/>
              </a:lnSpc>
              <a:spcBef>
                <a:spcPts val="400"/>
              </a:spcBef>
              <a:spcAft>
                <a:spcPts val="0"/>
              </a:spcAft>
              <a:buClr>
                <a:schemeClr val="dk1"/>
              </a:buClr>
              <a:buSzPts val="990"/>
              <a:buFont typeface="Arial"/>
              <a:buNone/>
            </a:pPr>
            <a:r>
              <a:rPr b="1" lang="en-GB" sz="5444"/>
              <a:t> </a:t>
            </a:r>
            <a:endParaRPr b="1" sz="5444"/>
          </a:p>
        </p:txBody>
      </p:sp>
      <p:pic>
        <p:nvPicPr>
          <p:cNvPr id="590" name="Google Shape;590;h3060a773241cba5c_0_489"/>
          <p:cNvPicPr preferRelativeResize="0"/>
          <p:nvPr/>
        </p:nvPicPr>
        <p:blipFill>
          <a:blip r:embed="rId3">
            <a:alphaModFix/>
          </a:blip>
          <a:stretch>
            <a:fillRect/>
          </a:stretch>
        </p:blipFill>
        <p:spPr>
          <a:xfrm>
            <a:off x="3716138" y="2018713"/>
            <a:ext cx="4759725" cy="2820576"/>
          </a:xfrm>
          <a:prstGeom prst="rect">
            <a:avLst/>
          </a:prstGeom>
          <a:noFill/>
          <a:ln>
            <a:noFill/>
          </a:ln>
        </p:spPr>
      </p:pic>
      <p:pic>
        <p:nvPicPr>
          <p:cNvPr id="591" name="Google Shape;591;h3060a773241cba5c_0_489"/>
          <p:cNvPicPr preferRelativeResize="0"/>
          <p:nvPr/>
        </p:nvPicPr>
        <p:blipFill>
          <a:blip r:embed="rId4">
            <a:alphaModFix/>
          </a:blip>
          <a:stretch>
            <a:fillRect/>
          </a:stretch>
        </p:blipFill>
        <p:spPr>
          <a:xfrm>
            <a:off x="1127575" y="2462325"/>
            <a:ext cx="1921559" cy="1725275"/>
          </a:xfrm>
          <a:prstGeom prst="rect">
            <a:avLst/>
          </a:prstGeom>
          <a:noFill/>
          <a:ln>
            <a:noFill/>
          </a:ln>
        </p:spPr>
      </p:pic>
      <p:pic>
        <p:nvPicPr>
          <p:cNvPr id="592" name="Google Shape;592;h3060a773241cba5c_0_489" title="PLT LOGO.png"/>
          <p:cNvPicPr preferRelativeResize="0"/>
          <p:nvPr/>
        </p:nvPicPr>
        <p:blipFill>
          <a:blip r:embed="rId5">
            <a:alphaModFix/>
          </a:blip>
          <a:stretch>
            <a:fillRect/>
          </a:stretch>
        </p:blipFill>
        <p:spPr>
          <a:xfrm>
            <a:off x="62275" y="48550"/>
            <a:ext cx="619576" cy="619576"/>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sp>
        <p:nvSpPr>
          <p:cNvPr id="597" name="Google Shape;597;h3060a773241cba5c_0_499"/>
          <p:cNvSpPr txBox="1"/>
          <p:nvPr>
            <p:ph type="ctrTitle"/>
          </p:nvPr>
        </p:nvSpPr>
        <p:spPr>
          <a:xfrm>
            <a:off x="0" y="-12"/>
            <a:ext cx="9144000" cy="2387700"/>
          </a:xfrm>
          <a:prstGeom prst="rect">
            <a:avLst/>
          </a:prstGeom>
        </p:spPr>
        <p:txBody>
          <a:bodyPr anchorCtr="0" anchor="b" bIns="45700" lIns="91425" spcFirstLastPara="1" rIns="91425" wrap="square" tIns="45700">
            <a:normAutofit/>
          </a:bodyPr>
          <a:lstStyle/>
          <a:p>
            <a:pPr indent="0" lvl="0" marL="0" rtl="0" algn="ctr">
              <a:spcBef>
                <a:spcPts val="0"/>
              </a:spcBef>
              <a:spcAft>
                <a:spcPts val="0"/>
              </a:spcAft>
              <a:buNone/>
            </a:pPr>
            <a:r>
              <a:rPr lang="en-GB"/>
              <a:t>What do we mean by meaningful next steps?</a:t>
            </a:r>
            <a:endParaRPr/>
          </a:p>
        </p:txBody>
      </p:sp>
      <p:sp>
        <p:nvSpPr>
          <p:cNvPr id="598" name="Google Shape;598;h3060a773241cba5c_0_499"/>
          <p:cNvSpPr txBox="1"/>
          <p:nvPr>
            <p:ph idx="1" type="subTitle"/>
          </p:nvPr>
        </p:nvSpPr>
        <p:spPr>
          <a:xfrm>
            <a:off x="147900" y="2798250"/>
            <a:ext cx="12044100" cy="5084400"/>
          </a:xfrm>
          <a:prstGeom prst="rect">
            <a:avLst/>
          </a:prstGeom>
        </p:spPr>
        <p:txBody>
          <a:bodyPr anchorCtr="0" anchor="t" bIns="45700" lIns="91425" spcFirstLastPara="1" rIns="91425" wrap="square" tIns="45700">
            <a:normAutofit fontScale="77500" lnSpcReduction="20000"/>
          </a:bodyPr>
          <a:lstStyle/>
          <a:p>
            <a:pPr indent="-420365" lvl="0" marL="457200" rtl="0" algn="l">
              <a:lnSpc>
                <a:spcPct val="115000"/>
              </a:lnSpc>
              <a:spcBef>
                <a:spcPts val="900"/>
              </a:spcBef>
              <a:spcAft>
                <a:spcPts val="0"/>
              </a:spcAft>
              <a:buSzPct val="102634"/>
              <a:buChar char="●"/>
            </a:pPr>
            <a:r>
              <a:rPr lang="en-GB" sz="3797">
                <a:latin typeface="Arial"/>
                <a:ea typeface="Arial"/>
                <a:cs typeface="Arial"/>
                <a:sym typeface="Arial"/>
              </a:rPr>
              <a:t>A </a:t>
            </a:r>
            <a:r>
              <a:rPr b="1" lang="en-GB" sz="3797">
                <a:latin typeface="Arial"/>
                <a:ea typeface="Arial"/>
                <a:cs typeface="Arial"/>
                <a:sym typeface="Arial"/>
              </a:rPr>
              <a:t>meaningful next step</a:t>
            </a:r>
            <a:r>
              <a:rPr lang="en-GB" sz="3797">
                <a:latin typeface="Arial"/>
                <a:ea typeface="Arial"/>
                <a:cs typeface="Arial"/>
                <a:sym typeface="Arial"/>
              </a:rPr>
              <a:t> in the Early Years Foundation Stage (EYFS) is </a:t>
            </a:r>
            <a:r>
              <a:rPr b="1" lang="en-GB" sz="3797">
                <a:latin typeface="Arial"/>
                <a:ea typeface="Arial"/>
                <a:cs typeface="Arial"/>
                <a:sym typeface="Arial"/>
              </a:rPr>
              <a:t>a practitioner’s immediate, planned response to an observed learning moment</a:t>
            </a:r>
            <a:r>
              <a:rPr lang="en-GB" sz="3797">
                <a:latin typeface="Arial"/>
                <a:ea typeface="Arial"/>
                <a:cs typeface="Arial"/>
                <a:sym typeface="Arial"/>
              </a:rPr>
              <a:t>. </a:t>
            </a:r>
            <a:endParaRPr sz="3797">
              <a:latin typeface="Arial"/>
              <a:ea typeface="Arial"/>
              <a:cs typeface="Arial"/>
              <a:sym typeface="Arial"/>
            </a:endParaRPr>
          </a:p>
          <a:p>
            <a:pPr indent="0" lvl="0" marL="457200" rtl="0" algn="l">
              <a:lnSpc>
                <a:spcPct val="115000"/>
              </a:lnSpc>
              <a:spcBef>
                <a:spcPts val="2100"/>
              </a:spcBef>
              <a:spcAft>
                <a:spcPts val="0"/>
              </a:spcAft>
              <a:buNone/>
            </a:pPr>
            <a:r>
              <a:t/>
            </a:r>
            <a:endParaRPr sz="3797">
              <a:latin typeface="Arial"/>
              <a:ea typeface="Arial"/>
              <a:cs typeface="Arial"/>
              <a:sym typeface="Arial"/>
            </a:endParaRPr>
          </a:p>
          <a:p>
            <a:pPr indent="-420365" lvl="0" marL="457200" rtl="0" algn="l">
              <a:lnSpc>
                <a:spcPct val="115000"/>
              </a:lnSpc>
              <a:spcBef>
                <a:spcPts val="2100"/>
              </a:spcBef>
              <a:spcAft>
                <a:spcPts val="0"/>
              </a:spcAft>
              <a:buSzPct val="102634"/>
              <a:buChar char="●"/>
            </a:pPr>
            <a:r>
              <a:rPr lang="en-GB" sz="3797">
                <a:latin typeface="Arial"/>
                <a:ea typeface="Arial"/>
                <a:cs typeface="Arial"/>
                <a:sym typeface="Arial"/>
              </a:rPr>
              <a:t>Rooted in guidance from the Department for Education (DfE) and the Education Endowment Foundation (EEF), </a:t>
            </a:r>
            <a:r>
              <a:rPr b="1" lang="en-GB" sz="3797">
                <a:latin typeface="Arial"/>
                <a:ea typeface="Arial"/>
                <a:cs typeface="Arial"/>
                <a:sym typeface="Arial"/>
              </a:rPr>
              <a:t>it focuses on real-time interaction to extend, challenge, or embed learning—rather than recorded, paperwork-heavy targets. </a:t>
            </a:r>
            <a:endParaRPr b="1" sz="3897">
              <a:latin typeface="Arial"/>
              <a:ea typeface="Arial"/>
              <a:cs typeface="Arial"/>
              <a:sym typeface="Arial"/>
            </a:endParaRPr>
          </a:p>
          <a:p>
            <a:pPr indent="0" lvl="0" marL="0" rtl="0" algn="l">
              <a:lnSpc>
                <a:spcPct val="115000"/>
              </a:lnSpc>
              <a:spcBef>
                <a:spcPts val="2100"/>
              </a:spcBef>
              <a:spcAft>
                <a:spcPts val="0"/>
              </a:spcAft>
              <a:buNone/>
            </a:pPr>
            <a:r>
              <a:t/>
            </a:r>
            <a:endParaRPr sz="1200">
              <a:latin typeface="Arial"/>
              <a:ea typeface="Arial"/>
              <a:cs typeface="Arial"/>
              <a:sym typeface="Arial"/>
            </a:endParaRPr>
          </a:p>
          <a:p>
            <a:pPr indent="0" lvl="0" marL="0" rtl="0" algn="l">
              <a:lnSpc>
                <a:spcPct val="115000"/>
              </a:lnSpc>
              <a:spcBef>
                <a:spcPts val="1200"/>
              </a:spcBef>
              <a:spcAft>
                <a:spcPts val="0"/>
              </a:spcAft>
              <a:buClr>
                <a:schemeClr val="dk1"/>
              </a:buClr>
              <a:buSzPct val="91667"/>
              <a:buFont typeface="Arial"/>
              <a:buNone/>
            </a:pPr>
            <a:r>
              <a:t/>
            </a:r>
            <a:endParaRPr sz="1200">
              <a:latin typeface="Arial"/>
              <a:ea typeface="Arial"/>
              <a:cs typeface="Arial"/>
              <a:sym typeface="Arial"/>
            </a:endParaRPr>
          </a:p>
          <a:p>
            <a:pPr indent="0" lvl="0" marL="0" rtl="0" algn="ctr">
              <a:spcBef>
                <a:spcPts val="1200"/>
              </a:spcBef>
              <a:spcAft>
                <a:spcPts val="900"/>
              </a:spcAft>
              <a:buNone/>
            </a:pPr>
            <a:r>
              <a:t/>
            </a:r>
            <a:endParaRPr sz="1100">
              <a:latin typeface="Arial"/>
              <a:ea typeface="Arial"/>
              <a:cs typeface="Arial"/>
              <a:sym typeface="Arial"/>
            </a:endParaRPr>
          </a:p>
        </p:txBody>
      </p:sp>
      <p:pic>
        <p:nvPicPr>
          <p:cNvPr id="599" name="Google Shape;599;h3060a773241cba5c_0_499"/>
          <p:cNvPicPr preferRelativeResize="0"/>
          <p:nvPr/>
        </p:nvPicPr>
        <p:blipFill>
          <a:blip r:embed="rId3">
            <a:alphaModFix/>
          </a:blip>
          <a:stretch>
            <a:fillRect/>
          </a:stretch>
        </p:blipFill>
        <p:spPr>
          <a:xfrm>
            <a:off x="8976800" y="338825"/>
            <a:ext cx="2743201" cy="1930687"/>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sp>
        <p:nvSpPr>
          <p:cNvPr id="604" name="Google Shape;604;h3060a773241cba5c_0_518"/>
          <p:cNvSpPr txBox="1"/>
          <p:nvPr>
            <p:ph idx="1" type="subTitle"/>
          </p:nvPr>
        </p:nvSpPr>
        <p:spPr>
          <a:xfrm>
            <a:off x="147900" y="3133425"/>
            <a:ext cx="12044100" cy="4260300"/>
          </a:xfrm>
          <a:prstGeom prst="rect">
            <a:avLst/>
          </a:prstGeom>
        </p:spPr>
        <p:txBody>
          <a:bodyPr anchorCtr="0" anchor="t" bIns="45700" lIns="91425" spcFirstLastPara="1" rIns="91425" wrap="square" tIns="45700">
            <a:normAutofit/>
          </a:bodyPr>
          <a:lstStyle/>
          <a:p>
            <a:pPr indent="0" lvl="0" marL="457200" rtl="0" algn="l">
              <a:lnSpc>
                <a:spcPct val="115000"/>
              </a:lnSpc>
              <a:spcBef>
                <a:spcPts val="900"/>
              </a:spcBef>
              <a:spcAft>
                <a:spcPts val="0"/>
              </a:spcAft>
              <a:buNone/>
            </a:pPr>
            <a:r>
              <a:t/>
            </a:r>
            <a:endParaRPr b="1" sz="3308">
              <a:latin typeface="Arial"/>
              <a:ea typeface="Arial"/>
              <a:cs typeface="Arial"/>
              <a:sym typeface="Arial"/>
            </a:endParaRPr>
          </a:p>
          <a:p>
            <a:pPr indent="0" lvl="0" marL="0" rtl="0" algn="l">
              <a:lnSpc>
                <a:spcPct val="115000"/>
              </a:lnSpc>
              <a:spcBef>
                <a:spcPts val="2100"/>
              </a:spcBef>
              <a:spcAft>
                <a:spcPts val="0"/>
              </a:spcAft>
              <a:buNone/>
            </a:pPr>
            <a:r>
              <a:t/>
            </a:r>
            <a:endParaRPr sz="1200">
              <a:latin typeface="Arial"/>
              <a:ea typeface="Arial"/>
              <a:cs typeface="Arial"/>
              <a:sym typeface="Arial"/>
            </a:endParaRPr>
          </a:p>
          <a:p>
            <a:pPr indent="0" lvl="0" marL="0" rtl="0" algn="l">
              <a:lnSpc>
                <a:spcPct val="115000"/>
              </a:lnSpc>
              <a:spcBef>
                <a:spcPts val="1200"/>
              </a:spcBef>
              <a:spcAft>
                <a:spcPts val="0"/>
              </a:spcAft>
              <a:buNone/>
            </a:pPr>
            <a:r>
              <a:t/>
            </a:r>
            <a:endParaRPr sz="1200">
              <a:latin typeface="Arial"/>
              <a:ea typeface="Arial"/>
              <a:cs typeface="Arial"/>
              <a:sym typeface="Arial"/>
            </a:endParaRPr>
          </a:p>
          <a:p>
            <a:pPr indent="0" lvl="0" marL="0" rtl="0" algn="ctr">
              <a:spcBef>
                <a:spcPts val="1200"/>
              </a:spcBef>
              <a:spcAft>
                <a:spcPts val="900"/>
              </a:spcAft>
              <a:buNone/>
            </a:pPr>
            <a:r>
              <a:t/>
            </a:r>
            <a:endParaRPr sz="1100">
              <a:latin typeface="Arial"/>
              <a:ea typeface="Arial"/>
              <a:cs typeface="Arial"/>
              <a:sym typeface="Arial"/>
            </a:endParaRPr>
          </a:p>
        </p:txBody>
      </p:sp>
      <p:sp>
        <p:nvSpPr>
          <p:cNvPr id="605" name="Google Shape;605;h3060a773241cba5c_0_518"/>
          <p:cNvSpPr txBox="1"/>
          <p:nvPr/>
        </p:nvSpPr>
        <p:spPr>
          <a:xfrm>
            <a:off x="342425" y="75800"/>
            <a:ext cx="11048400" cy="1559100"/>
          </a:xfrm>
          <a:prstGeom prst="rect">
            <a:avLst/>
          </a:prstGeom>
          <a:noFill/>
          <a:ln>
            <a:noFill/>
          </a:ln>
        </p:spPr>
        <p:txBody>
          <a:bodyPr anchorCtr="0" anchor="t" bIns="91425" lIns="91425" spcFirstLastPara="1" rIns="91425" wrap="square" tIns="91425">
            <a:noAutofit/>
          </a:bodyPr>
          <a:lstStyle/>
          <a:p>
            <a:pPr indent="-609600" lvl="0" marL="457200" rtl="0" algn="l">
              <a:lnSpc>
                <a:spcPct val="115000"/>
              </a:lnSpc>
              <a:spcBef>
                <a:spcPts val="0"/>
              </a:spcBef>
              <a:spcAft>
                <a:spcPts val="0"/>
              </a:spcAft>
              <a:buClr>
                <a:schemeClr val="dk1"/>
              </a:buClr>
              <a:buSzPts val="6000"/>
              <a:buAutoNum type="arabicPeriod"/>
            </a:pPr>
            <a:r>
              <a:rPr b="1" lang="en-GB" sz="6000">
                <a:solidFill>
                  <a:schemeClr val="dk1"/>
                </a:solidFill>
              </a:rPr>
              <a:t>When observing in the moment … What </a:t>
            </a:r>
            <a:r>
              <a:rPr b="1" lang="en-GB" sz="6000" u="sng">
                <a:solidFill>
                  <a:schemeClr val="dk1"/>
                </a:solidFill>
              </a:rPr>
              <a:t>do</a:t>
            </a:r>
            <a:r>
              <a:rPr b="1" lang="en-GB" sz="6000">
                <a:solidFill>
                  <a:schemeClr val="dk1"/>
                </a:solidFill>
              </a:rPr>
              <a:t> we see?</a:t>
            </a:r>
            <a:endParaRPr sz="6000">
              <a:solidFill>
                <a:schemeClr val="dk1"/>
              </a:solidFill>
              <a:latin typeface="Calibri"/>
              <a:ea typeface="Calibri"/>
              <a:cs typeface="Calibri"/>
              <a:sym typeface="Calibri"/>
            </a:endParaRPr>
          </a:p>
        </p:txBody>
      </p:sp>
      <p:pic>
        <p:nvPicPr>
          <p:cNvPr id="606" name="Google Shape;606;h3060a773241cba5c_0_518"/>
          <p:cNvPicPr preferRelativeResize="0"/>
          <p:nvPr/>
        </p:nvPicPr>
        <p:blipFill rotWithShape="1">
          <a:blip r:embed="rId3">
            <a:alphaModFix/>
          </a:blip>
          <a:srcRect b="0" l="0" r="0" t="12465"/>
          <a:stretch/>
        </p:blipFill>
        <p:spPr>
          <a:xfrm>
            <a:off x="3375650" y="2820387"/>
            <a:ext cx="8733800" cy="3875400"/>
          </a:xfrm>
          <a:prstGeom prst="rect">
            <a:avLst/>
          </a:prstGeom>
          <a:noFill/>
          <a:ln>
            <a:noFill/>
          </a:ln>
        </p:spPr>
      </p:pic>
      <p:pic>
        <p:nvPicPr>
          <p:cNvPr id="607" name="Google Shape;607;h3060a773241cba5c_0_518"/>
          <p:cNvPicPr preferRelativeResize="0"/>
          <p:nvPr/>
        </p:nvPicPr>
        <p:blipFill>
          <a:blip r:embed="rId4">
            <a:alphaModFix/>
          </a:blip>
          <a:stretch>
            <a:fillRect/>
          </a:stretch>
        </p:blipFill>
        <p:spPr>
          <a:xfrm>
            <a:off x="-60900" y="2820375"/>
            <a:ext cx="4848427" cy="3875400"/>
          </a:xfrm>
          <a:prstGeom prst="rect">
            <a:avLst/>
          </a:prstGeom>
          <a:noFill/>
          <a:ln>
            <a:noFill/>
          </a:ln>
        </p:spPr>
      </p:pic>
      <p:sp>
        <p:nvSpPr>
          <p:cNvPr id="608" name="Google Shape;608;h3060a773241cba5c_0_518"/>
          <p:cNvSpPr/>
          <p:nvPr/>
        </p:nvSpPr>
        <p:spPr>
          <a:xfrm>
            <a:off x="10940050" y="3705750"/>
            <a:ext cx="1169400" cy="584700"/>
          </a:xfrm>
          <a:prstGeom prst="leftArrow">
            <a:avLst>
              <a:gd fmla="val 50000" name="adj1"/>
              <a:gd fmla="val 50000" name="adj2"/>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09" name="Google Shape;609;h3060a773241cba5c_0_518"/>
          <p:cNvSpPr/>
          <p:nvPr/>
        </p:nvSpPr>
        <p:spPr>
          <a:xfrm>
            <a:off x="10940050" y="6177175"/>
            <a:ext cx="1169400" cy="584700"/>
          </a:xfrm>
          <a:prstGeom prst="leftArrow">
            <a:avLst>
              <a:gd fmla="val 50000" name="adj1"/>
              <a:gd fmla="val 50000" name="adj2"/>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3" name="Shape 613"/>
        <p:cNvGrpSpPr/>
        <p:nvPr/>
      </p:nvGrpSpPr>
      <p:grpSpPr>
        <a:xfrm>
          <a:off x="0" y="0"/>
          <a:ext cx="0" cy="0"/>
          <a:chOff x="0" y="0"/>
          <a:chExt cx="0" cy="0"/>
        </a:xfrm>
      </p:grpSpPr>
      <p:sp>
        <p:nvSpPr>
          <p:cNvPr id="614" name="Google Shape;614;h3060a773241cba5c_0_527"/>
          <p:cNvSpPr txBox="1"/>
          <p:nvPr>
            <p:ph idx="1" type="subTitle"/>
          </p:nvPr>
        </p:nvSpPr>
        <p:spPr>
          <a:xfrm>
            <a:off x="361025" y="335875"/>
            <a:ext cx="11638500" cy="6645000"/>
          </a:xfrm>
          <a:prstGeom prst="rect">
            <a:avLst/>
          </a:prstGeom>
        </p:spPr>
        <p:txBody>
          <a:bodyPr anchorCtr="0" anchor="t" bIns="45700" lIns="91425" spcFirstLastPara="1" rIns="91425" wrap="square" tIns="45700">
            <a:normAutofit fontScale="70000" lnSpcReduction="10000"/>
          </a:bodyPr>
          <a:lstStyle/>
          <a:p>
            <a:pPr indent="0" lvl="0" marL="0" rtl="0" algn="l">
              <a:lnSpc>
                <a:spcPct val="115000"/>
              </a:lnSpc>
              <a:spcBef>
                <a:spcPts val="1800"/>
              </a:spcBef>
              <a:spcAft>
                <a:spcPts val="0"/>
              </a:spcAft>
              <a:buClr>
                <a:schemeClr val="dk1"/>
              </a:buClr>
              <a:buSzPct val="29985"/>
              <a:buFont typeface="Arial"/>
              <a:buNone/>
            </a:pPr>
            <a:r>
              <a:rPr lang="en-GB" sz="3669" u="sng">
                <a:latin typeface="Arial"/>
                <a:ea typeface="Arial"/>
                <a:cs typeface="Arial"/>
                <a:sym typeface="Arial"/>
              </a:rPr>
              <a:t>Above the Water Line (Visible Knowledge &amp; Skills)</a:t>
            </a:r>
            <a:endParaRPr sz="3669" u="sng">
              <a:latin typeface="Arial"/>
              <a:ea typeface="Arial"/>
              <a:cs typeface="Arial"/>
              <a:sym typeface="Arial"/>
            </a:endParaRPr>
          </a:p>
          <a:p>
            <a:pPr indent="-340230" lvl="0" marL="457200" rtl="0" algn="l">
              <a:lnSpc>
                <a:spcPct val="115000"/>
              </a:lnSpc>
              <a:spcBef>
                <a:spcPts val="900"/>
              </a:spcBef>
              <a:spcAft>
                <a:spcPts val="0"/>
              </a:spcAft>
              <a:buSzPct val="100000"/>
              <a:buChar char="●"/>
            </a:pPr>
            <a:r>
              <a:rPr b="1" lang="en-GB" sz="2511">
                <a:latin typeface="Arial"/>
                <a:ea typeface="Arial"/>
                <a:cs typeface="Arial"/>
                <a:sym typeface="Arial"/>
              </a:rPr>
              <a:t>Speech &amp; Language:</a:t>
            </a:r>
            <a:r>
              <a:rPr lang="en-GB" sz="2511">
                <a:latin typeface="Arial"/>
                <a:ea typeface="Arial"/>
                <a:cs typeface="Arial"/>
                <a:sym typeface="Arial"/>
              </a:rPr>
              <a:t> Verbal sentence structures, vocabulary size, and conversational clarity.</a:t>
            </a:r>
            <a:endParaRPr sz="2511">
              <a:latin typeface="Arial"/>
              <a:ea typeface="Arial"/>
              <a:cs typeface="Arial"/>
              <a:sym typeface="Arial"/>
            </a:endParaRPr>
          </a:p>
          <a:p>
            <a:pPr indent="-340230" lvl="0" marL="457200" rtl="0" algn="l">
              <a:lnSpc>
                <a:spcPct val="115000"/>
              </a:lnSpc>
              <a:spcBef>
                <a:spcPts val="0"/>
              </a:spcBef>
              <a:spcAft>
                <a:spcPts val="0"/>
              </a:spcAft>
              <a:buSzPct val="100000"/>
              <a:buChar char="●"/>
            </a:pPr>
            <a:r>
              <a:rPr b="1" lang="en-GB" sz="2511">
                <a:latin typeface="Arial"/>
                <a:ea typeface="Arial"/>
                <a:cs typeface="Arial"/>
                <a:sym typeface="Arial"/>
              </a:rPr>
              <a:t>Literacy &amp; Numeracy:</a:t>
            </a:r>
            <a:r>
              <a:rPr lang="en-GB" sz="2511">
                <a:latin typeface="Arial"/>
                <a:ea typeface="Arial"/>
                <a:cs typeface="Arial"/>
                <a:sym typeface="Arial"/>
              </a:rPr>
              <a:t> Letter and number recognition, phoneme blending, name writing, and rote counting.</a:t>
            </a:r>
            <a:endParaRPr sz="2511">
              <a:latin typeface="Arial"/>
              <a:ea typeface="Arial"/>
              <a:cs typeface="Arial"/>
              <a:sym typeface="Arial"/>
            </a:endParaRPr>
          </a:p>
          <a:p>
            <a:pPr indent="-340230" lvl="0" marL="457200" rtl="0" algn="l">
              <a:lnSpc>
                <a:spcPct val="115000"/>
              </a:lnSpc>
              <a:spcBef>
                <a:spcPts val="0"/>
              </a:spcBef>
              <a:spcAft>
                <a:spcPts val="0"/>
              </a:spcAft>
              <a:buSzPct val="100000"/>
              <a:buChar char="●"/>
            </a:pPr>
            <a:r>
              <a:rPr b="1" lang="en-GB" sz="2511">
                <a:latin typeface="Arial"/>
                <a:ea typeface="Arial"/>
                <a:cs typeface="Arial"/>
                <a:sym typeface="Arial"/>
              </a:rPr>
              <a:t>Fact Recall:</a:t>
            </a:r>
            <a:r>
              <a:rPr lang="en-GB" sz="2511">
                <a:latin typeface="Arial"/>
                <a:ea typeface="Arial"/>
                <a:cs typeface="Arial"/>
                <a:sym typeface="Arial"/>
              </a:rPr>
              <a:t> Topical knowledge like identifying colours, naming animals, or explaining plant growth.</a:t>
            </a:r>
            <a:endParaRPr sz="2511">
              <a:latin typeface="Arial"/>
              <a:ea typeface="Arial"/>
              <a:cs typeface="Arial"/>
              <a:sym typeface="Arial"/>
            </a:endParaRPr>
          </a:p>
          <a:p>
            <a:pPr indent="-340230" lvl="0" marL="457200" rtl="0" algn="l">
              <a:lnSpc>
                <a:spcPct val="115000"/>
              </a:lnSpc>
              <a:spcBef>
                <a:spcPts val="0"/>
              </a:spcBef>
              <a:spcAft>
                <a:spcPts val="0"/>
              </a:spcAft>
              <a:buSzPct val="100000"/>
              <a:buChar char="●"/>
            </a:pPr>
            <a:r>
              <a:rPr b="1" lang="en-GB" sz="2511">
                <a:latin typeface="Arial"/>
                <a:ea typeface="Arial"/>
                <a:cs typeface="Arial"/>
                <a:sym typeface="Arial"/>
              </a:rPr>
              <a:t>Gross Motor:</a:t>
            </a:r>
            <a:r>
              <a:rPr lang="en-GB" sz="2511">
                <a:latin typeface="Arial"/>
                <a:ea typeface="Arial"/>
                <a:cs typeface="Arial"/>
                <a:sym typeface="Arial"/>
              </a:rPr>
              <a:t> Whole-body movements including running, jumping, balancing, and climbing.</a:t>
            </a:r>
            <a:endParaRPr sz="2511">
              <a:latin typeface="Arial"/>
              <a:ea typeface="Arial"/>
              <a:cs typeface="Arial"/>
              <a:sym typeface="Arial"/>
            </a:endParaRPr>
          </a:p>
          <a:p>
            <a:pPr indent="-340230" lvl="0" marL="457200" rtl="0" algn="l">
              <a:lnSpc>
                <a:spcPct val="115000"/>
              </a:lnSpc>
              <a:spcBef>
                <a:spcPts val="0"/>
              </a:spcBef>
              <a:spcAft>
                <a:spcPts val="0"/>
              </a:spcAft>
              <a:buSzPct val="100000"/>
              <a:buChar char="●"/>
            </a:pPr>
            <a:r>
              <a:rPr b="1" lang="en-GB" sz="2511">
                <a:latin typeface="Arial"/>
                <a:ea typeface="Arial"/>
                <a:cs typeface="Arial"/>
                <a:sym typeface="Arial"/>
              </a:rPr>
              <a:t>Fine Motor:</a:t>
            </a:r>
            <a:r>
              <a:rPr lang="en-GB" sz="2511">
                <a:latin typeface="Arial"/>
                <a:ea typeface="Arial"/>
                <a:cs typeface="Arial"/>
                <a:sym typeface="Arial"/>
              </a:rPr>
              <a:t> Finger-hand coordination such as pencil grip, scissor control, and bead threading.</a:t>
            </a:r>
            <a:endParaRPr sz="2511">
              <a:latin typeface="Arial"/>
              <a:ea typeface="Arial"/>
              <a:cs typeface="Arial"/>
              <a:sym typeface="Arial"/>
            </a:endParaRPr>
          </a:p>
          <a:p>
            <a:pPr indent="0" lvl="0" marL="0" rtl="0" algn="l">
              <a:lnSpc>
                <a:spcPct val="115000"/>
              </a:lnSpc>
              <a:spcBef>
                <a:spcPts val="2100"/>
              </a:spcBef>
              <a:spcAft>
                <a:spcPts val="0"/>
              </a:spcAft>
              <a:buNone/>
            </a:pPr>
            <a:r>
              <a:t/>
            </a:r>
            <a:endParaRPr sz="3669" u="sng">
              <a:latin typeface="Arial"/>
              <a:ea typeface="Arial"/>
              <a:cs typeface="Arial"/>
              <a:sym typeface="Arial"/>
            </a:endParaRPr>
          </a:p>
          <a:p>
            <a:pPr indent="0" lvl="0" marL="0" rtl="0" algn="l">
              <a:lnSpc>
                <a:spcPct val="115000"/>
              </a:lnSpc>
              <a:spcBef>
                <a:spcPts val="1800"/>
              </a:spcBef>
              <a:spcAft>
                <a:spcPts val="0"/>
              </a:spcAft>
              <a:buNone/>
            </a:pPr>
            <a:r>
              <a:t/>
            </a:r>
            <a:endParaRPr sz="3669" u="sng">
              <a:latin typeface="Arial"/>
              <a:ea typeface="Arial"/>
              <a:cs typeface="Arial"/>
              <a:sym typeface="Arial"/>
            </a:endParaRPr>
          </a:p>
          <a:p>
            <a:pPr indent="0" lvl="0" marL="0" rtl="0" algn="l">
              <a:lnSpc>
                <a:spcPct val="115000"/>
              </a:lnSpc>
              <a:spcBef>
                <a:spcPts val="1800"/>
              </a:spcBef>
              <a:spcAft>
                <a:spcPts val="0"/>
              </a:spcAft>
              <a:buClr>
                <a:schemeClr val="dk1"/>
              </a:buClr>
              <a:buSzPct val="29985"/>
              <a:buFont typeface="Arial"/>
              <a:buNone/>
            </a:pPr>
            <a:r>
              <a:rPr lang="en-GB" sz="3669" u="sng">
                <a:latin typeface="Arial"/>
                <a:ea typeface="Arial"/>
                <a:cs typeface="Arial"/>
                <a:sym typeface="Arial"/>
              </a:rPr>
              <a:t>Below the Water Line (Less visible  Learning Behaviours)</a:t>
            </a:r>
            <a:endParaRPr sz="3669" u="sng">
              <a:latin typeface="Arial"/>
              <a:ea typeface="Arial"/>
              <a:cs typeface="Arial"/>
              <a:sym typeface="Arial"/>
            </a:endParaRPr>
          </a:p>
          <a:p>
            <a:pPr indent="-340230" lvl="0" marL="457200" rtl="0" algn="l">
              <a:lnSpc>
                <a:spcPct val="115000"/>
              </a:lnSpc>
              <a:spcBef>
                <a:spcPts val="900"/>
              </a:spcBef>
              <a:spcAft>
                <a:spcPts val="0"/>
              </a:spcAft>
              <a:buSzPct val="100000"/>
              <a:buChar char="●"/>
            </a:pPr>
            <a:r>
              <a:rPr b="1" lang="en-GB" sz="2511">
                <a:latin typeface="Arial"/>
                <a:ea typeface="Arial"/>
                <a:cs typeface="Arial"/>
                <a:sym typeface="Arial"/>
              </a:rPr>
              <a:t>Engagement (CoEL):</a:t>
            </a:r>
            <a:r>
              <a:rPr lang="en-GB" sz="2511">
                <a:latin typeface="Arial"/>
                <a:ea typeface="Arial"/>
                <a:cs typeface="Arial"/>
                <a:sym typeface="Arial"/>
              </a:rPr>
              <a:t> Curiosity to explore resources, open-ended play, and a willingness to try new things.</a:t>
            </a:r>
            <a:endParaRPr sz="2511">
              <a:latin typeface="Arial"/>
              <a:ea typeface="Arial"/>
              <a:cs typeface="Arial"/>
              <a:sym typeface="Arial"/>
            </a:endParaRPr>
          </a:p>
          <a:p>
            <a:pPr indent="-340230" lvl="0" marL="457200" rtl="0" algn="l">
              <a:lnSpc>
                <a:spcPct val="115000"/>
              </a:lnSpc>
              <a:spcBef>
                <a:spcPts val="0"/>
              </a:spcBef>
              <a:spcAft>
                <a:spcPts val="0"/>
              </a:spcAft>
              <a:buSzPct val="100000"/>
              <a:buChar char="●"/>
            </a:pPr>
            <a:r>
              <a:rPr b="1" lang="en-GB" sz="2511">
                <a:latin typeface="Arial"/>
                <a:ea typeface="Arial"/>
                <a:cs typeface="Arial"/>
                <a:sym typeface="Arial"/>
              </a:rPr>
              <a:t>Motivation (CoEL):</a:t>
            </a:r>
            <a:r>
              <a:rPr lang="en-GB" sz="2511">
                <a:latin typeface="Arial"/>
                <a:ea typeface="Arial"/>
                <a:cs typeface="Arial"/>
                <a:sym typeface="Arial"/>
              </a:rPr>
              <a:t> High levels of deep concentration, resilience through setbacks, and intrinsic drive.</a:t>
            </a:r>
            <a:endParaRPr sz="2511">
              <a:latin typeface="Arial"/>
              <a:ea typeface="Arial"/>
              <a:cs typeface="Arial"/>
              <a:sym typeface="Arial"/>
            </a:endParaRPr>
          </a:p>
          <a:p>
            <a:pPr indent="-340230" lvl="0" marL="457200" rtl="0" algn="l">
              <a:lnSpc>
                <a:spcPct val="115000"/>
              </a:lnSpc>
              <a:spcBef>
                <a:spcPts val="0"/>
              </a:spcBef>
              <a:spcAft>
                <a:spcPts val="0"/>
              </a:spcAft>
              <a:buSzPct val="100000"/>
              <a:buChar char="●"/>
            </a:pPr>
            <a:r>
              <a:rPr b="1" lang="en-GB" sz="2511">
                <a:latin typeface="Arial"/>
                <a:ea typeface="Arial"/>
                <a:cs typeface="Arial"/>
                <a:sym typeface="Arial"/>
              </a:rPr>
              <a:t>Critical Thinking (CoEL):</a:t>
            </a:r>
            <a:r>
              <a:rPr lang="en-GB" sz="2511">
                <a:latin typeface="Arial"/>
                <a:ea typeface="Arial"/>
                <a:cs typeface="Arial"/>
                <a:sym typeface="Arial"/>
              </a:rPr>
              <a:t> Connecting new ideas to past experiences, predicting outcomes, and changing strategies when stuck.</a:t>
            </a:r>
            <a:endParaRPr sz="2511">
              <a:latin typeface="Arial"/>
              <a:ea typeface="Arial"/>
              <a:cs typeface="Arial"/>
              <a:sym typeface="Arial"/>
            </a:endParaRPr>
          </a:p>
          <a:p>
            <a:pPr indent="-340230" lvl="0" marL="457200" rtl="0" algn="l">
              <a:lnSpc>
                <a:spcPct val="115000"/>
              </a:lnSpc>
              <a:spcBef>
                <a:spcPts val="0"/>
              </a:spcBef>
              <a:spcAft>
                <a:spcPts val="0"/>
              </a:spcAft>
              <a:buSzPct val="100000"/>
              <a:buChar char="●"/>
            </a:pPr>
            <a:r>
              <a:rPr b="1" lang="en-GB" sz="2511">
                <a:latin typeface="Arial"/>
                <a:ea typeface="Arial"/>
                <a:cs typeface="Arial"/>
                <a:sym typeface="Arial"/>
              </a:rPr>
              <a:t>Self-Regulation:</a:t>
            </a:r>
            <a:r>
              <a:rPr lang="en-GB" sz="2511">
                <a:latin typeface="Arial"/>
                <a:ea typeface="Arial"/>
                <a:cs typeface="Arial"/>
                <a:sym typeface="Arial"/>
              </a:rPr>
              <a:t> Impulse control, waiting for turns, managing strong emotions, and following simple directions.</a:t>
            </a:r>
            <a:endParaRPr sz="2511">
              <a:latin typeface="Arial"/>
              <a:ea typeface="Arial"/>
              <a:cs typeface="Arial"/>
              <a:sym typeface="Arial"/>
            </a:endParaRPr>
          </a:p>
          <a:p>
            <a:pPr indent="-340230" lvl="0" marL="457200" rtl="0" algn="l">
              <a:lnSpc>
                <a:spcPct val="115000"/>
              </a:lnSpc>
              <a:spcBef>
                <a:spcPts val="0"/>
              </a:spcBef>
              <a:spcAft>
                <a:spcPts val="0"/>
              </a:spcAft>
              <a:buSzPct val="100000"/>
              <a:buChar char="●"/>
            </a:pPr>
            <a:r>
              <a:rPr b="1" lang="en-GB" sz="2511">
                <a:latin typeface="Arial"/>
                <a:ea typeface="Arial"/>
                <a:cs typeface="Arial"/>
                <a:sym typeface="Arial"/>
              </a:rPr>
              <a:t>Emotional Security:</a:t>
            </a:r>
            <a:r>
              <a:rPr lang="en-GB" sz="2511">
                <a:latin typeface="Arial"/>
                <a:ea typeface="Arial"/>
                <a:cs typeface="Arial"/>
                <a:sym typeface="Arial"/>
              </a:rPr>
              <a:t> Internal sense of safety, strong attachments to staff, and the confidence to take risks.</a:t>
            </a:r>
            <a:endParaRPr sz="2511">
              <a:latin typeface="Arial"/>
              <a:ea typeface="Arial"/>
              <a:cs typeface="Arial"/>
              <a:sym typeface="Arial"/>
            </a:endParaRPr>
          </a:p>
          <a:p>
            <a:pPr indent="-340230" lvl="0" marL="457200" rtl="0" algn="l">
              <a:lnSpc>
                <a:spcPct val="115000"/>
              </a:lnSpc>
              <a:spcBef>
                <a:spcPts val="0"/>
              </a:spcBef>
              <a:spcAft>
                <a:spcPts val="0"/>
              </a:spcAft>
              <a:buSzPct val="100000"/>
              <a:buChar char="●"/>
            </a:pPr>
            <a:r>
              <a:rPr b="1" lang="en-GB" sz="2511">
                <a:latin typeface="Arial"/>
                <a:ea typeface="Arial"/>
                <a:cs typeface="Arial"/>
                <a:sym typeface="Arial"/>
              </a:rPr>
              <a:t>Executive Functioning:</a:t>
            </a:r>
            <a:r>
              <a:rPr lang="en-GB" sz="2511">
                <a:latin typeface="Arial"/>
                <a:ea typeface="Arial"/>
                <a:cs typeface="Arial"/>
                <a:sym typeface="Arial"/>
              </a:rPr>
              <a:t> Holding instructions in short-term memory, shifting attention, and planning task steps.</a:t>
            </a:r>
            <a:endParaRPr sz="2511">
              <a:latin typeface="Arial"/>
              <a:ea typeface="Arial"/>
              <a:cs typeface="Arial"/>
              <a:sym typeface="Arial"/>
            </a:endParaRPr>
          </a:p>
          <a:p>
            <a:pPr indent="0" lvl="0" marL="0" rtl="0" algn="ctr">
              <a:spcBef>
                <a:spcPts val="2100"/>
              </a:spcBef>
              <a:spcAft>
                <a:spcPts val="900"/>
              </a:spcAft>
              <a:buNone/>
            </a:pPr>
            <a:r>
              <a:t/>
            </a:r>
            <a:endParaRPr/>
          </a:p>
        </p:txBody>
      </p:sp>
      <p:pic>
        <p:nvPicPr>
          <p:cNvPr id="615" name="Google Shape;615;h3060a773241cba5c_0_527"/>
          <p:cNvPicPr preferRelativeResize="0"/>
          <p:nvPr/>
        </p:nvPicPr>
        <p:blipFill rotWithShape="1">
          <a:blip r:embed="rId3">
            <a:alphaModFix/>
          </a:blip>
          <a:srcRect b="0" l="0" r="0" t="12465"/>
          <a:stretch/>
        </p:blipFill>
        <p:spPr>
          <a:xfrm>
            <a:off x="8926200" y="2519802"/>
            <a:ext cx="3265800" cy="1449101"/>
          </a:xfrm>
          <a:prstGeom prst="rect">
            <a:avLst/>
          </a:prstGeom>
          <a:noFill/>
          <a:ln>
            <a:noFill/>
          </a:ln>
        </p:spPr>
      </p:pic>
      <p:pic>
        <p:nvPicPr>
          <p:cNvPr id="616" name="Google Shape;616;h3060a773241cba5c_0_527"/>
          <p:cNvPicPr preferRelativeResize="0"/>
          <p:nvPr/>
        </p:nvPicPr>
        <p:blipFill>
          <a:blip r:embed="rId4">
            <a:alphaModFix/>
          </a:blip>
          <a:stretch>
            <a:fillRect/>
          </a:stretch>
        </p:blipFill>
        <p:spPr>
          <a:xfrm>
            <a:off x="10821750" y="0"/>
            <a:ext cx="1370242" cy="1095250"/>
          </a:xfrm>
          <a:prstGeom prst="rect">
            <a:avLst/>
          </a:prstGeom>
          <a:noFill/>
          <a:ln>
            <a:noFill/>
          </a:ln>
        </p:spPr>
      </p:pic>
      <p:sp>
        <p:nvSpPr>
          <p:cNvPr id="617" name="Google Shape;617;h3060a773241cba5c_0_527"/>
          <p:cNvSpPr/>
          <p:nvPr/>
        </p:nvSpPr>
        <p:spPr>
          <a:xfrm>
            <a:off x="8926200" y="2373300"/>
            <a:ext cx="596700" cy="985500"/>
          </a:xfrm>
          <a:prstGeom prst="upArrow">
            <a:avLst>
              <a:gd fmla="val 50000" name="adj1"/>
              <a:gd fmla="val 50000" name="adj2"/>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18" name="Google Shape;618;h3060a773241cba5c_0_527"/>
          <p:cNvSpPr/>
          <p:nvPr/>
        </p:nvSpPr>
        <p:spPr>
          <a:xfrm rot="10800000">
            <a:off x="8926200" y="3484475"/>
            <a:ext cx="596700" cy="985500"/>
          </a:xfrm>
          <a:prstGeom prst="upArrow">
            <a:avLst>
              <a:gd fmla="val 50000" name="adj1"/>
              <a:gd fmla="val 50000" name="adj2"/>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2" name="Shape 622"/>
        <p:cNvGrpSpPr/>
        <p:nvPr/>
      </p:nvGrpSpPr>
      <p:grpSpPr>
        <a:xfrm>
          <a:off x="0" y="0"/>
          <a:ext cx="0" cy="0"/>
          <a:chOff x="0" y="0"/>
          <a:chExt cx="0" cy="0"/>
        </a:xfrm>
      </p:grpSpPr>
      <p:sp>
        <p:nvSpPr>
          <p:cNvPr id="623" name="Google Shape;623;h3060a773241cba5c_0_541"/>
          <p:cNvSpPr txBox="1"/>
          <p:nvPr>
            <p:ph idx="1" type="subTitle"/>
          </p:nvPr>
        </p:nvSpPr>
        <p:spPr>
          <a:xfrm>
            <a:off x="112900" y="2210150"/>
            <a:ext cx="12079200" cy="5183700"/>
          </a:xfrm>
          <a:prstGeom prst="rect">
            <a:avLst/>
          </a:prstGeom>
        </p:spPr>
        <p:txBody>
          <a:bodyPr anchorCtr="0" anchor="t" bIns="45700" lIns="91425" spcFirstLastPara="1" rIns="91425" wrap="square" tIns="45700">
            <a:normAutofit/>
          </a:bodyPr>
          <a:lstStyle/>
          <a:p>
            <a:pPr indent="0" lvl="0" marL="457200" rtl="0" algn="l">
              <a:lnSpc>
                <a:spcPct val="115000"/>
              </a:lnSpc>
              <a:spcBef>
                <a:spcPts val="900"/>
              </a:spcBef>
              <a:spcAft>
                <a:spcPts val="0"/>
              </a:spcAft>
              <a:buNone/>
            </a:pPr>
            <a:r>
              <a:t/>
            </a:r>
            <a:endParaRPr b="1" sz="3308">
              <a:latin typeface="Arial"/>
              <a:ea typeface="Arial"/>
              <a:cs typeface="Arial"/>
              <a:sym typeface="Arial"/>
            </a:endParaRPr>
          </a:p>
          <a:p>
            <a:pPr indent="0" lvl="0" marL="0" rtl="0" algn="l">
              <a:lnSpc>
                <a:spcPct val="115000"/>
              </a:lnSpc>
              <a:spcBef>
                <a:spcPts val="2100"/>
              </a:spcBef>
              <a:spcAft>
                <a:spcPts val="0"/>
              </a:spcAft>
              <a:buNone/>
            </a:pPr>
            <a:r>
              <a:t/>
            </a:r>
            <a:endParaRPr sz="1200">
              <a:latin typeface="Arial"/>
              <a:ea typeface="Arial"/>
              <a:cs typeface="Arial"/>
              <a:sym typeface="Arial"/>
            </a:endParaRPr>
          </a:p>
          <a:p>
            <a:pPr indent="0" lvl="0" marL="0" rtl="0" algn="l">
              <a:lnSpc>
                <a:spcPct val="115000"/>
              </a:lnSpc>
              <a:spcBef>
                <a:spcPts val="1200"/>
              </a:spcBef>
              <a:spcAft>
                <a:spcPts val="0"/>
              </a:spcAft>
              <a:buNone/>
            </a:pPr>
            <a:r>
              <a:t/>
            </a:r>
            <a:endParaRPr sz="1200">
              <a:latin typeface="Arial"/>
              <a:ea typeface="Arial"/>
              <a:cs typeface="Arial"/>
              <a:sym typeface="Arial"/>
            </a:endParaRPr>
          </a:p>
          <a:p>
            <a:pPr indent="0" lvl="0" marL="0" rtl="0" algn="ctr">
              <a:spcBef>
                <a:spcPts val="1200"/>
              </a:spcBef>
              <a:spcAft>
                <a:spcPts val="900"/>
              </a:spcAft>
              <a:buNone/>
            </a:pPr>
            <a:r>
              <a:t/>
            </a:r>
            <a:endParaRPr sz="1100">
              <a:latin typeface="Arial"/>
              <a:ea typeface="Arial"/>
              <a:cs typeface="Arial"/>
              <a:sym typeface="Arial"/>
            </a:endParaRPr>
          </a:p>
        </p:txBody>
      </p:sp>
      <p:sp>
        <p:nvSpPr>
          <p:cNvPr id="624" name="Google Shape;624;h3060a773241cba5c_0_541"/>
          <p:cNvSpPr txBox="1"/>
          <p:nvPr/>
        </p:nvSpPr>
        <p:spPr>
          <a:xfrm>
            <a:off x="-315600" y="229025"/>
            <a:ext cx="12192000" cy="15591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rPr b="1" lang="en-GB" sz="6000">
                <a:solidFill>
                  <a:schemeClr val="dk1"/>
                </a:solidFill>
              </a:rPr>
              <a:t>2.</a:t>
            </a:r>
            <a:r>
              <a:rPr b="1" lang="en-GB" sz="5000">
                <a:solidFill>
                  <a:schemeClr val="dk1"/>
                </a:solidFill>
              </a:rPr>
              <a:t> </a:t>
            </a:r>
            <a:r>
              <a:rPr b="1" lang="en-GB" sz="3000">
                <a:solidFill>
                  <a:schemeClr val="dk1"/>
                </a:solidFill>
              </a:rPr>
              <a:t>When observing our children in the moment … </a:t>
            </a:r>
            <a:endParaRPr b="1" sz="3000">
              <a:solidFill>
                <a:schemeClr val="dk1"/>
              </a:solidFill>
            </a:endParaRPr>
          </a:p>
          <a:p>
            <a:pPr indent="0" lvl="0" marL="457200" rtl="0" algn="l">
              <a:lnSpc>
                <a:spcPct val="115000"/>
              </a:lnSpc>
              <a:spcBef>
                <a:spcPts val="400"/>
              </a:spcBef>
              <a:spcAft>
                <a:spcPts val="0"/>
              </a:spcAft>
              <a:buNone/>
            </a:pPr>
            <a:r>
              <a:rPr b="1" lang="en-GB" sz="3000" u="sng">
                <a:solidFill>
                  <a:schemeClr val="dk1"/>
                </a:solidFill>
              </a:rPr>
              <a:t>How do we know what to look for ?</a:t>
            </a:r>
            <a:endParaRPr b="1" sz="3000" u="sng">
              <a:solidFill>
                <a:schemeClr val="dk1"/>
              </a:solidFill>
            </a:endParaRPr>
          </a:p>
          <a:p>
            <a:pPr indent="0" lvl="0" marL="0" rtl="0" algn="l">
              <a:lnSpc>
                <a:spcPct val="115000"/>
              </a:lnSpc>
              <a:spcBef>
                <a:spcPts val="400"/>
              </a:spcBef>
              <a:spcAft>
                <a:spcPts val="0"/>
              </a:spcAft>
              <a:buNone/>
            </a:pPr>
            <a:r>
              <a:t/>
            </a:r>
            <a:endParaRPr b="1" sz="6000" u="sng">
              <a:solidFill>
                <a:schemeClr val="dk1"/>
              </a:solidFill>
            </a:endParaRPr>
          </a:p>
          <a:p>
            <a:pPr indent="0" lvl="0" marL="0" rtl="0" algn="l">
              <a:lnSpc>
                <a:spcPct val="115000"/>
              </a:lnSpc>
              <a:spcBef>
                <a:spcPts val="1400"/>
              </a:spcBef>
              <a:spcAft>
                <a:spcPts val="0"/>
              </a:spcAft>
              <a:buClr>
                <a:schemeClr val="dk1"/>
              </a:buClr>
              <a:buSzPts val="1100"/>
              <a:buFont typeface="Arial"/>
              <a:buNone/>
            </a:pPr>
            <a:r>
              <a:t/>
            </a:r>
            <a:endParaRPr b="1" sz="1300">
              <a:solidFill>
                <a:schemeClr val="dk1"/>
              </a:solidFill>
            </a:endParaRPr>
          </a:p>
          <a:p>
            <a:pPr indent="0" lvl="0" marL="0" rtl="0" algn="l">
              <a:lnSpc>
                <a:spcPct val="115000"/>
              </a:lnSpc>
              <a:spcBef>
                <a:spcPts val="1200"/>
              </a:spcBef>
              <a:spcAft>
                <a:spcPts val="0"/>
              </a:spcAft>
              <a:buNone/>
            </a:pPr>
            <a:r>
              <a:t/>
            </a:r>
            <a:endParaRPr sz="1100">
              <a:solidFill>
                <a:schemeClr val="dk1"/>
              </a:solidFill>
            </a:endParaRPr>
          </a:p>
          <a:p>
            <a:pPr indent="0" lvl="0" marL="0" rtl="0" algn="l">
              <a:lnSpc>
                <a:spcPct val="115000"/>
              </a:lnSpc>
              <a:spcBef>
                <a:spcPts val="1200"/>
              </a:spcBef>
              <a:spcAft>
                <a:spcPts val="400"/>
              </a:spcAft>
              <a:buNone/>
            </a:pPr>
            <a:r>
              <a:t/>
            </a:r>
            <a:endParaRPr b="1" sz="6000" u="sng">
              <a:solidFill>
                <a:schemeClr val="dk1"/>
              </a:solidFill>
            </a:endParaRPr>
          </a:p>
        </p:txBody>
      </p:sp>
      <p:pic>
        <p:nvPicPr>
          <p:cNvPr id="625" name="Google Shape;625;h3060a773241cba5c_0_541"/>
          <p:cNvPicPr preferRelativeResize="0"/>
          <p:nvPr/>
        </p:nvPicPr>
        <p:blipFill>
          <a:blip r:embed="rId3">
            <a:alphaModFix/>
          </a:blip>
          <a:stretch>
            <a:fillRect/>
          </a:stretch>
        </p:blipFill>
        <p:spPr>
          <a:xfrm>
            <a:off x="10526900" y="91675"/>
            <a:ext cx="1490475" cy="1191350"/>
          </a:xfrm>
          <a:prstGeom prst="rect">
            <a:avLst/>
          </a:prstGeom>
          <a:noFill/>
          <a:ln>
            <a:noFill/>
          </a:ln>
        </p:spPr>
      </p:pic>
      <p:sp>
        <p:nvSpPr>
          <p:cNvPr id="626" name="Google Shape;626;h3060a773241cba5c_0_541"/>
          <p:cNvSpPr txBox="1"/>
          <p:nvPr/>
        </p:nvSpPr>
        <p:spPr>
          <a:xfrm>
            <a:off x="112900" y="1876775"/>
            <a:ext cx="12079200" cy="5349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GB" sz="2100">
                <a:solidFill>
                  <a:schemeClr val="dk1"/>
                </a:solidFill>
                <a:latin typeface="Calibri"/>
                <a:ea typeface="Calibri"/>
                <a:cs typeface="Calibri"/>
                <a:sym typeface="Calibri"/>
              </a:rPr>
              <a:t>Knowing what to look for comes down to combining</a:t>
            </a:r>
            <a:r>
              <a:rPr lang="en-GB" sz="2100">
                <a:solidFill>
                  <a:schemeClr val="dk1"/>
                </a:solidFill>
                <a:highlight>
                  <a:srgbClr val="FFFF00"/>
                </a:highlight>
                <a:latin typeface="Calibri"/>
                <a:ea typeface="Calibri"/>
                <a:cs typeface="Calibri"/>
                <a:sym typeface="Calibri"/>
              </a:rPr>
              <a:t> </a:t>
            </a:r>
            <a:r>
              <a:rPr b="1" lang="en-GB" sz="2100">
                <a:solidFill>
                  <a:schemeClr val="dk1"/>
                </a:solidFill>
                <a:highlight>
                  <a:srgbClr val="FFFF00"/>
                </a:highlight>
                <a:latin typeface="Calibri"/>
                <a:ea typeface="Calibri"/>
                <a:cs typeface="Calibri"/>
                <a:sym typeface="Calibri"/>
              </a:rPr>
              <a:t>pedagogical knowledge</a:t>
            </a:r>
            <a:r>
              <a:rPr lang="en-GB" sz="2100">
                <a:solidFill>
                  <a:schemeClr val="dk1"/>
                </a:solidFill>
                <a:latin typeface="Calibri"/>
                <a:ea typeface="Calibri"/>
                <a:cs typeface="Calibri"/>
                <a:sym typeface="Calibri"/>
              </a:rPr>
              <a:t> with </a:t>
            </a:r>
            <a:r>
              <a:rPr b="1" lang="en-GB" sz="2100">
                <a:solidFill>
                  <a:schemeClr val="dk1"/>
                </a:solidFill>
                <a:highlight>
                  <a:srgbClr val="FFFF00"/>
                </a:highlight>
                <a:latin typeface="Calibri"/>
                <a:ea typeface="Calibri"/>
                <a:cs typeface="Calibri"/>
                <a:sym typeface="Calibri"/>
              </a:rPr>
              <a:t>deep knowledge of the child</a:t>
            </a:r>
            <a:r>
              <a:rPr lang="en-GB" sz="2100">
                <a:solidFill>
                  <a:schemeClr val="dk1"/>
                </a:solidFill>
                <a:highlight>
                  <a:srgbClr val="FFFF00"/>
                </a:highlight>
                <a:latin typeface="Calibri"/>
                <a:ea typeface="Calibri"/>
                <a:cs typeface="Calibri"/>
                <a:sym typeface="Calibri"/>
              </a:rPr>
              <a:t>:</a:t>
            </a:r>
            <a:endParaRPr sz="2100">
              <a:solidFill>
                <a:schemeClr val="dk1"/>
              </a:solidFill>
              <a:highlight>
                <a:srgbClr val="FFFF00"/>
              </a:highlight>
              <a:latin typeface="Calibri"/>
              <a:ea typeface="Calibri"/>
              <a:cs typeface="Calibri"/>
              <a:sym typeface="Calibri"/>
            </a:endParaRPr>
          </a:p>
          <a:p>
            <a:pPr indent="-361950" lvl="0" marL="457200" rtl="0" algn="l">
              <a:lnSpc>
                <a:spcPct val="115000"/>
              </a:lnSpc>
              <a:spcBef>
                <a:spcPts val="1200"/>
              </a:spcBef>
              <a:spcAft>
                <a:spcPts val="0"/>
              </a:spcAft>
              <a:buClr>
                <a:schemeClr val="dk1"/>
              </a:buClr>
              <a:buSzPts val="2100"/>
              <a:buChar char="●"/>
            </a:pPr>
            <a:r>
              <a:rPr b="1" lang="en-GB" sz="2100">
                <a:solidFill>
                  <a:schemeClr val="dk1"/>
                </a:solidFill>
                <a:latin typeface="Calibri"/>
                <a:ea typeface="Calibri"/>
                <a:cs typeface="Calibri"/>
                <a:sym typeface="Calibri"/>
              </a:rPr>
              <a:t>Professional Knowledge of Child Development:</a:t>
            </a:r>
            <a:r>
              <a:rPr lang="en-GB" sz="2100">
                <a:solidFill>
                  <a:schemeClr val="dk1"/>
                </a:solidFill>
                <a:latin typeface="Calibri"/>
                <a:ea typeface="Calibri"/>
                <a:cs typeface="Calibri"/>
                <a:sym typeface="Calibri"/>
              </a:rPr>
              <a:t> Understanding typical developmental sequences (as outlined in </a:t>
            </a:r>
            <a:r>
              <a:rPr i="1" lang="en-GB" sz="2100">
                <a:solidFill>
                  <a:schemeClr val="dk1"/>
                </a:solidFill>
                <a:latin typeface="Calibri"/>
                <a:ea typeface="Calibri"/>
                <a:cs typeface="Calibri"/>
                <a:sym typeface="Calibri"/>
              </a:rPr>
              <a:t>Development Matters</a:t>
            </a:r>
            <a:r>
              <a:rPr lang="en-GB" sz="2100">
                <a:solidFill>
                  <a:schemeClr val="dk1"/>
                </a:solidFill>
                <a:latin typeface="Calibri"/>
                <a:ea typeface="Calibri"/>
                <a:cs typeface="Calibri"/>
                <a:sym typeface="Calibri"/>
              </a:rPr>
              <a:t> or </a:t>
            </a:r>
            <a:r>
              <a:rPr i="1" lang="en-GB" sz="2100">
                <a:solidFill>
                  <a:schemeClr val="dk1"/>
                </a:solidFill>
                <a:latin typeface="Calibri"/>
                <a:ea typeface="Calibri"/>
                <a:cs typeface="Calibri"/>
                <a:sym typeface="Calibri"/>
              </a:rPr>
              <a:t>Birth to 5 Matters</a:t>
            </a:r>
            <a:r>
              <a:rPr lang="en-GB" sz="2100">
                <a:solidFill>
                  <a:schemeClr val="dk1"/>
                </a:solidFill>
                <a:latin typeface="Calibri"/>
                <a:ea typeface="Calibri"/>
                <a:cs typeface="Calibri"/>
                <a:sym typeface="Calibri"/>
              </a:rPr>
              <a:t>). This helps you recognize when a child is at the edge of their current skill level (the "Zone of Proximal Development’)</a:t>
            </a:r>
            <a:endParaRPr sz="2100">
              <a:solidFill>
                <a:schemeClr val="dk1"/>
              </a:solidFill>
              <a:latin typeface="Calibri"/>
              <a:ea typeface="Calibri"/>
              <a:cs typeface="Calibri"/>
              <a:sym typeface="Calibri"/>
            </a:endParaRPr>
          </a:p>
          <a:p>
            <a:pPr indent="-361950" lvl="0" marL="457200" rtl="0" algn="l">
              <a:lnSpc>
                <a:spcPct val="115000"/>
              </a:lnSpc>
              <a:spcBef>
                <a:spcPts val="0"/>
              </a:spcBef>
              <a:spcAft>
                <a:spcPts val="0"/>
              </a:spcAft>
              <a:buClr>
                <a:schemeClr val="dk1"/>
              </a:buClr>
              <a:buSzPts val="2100"/>
              <a:buChar char="●"/>
            </a:pPr>
            <a:r>
              <a:rPr b="1" lang="en-GB" sz="2100">
                <a:solidFill>
                  <a:schemeClr val="dk1"/>
                </a:solidFill>
                <a:latin typeface="Calibri"/>
                <a:ea typeface="Calibri"/>
                <a:cs typeface="Calibri"/>
                <a:sym typeface="Calibri"/>
              </a:rPr>
              <a:t>Knowing the Unique Child:</a:t>
            </a:r>
            <a:r>
              <a:rPr lang="en-GB" sz="2100">
                <a:solidFill>
                  <a:schemeClr val="dk1"/>
                </a:solidFill>
                <a:latin typeface="Calibri"/>
                <a:ea typeface="Calibri"/>
                <a:cs typeface="Calibri"/>
                <a:sym typeface="Calibri"/>
              </a:rPr>
              <a:t> Understanding individual interests, home background, current fascinations, and personal social/emotional needs. This context helps you recognize </a:t>
            </a:r>
            <a:r>
              <a:rPr i="1" lang="en-GB" sz="2100">
                <a:solidFill>
                  <a:schemeClr val="dk1"/>
                </a:solidFill>
                <a:latin typeface="Calibri"/>
                <a:ea typeface="Calibri"/>
                <a:cs typeface="Calibri"/>
                <a:sym typeface="Calibri"/>
              </a:rPr>
              <a:t>why</a:t>
            </a:r>
            <a:r>
              <a:rPr lang="en-GB" sz="2100">
                <a:solidFill>
                  <a:schemeClr val="dk1"/>
                </a:solidFill>
                <a:latin typeface="Calibri"/>
                <a:ea typeface="Calibri"/>
                <a:cs typeface="Calibri"/>
                <a:sym typeface="Calibri"/>
              </a:rPr>
              <a:t> a child is choosing a specific activity.</a:t>
            </a:r>
            <a:endParaRPr sz="2100">
              <a:solidFill>
                <a:schemeClr val="dk1"/>
              </a:solidFill>
              <a:latin typeface="Calibri"/>
              <a:ea typeface="Calibri"/>
              <a:cs typeface="Calibri"/>
              <a:sym typeface="Calibri"/>
            </a:endParaRPr>
          </a:p>
          <a:p>
            <a:pPr indent="-361950" lvl="0" marL="457200" rtl="0" algn="l">
              <a:lnSpc>
                <a:spcPct val="115000"/>
              </a:lnSpc>
              <a:spcBef>
                <a:spcPts val="0"/>
              </a:spcBef>
              <a:spcAft>
                <a:spcPts val="0"/>
              </a:spcAft>
              <a:buClr>
                <a:schemeClr val="dk1"/>
              </a:buClr>
              <a:buSzPts val="2100"/>
              <a:buChar char="●"/>
            </a:pPr>
            <a:r>
              <a:rPr b="1" lang="en-GB" sz="2100">
                <a:solidFill>
                  <a:schemeClr val="dk1"/>
                </a:solidFill>
                <a:latin typeface="Calibri"/>
                <a:ea typeface="Calibri"/>
                <a:cs typeface="Calibri"/>
                <a:sym typeface="Calibri"/>
              </a:rPr>
              <a:t>Spotting "Teachable Moments":</a:t>
            </a:r>
            <a:r>
              <a:rPr lang="en-GB" sz="2100">
                <a:solidFill>
                  <a:schemeClr val="dk1"/>
                </a:solidFill>
                <a:latin typeface="Calibri"/>
                <a:ea typeface="Calibri"/>
                <a:cs typeface="Calibri"/>
                <a:sym typeface="Calibri"/>
              </a:rPr>
              <a:t> Looking for signs of authentic engagement and wellbeing: (Leuven Scales/ COEL Visible))</a:t>
            </a:r>
            <a:endParaRPr sz="2100">
              <a:solidFill>
                <a:schemeClr val="dk1"/>
              </a:solidFill>
              <a:latin typeface="Calibri"/>
              <a:ea typeface="Calibri"/>
              <a:cs typeface="Calibri"/>
              <a:sym typeface="Calibri"/>
            </a:endParaRPr>
          </a:p>
          <a:p>
            <a:pPr indent="-361950" lvl="1" marL="914400" rtl="0" algn="l">
              <a:lnSpc>
                <a:spcPct val="115000"/>
              </a:lnSpc>
              <a:spcBef>
                <a:spcPts val="0"/>
              </a:spcBef>
              <a:spcAft>
                <a:spcPts val="0"/>
              </a:spcAft>
              <a:buClr>
                <a:schemeClr val="dk1"/>
              </a:buClr>
              <a:buSzPts val="2100"/>
              <a:buFont typeface="Calibri"/>
              <a:buChar char="○"/>
            </a:pPr>
            <a:r>
              <a:rPr lang="en-GB" sz="2100">
                <a:solidFill>
                  <a:schemeClr val="dk1"/>
                </a:solidFill>
                <a:latin typeface="Calibri"/>
                <a:ea typeface="Calibri"/>
                <a:cs typeface="Calibri"/>
                <a:sym typeface="Calibri"/>
              </a:rPr>
              <a:t>Deep focus or absorption in a task.                      A moment of struggle or trial-and-error.</a:t>
            </a:r>
            <a:endParaRPr sz="2100">
              <a:solidFill>
                <a:schemeClr val="dk1"/>
              </a:solidFill>
              <a:latin typeface="Calibri"/>
              <a:ea typeface="Calibri"/>
              <a:cs typeface="Calibri"/>
              <a:sym typeface="Calibri"/>
            </a:endParaRPr>
          </a:p>
          <a:p>
            <a:pPr indent="-361950" lvl="1" marL="914400" rtl="0" algn="l">
              <a:lnSpc>
                <a:spcPct val="115000"/>
              </a:lnSpc>
              <a:spcBef>
                <a:spcPts val="0"/>
              </a:spcBef>
              <a:spcAft>
                <a:spcPts val="0"/>
              </a:spcAft>
              <a:buClr>
                <a:schemeClr val="dk1"/>
              </a:buClr>
              <a:buSzPts val="2100"/>
              <a:buFont typeface="Calibri"/>
              <a:buChar char="○"/>
            </a:pPr>
            <a:r>
              <a:rPr lang="en-GB" sz="2100">
                <a:solidFill>
                  <a:schemeClr val="dk1"/>
                </a:solidFill>
                <a:latin typeface="Calibri"/>
                <a:ea typeface="Calibri"/>
                <a:cs typeface="Calibri"/>
                <a:sym typeface="Calibri"/>
              </a:rPr>
              <a:t>A sudden spark of curiosity or hesitation.          Social interactions or communication attempts.</a:t>
            </a:r>
            <a:endParaRPr sz="3800">
              <a:solidFill>
                <a:schemeClr val="dk1"/>
              </a:solidFill>
              <a:latin typeface="Calibri"/>
              <a:ea typeface="Calibri"/>
              <a:cs typeface="Calibri"/>
              <a:sym typeface="Calibri"/>
            </a:endParaRPr>
          </a:p>
        </p:txBody>
      </p:sp>
      <p:sp>
        <p:nvSpPr>
          <p:cNvPr id="627" name="Google Shape;627;h3060a773241cba5c_0_541"/>
          <p:cNvSpPr/>
          <p:nvPr/>
        </p:nvSpPr>
        <p:spPr>
          <a:xfrm>
            <a:off x="5827900" y="5909025"/>
            <a:ext cx="158700" cy="1746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28" name="Google Shape;628;h3060a773241cba5c_0_541"/>
          <p:cNvSpPr/>
          <p:nvPr/>
        </p:nvSpPr>
        <p:spPr>
          <a:xfrm>
            <a:off x="5827900" y="6236050"/>
            <a:ext cx="158700" cy="1746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2" name="Shape 632"/>
        <p:cNvGrpSpPr/>
        <p:nvPr/>
      </p:nvGrpSpPr>
      <p:grpSpPr>
        <a:xfrm>
          <a:off x="0" y="0"/>
          <a:ext cx="0" cy="0"/>
          <a:chOff x="0" y="0"/>
          <a:chExt cx="0" cy="0"/>
        </a:xfrm>
      </p:grpSpPr>
      <p:sp>
        <p:nvSpPr>
          <p:cNvPr id="633" name="Google Shape;633;h3060a773241cba5c_0_562"/>
          <p:cNvSpPr txBox="1"/>
          <p:nvPr>
            <p:ph type="ctrTitle"/>
          </p:nvPr>
        </p:nvSpPr>
        <p:spPr>
          <a:xfrm>
            <a:off x="86625" y="209900"/>
            <a:ext cx="7170000" cy="5937300"/>
          </a:xfrm>
          <a:prstGeom prst="rect">
            <a:avLst/>
          </a:prstGeom>
        </p:spPr>
        <p:txBody>
          <a:bodyPr anchorCtr="0" anchor="b" bIns="45700" lIns="91425" spcFirstLastPara="1" rIns="91425" wrap="square" tIns="45700">
            <a:noAutofit/>
          </a:bodyPr>
          <a:lstStyle/>
          <a:p>
            <a:pPr indent="0" lvl="0" marL="0" rtl="0" algn="l">
              <a:lnSpc>
                <a:spcPct val="115000"/>
              </a:lnSpc>
              <a:spcBef>
                <a:spcPts val="1800"/>
              </a:spcBef>
              <a:spcAft>
                <a:spcPts val="900"/>
              </a:spcAft>
              <a:buSzPts val="990"/>
              <a:buNone/>
            </a:pPr>
            <a:r>
              <a:rPr b="1" lang="en-GB" sz="3970"/>
              <a:t>How do we know if the tools and documents we use </a:t>
            </a:r>
            <a:r>
              <a:rPr b="1" lang="en-GB" sz="3970" u="sng"/>
              <a:t>actually help us identify children’s learning </a:t>
            </a:r>
            <a:r>
              <a:rPr b="1" lang="en-GB" sz="3970"/>
              <a:t>and </a:t>
            </a:r>
            <a:r>
              <a:rPr b="1" lang="en-GB" sz="3970" u="sng"/>
              <a:t>decide immediate next steps- HOW to Respond —</a:t>
            </a:r>
            <a:r>
              <a:rPr b="1" lang="en-GB" sz="3970"/>
              <a:t>or if they're </a:t>
            </a:r>
            <a:r>
              <a:rPr b="1" lang="en-GB" sz="3970" u="sng"/>
              <a:t>just adding to our workload?</a:t>
            </a:r>
            <a:endParaRPr b="1" sz="3970" u="sng"/>
          </a:p>
        </p:txBody>
      </p:sp>
      <p:pic>
        <p:nvPicPr>
          <p:cNvPr id="634" name="Google Shape;634;h3060a773241cba5c_0_562"/>
          <p:cNvPicPr preferRelativeResize="0"/>
          <p:nvPr/>
        </p:nvPicPr>
        <p:blipFill>
          <a:blip r:embed="rId3">
            <a:alphaModFix/>
          </a:blip>
          <a:stretch>
            <a:fillRect/>
          </a:stretch>
        </p:blipFill>
        <p:spPr>
          <a:xfrm>
            <a:off x="7409025" y="152400"/>
            <a:ext cx="4434700" cy="645305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8" name="Shape 638"/>
        <p:cNvGrpSpPr/>
        <p:nvPr/>
      </p:nvGrpSpPr>
      <p:grpSpPr>
        <a:xfrm>
          <a:off x="0" y="0"/>
          <a:ext cx="0" cy="0"/>
          <a:chOff x="0" y="0"/>
          <a:chExt cx="0" cy="0"/>
        </a:xfrm>
      </p:grpSpPr>
      <p:sp>
        <p:nvSpPr>
          <p:cNvPr id="639" name="Google Shape;639;h3060a773241cba5c_0_567"/>
          <p:cNvSpPr txBox="1"/>
          <p:nvPr>
            <p:ph type="ctrTitle"/>
          </p:nvPr>
        </p:nvSpPr>
        <p:spPr>
          <a:xfrm>
            <a:off x="0" y="173250"/>
            <a:ext cx="12026400" cy="6169800"/>
          </a:xfrm>
          <a:prstGeom prst="rect">
            <a:avLst/>
          </a:prstGeom>
        </p:spPr>
        <p:txBody>
          <a:bodyPr anchorCtr="0" anchor="b" bIns="45700" lIns="91425" spcFirstLastPara="1" rIns="91425" wrap="square" tIns="45700">
            <a:normAutofit fontScale="90000"/>
          </a:bodyPr>
          <a:lstStyle/>
          <a:p>
            <a:pPr indent="0" lvl="0" marL="0" rtl="0" algn="l">
              <a:lnSpc>
                <a:spcPct val="115000"/>
              </a:lnSpc>
              <a:spcBef>
                <a:spcPts val="1400"/>
              </a:spcBef>
              <a:spcAft>
                <a:spcPts val="0"/>
              </a:spcAft>
              <a:buNone/>
            </a:pPr>
            <a:r>
              <a:t/>
            </a:r>
            <a:endParaRPr b="1" sz="6650"/>
          </a:p>
          <a:p>
            <a:pPr indent="0" lvl="0" marL="0" rtl="0" algn="l">
              <a:lnSpc>
                <a:spcPct val="115000"/>
              </a:lnSpc>
              <a:spcBef>
                <a:spcPts val="1400"/>
              </a:spcBef>
              <a:spcAft>
                <a:spcPts val="0"/>
              </a:spcAft>
              <a:buNone/>
            </a:pPr>
            <a:r>
              <a:rPr b="1" lang="en-GB" sz="4428"/>
              <a:t>Core Characteristics of Meaningful Next Steps</a:t>
            </a:r>
            <a:endParaRPr b="1" sz="4428"/>
          </a:p>
          <a:p>
            <a:pPr indent="-417195" lvl="0" marL="457200" rtl="0" algn="l">
              <a:lnSpc>
                <a:spcPct val="115000"/>
              </a:lnSpc>
              <a:spcBef>
                <a:spcPts val="1200"/>
              </a:spcBef>
              <a:spcAft>
                <a:spcPts val="0"/>
              </a:spcAft>
              <a:buSzPct val="100000"/>
              <a:buFont typeface="Arial"/>
              <a:buChar char="●"/>
            </a:pPr>
            <a:r>
              <a:rPr b="1" lang="en-GB" sz="3300">
                <a:latin typeface="Arial"/>
                <a:ea typeface="Arial"/>
                <a:cs typeface="Arial"/>
                <a:sym typeface="Arial"/>
              </a:rPr>
              <a:t>In-the-Moment Action (Not always Written Targets):</a:t>
            </a:r>
            <a:r>
              <a:rPr b="0" lang="en-GB" sz="3300"/>
              <a:t> Aligned with the DfE’s guidance to eliminate unnecessary paperwork, next steps are immediate actions taken during play and learning —such as introducing a new material, modelling how to do something, asking an open-ended question, or modeling rich vocabulary.</a:t>
            </a:r>
            <a:endParaRPr b="0" sz="3300"/>
          </a:p>
          <a:p>
            <a:pPr indent="-417195" lvl="0" marL="457200" rtl="0" algn="l">
              <a:lnSpc>
                <a:spcPct val="115000"/>
              </a:lnSpc>
              <a:spcBef>
                <a:spcPts val="0"/>
              </a:spcBef>
              <a:spcAft>
                <a:spcPts val="0"/>
              </a:spcAft>
              <a:buSzPct val="100000"/>
              <a:buFont typeface="Arial"/>
              <a:buChar char="●"/>
            </a:pPr>
            <a:r>
              <a:rPr b="1" lang="en-GB" sz="3300">
                <a:latin typeface="Arial"/>
                <a:ea typeface="Arial"/>
                <a:cs typeface="Arial"/>
                <a:sym typeface="Arial"/>
              </a:rPr>
              <a:t>High-Quality Interactions &amp; Scaffolding </a:t>
            </a:r>
            <a:r>
              <a:rPr lang="en-GB" sz="3300"/>
              <a:t>‘ next steps in the moment’</a:t>
            </a:r>
            <a:endParaRPr b="1" sz="3300">
              <a:latin typeface="Arial"/>
              <a:ea typeface="Arial"/>
              <a:cs typeface="Arial"/>
              <a:sym typeface="Arial"/>
            </a:endParaRPr>
          </a:p>
          <a:p>
            <a:pPr indent="-417195" lvl="0" marL="457200" rtl="0" algn="l">
              <a:lnSpc>
                <a:spcPct val="115000"/>
              </a:lnSpc>
              <a:spcBef>
                <a:spcPts val="0"/>
              </a:spcBef>
              <a:spcAft>
                <a:spcPts val="0"/>
              </a:spcAft>
              <a:buSzPct val="100000"/>
              <a:buFont typeface="Arial"/>
              <a:buChar char="●"/>
            </a:pPr>
            <a:r>
              <a:rPr b="1" lang="en-GB" sz="3300">
                <a:latin typeface="Arial"/>
                <a:ea typeface="Arial"/>
                <a:cs typeface="Arial"/>
                <a:sym typeface="Arial"/>
              </a:rPr>
              <a:t>Enabling Environments in and outdoors</a:t>
            </a:r>
            <a:endParaRPr b="1" sz="3300">
              <a:latin typeface="Arial"/>
              <a:ea typeface="Arial"/>
              <a:cs typeface="Arial"/>
              <a:sym typeface="Arial"/>
            </a:endParaRPr>
          </a:p>
          <a:p>
            <a:pPr indent="-417195" lvl="0" marL="457200" rtl="0" algn="l">
              <a:lnSpc>
                <a:spcPct val="115000"/>
              </a:lnSpc>
              <a:spcBef>
                <a:spcPts val="0"/>
              </a:spcBef>
              <a:spcAft>
                <a:spcPts val="0"/>
              </a:spcAft>
              <a:buSzPct val="100000"/>
              <a:buFont typeface="Arial"/>
              <a:buChar char="●"/>
            </a:pPr>
            <a:r>
              <a:rPr b="1" lang="en-GB" sz="3300">
                <a:latin typeface="Arial"/>
                <a:ea typeface="Arial"/>
                <a:cs typeface="Arial"/>
                <a:sym typeface="Arial"/>
              </a:rPr>
              <a:t>Parent Partnerships</a:t>
            </a:r>
            <a:endParaRPr b="1" sz="3300">
              <a:latin typeface="Arial"/>
              <a:ea typeface="Arial"/>
              <a:cs typeface="Arial"/>
              <a:sym typeface="Arial"/>
            </a:endParaRPr>
          </a:p>
        </p:txBody>
      </p:sp>
      <p:pic>
        <p:nvPicPr>
          <p:cNvPr id="640" name="Google Shape;640;h3060a773241cba5c_0_567"/>
          <p:cNvPicPr preferRelativeResize="0"/>
          <p:nvPr/>
        </p:nvPicPr>
        <p:blipFill>
          <a:blip r:embed="rId3">
            <a:alphaModFix/>
          </a:blip>
          <a:stretch>
            <a:fillRect/>
          </a:stretch>
        </p:blipFill>
        <p:spPr>
          <a:xfrm>
            <a:off x="10312952" y="4839550"/>
            <a:ext cx="1879050" cy="201845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4" name="Shape 644"/>
        <p:cNvGrpSpPr/>
        <p:nvPr/>
      </p:nvGrpSpPr>
      <p:grpSpPr>
        <a:xfrm>
          <a:off x="0" y="0"/>
          <a:ext cx="0" cy="0"/>
          <a:chOff x="0" y="0"/>
          <a:chExt cx="0" cy="0"/>
        </a:xfrm>
      </p:grpSpPr>
      <p:pic>
        <p:nvPicPr>
          <p:cNvPr id="645" name="Google Shape;645;h3060a773241cba5c_0_572"/>
          <p:cNvPicPr preferRelativeResize="0"/>
          <p:nvPr/>
        </p:nvPicPr>
        <p:blipFill>
          <a:blip r:embed="rId3">
            <a:alphaModFix/>
          </a:blip>
          <a:stretch>
            <a:fillRect/>
          </a:stretch>
        </p:blipFill>
        <p:spPr>
          <a:xfrm>
            <a:off x="0" y="0"/>
            <a:ext cx="5441377" cy="3349225"/>
          </a:xfrm>
          <a:prstGeom prst="rect">
            <a:avLst/>
          </a:prstGeom>
          <a:noFill/>
          <a:ln>
            <a:noFill/>
          </a:ln>
        </p:spPr>
      </p:pic>
      <p:pic>
        <p:nvPicPr>
          <p:cNvPr id="646" name="Google Shape;646;h3060a773241cba5c_0_572"/>
          <p:cNvPicPr preferRelativeResize="0"/>
          <p:nvPr/>
        </p:nvPicPr>
        <p:blipFill>
          <a:blip r:embed="rId4">
            <a:alphaModFix/>
          </a:blip>
          <a:stretch>
            <a:fillRect/>
          </a:stretch>
        </p:blipFill>
        <p:spPr>
          <a:xfrm>
            <a:off x="4087526" y="218075"/>
            <a:ext cx="6293424" cy="4378034"/>
          </a:xfrm>
          <a:prstGeom prst="rect">
            <a:avLst/>
          </a:prstGeom>
          <a:noFill/>
          <a:ln>
            <a:noFill/>
          </a:ln>
        </p:spPr>
      </p:pic>
      <p:pic>
        <p:nvPicPr>
          <p:cNvPr id="647" name="Google Shape;647;h3060a773241cba5c_0_572"/>
          <p:cNvPicPr preferRelativeResize="0"/>
          <p:nvPr/>
        </p:nvPicPr>
        <p:blipFill>
          <a:blip r:embed="rId5">
            <a:alphaModFix/>
          </a:blip>
          <a:stretch>
            <a:fillRect/>
          </a:stretch>
        </p:blipFill>
        <p:spPr>
          <a:xfrm>
            <a:off x="-93925" y="2635850"/>
            <a:ext cx="4323446" cy="3051575"/>
          </a:xfrm>
          <a:prstGeom prst="rect">
            <a:avLst/>
          </a:prstGeom>
          <a:noFill/>
          <a:ln>
            <a:noFill/>
          </a:ln>
        </p:spPr>
      </p:pic>
      <p:pic>
        <p:nvPicPr>
          <p:cNvPr id="648" name="Google Shape;648;h3060a773241cba5c_0_572"/>
          <p:cNvPicPr preferRelativeResize="0"/>
          <p:nvPr/>
        </p:nvPicPr>
        <p:blipFill>
          <a:blip r:embed="rId6">
            <a:alphaModFix/>
          </a:blip>
          <a:stretch>
            <a:fillRect/>
          </a:stretch>
        </p:blipFill>
        <p:spPr>
          <a:xfrm>
            <a:off x="3807121" y="1923884"/>
            <a:ext cx="3022821" cy="2022766"/>
          </a:xfrm>
          <a:prstGeom prst="rect">
            <a:avLst/>
          </a:prstGeom>
          <a:noFill/>
          <a:ln>
            <a:noFill/>
          </a:ln>
        </p:spPr>
      </p:pic>
      <p:pic>
        <p:nvPicPr>
          <p:cNvPr id="649" name="Google Shape;649;h3060a773241cba5c_0_572"/>
          <p:cNvPicPr preferRelativeResize="0"/>
          <p:nvPr/>
        </p:nvPicPr>
        <p:blipFill>
          <a:blip r:embed="rId7">
            <a:alphaModFix/>
          </a:blip>
          <a:stretch>
            <a:fillRect/>
          </a:stretch>
        </p:blipFill>
        <p:spPr>
          <a:xfrm>
            <a:off x="6927377" y="3370250"/>
            <a:ext cx="4984533" cy="3203975"/>
          </a:xfrm>
          <a:prstGeom prst="rect">
            <a:avLst/>
          </a:prstGeom>
          <a:noFill/>
          <a:ln>
            <a:noFill/>
          </a:ln>
        </p:spPr>
      </p:pic>
      <p:pic>
        <p:nvPicPr>
          <p:cNvPr id="650" name="Google Shape;650;h3060a773241cba5c_0_572"/>
          <p:cNvPicPr preferRelativeResize="0"/>
          <p:nvPr/>
        </p:nvPicPr>
        <p:blipFill>
          <a:blip r:embed="rId8">
            <a:alphaModFix/>
          </a:blip>
          <a:stretch>
            <a:fillRect/>
          </a:stretch>
        </p:blipFill>
        <p:spPr>
          <a:xfrm>
            <a:off x="2412125" y="4029063"/>
            <a:ext cx="5410200" cy="2828925"/>
          </a:xfrm>
          <a:prstGeom prst="rect">
            <a:avLst/>
          </a:prstGeom>
          <a:noFill/>
          <a:ln>
            <a:noFill/>
          </a:ln>
        </p:spPr>
      </p:pic>
      <p:pic>
        <p:nvPicPr>
          <p:cNvPr id="651" name="Google Shape;651;h3060a773241cba5c_0_572"/>
          <p:cNvPicPr preferRelativeResize="0"/>
          <p:nvPr/>
        </p:nvPicPr>
        <p:blipFill>
          <a:blip r:embed="rId9">
            <a:alphaModFix/>
          </a:blip>
          <a:stretch>
            <a:fillRect/>
          </a:stretch>
        </p:blipFill>
        <p:spPr>
          <a:xfrm>
            <a:off x="8281518" y="-5"/>
            <a:ext cx="4070628" cy="3697176"/>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5" name="Shape 655"/>
        <p:cNvGrpSpPr/>
        <p:nvPr/>
      </p:nvGrpSpPr>
      <p:grpSpPr>
        <a:xfrm>
          <a:off x="0" y="0"/>
          <a:ext cx="0" cy="0"/>
          <a:chOff x="0" y="0"/>
          <a:chExt cx="0" cy="0"/>
        </a:xfrm>
      </p:grpSpPr>
      <p:sp>
        <p:nvSpPr>
          <p:cNvPr id="656" name="Google Shape;656;h3060a773241cba5c_0_582"/>
          <p:cNvSpPr txBox="1"/>
          <p:nvPr>
            <p:ph type="ctrTitle"/>
          </p:nvPr>
        </p:nvSpPr>
        <p:spPr>
          <a:xfrm>
            <a:off x="0" y="-657225"/>
            <a:ext cx="12048300" cy="1397100"/>
          </a:xfrm>
          <a:prstGeom prst="rect">
            <a:avLst/>
          </a:prstGeom>
        </p:spPr>
        <p:txBody>
          <a:bodyPr anchorCtr="0" anchor="b" bIns="45700" lIns="91425" spcFirstLastPara="1" rIns="91425" wrap="square" tIns="45700">
            <a:normAutofit/>
          </a:bodyPr>
          <a:lstStyle/>
          <a:p>
            <a:pPr indent="0" lvl="0" marL="0" rtl="0" algn="l">
              <a:lnSpc>
                <a:spcPct val="115000"/>
              </a:lnSpc>
              <a:spcBef>
                <a:spcPts val="1800"/>
              </a:spcBef>
              <a:spcAft>
                <a:spcPts val="900"/>
              </a:spcAft>
              <a:buNone/>
            </a:pPr>
            <a:r>
              <a:rPr b="1" lang="en-GB" sz="3000"/>
              <a:t>Useful Statutory/ Non Statutory / Evidence Informed we  use:</a:t>
            </a:r>
            <a:endParaRPr b="1" sz="3000"/>
          </a:p>
        </p:txBody>
      </p:sp>
      <p:sp>
        <p:nvSpPr>
          <p:cNvPr id="657" name="Google Shape;657;h3060a773241cba5c_0_582"/>
          <p:cNvSpPr txBox="1"/>
          <p:nvPr/>
        </p:nvSpPr>
        <p:spPr>
          <a:xfrm>
            <a:off x="0" y="739875"/>
            <a:ext cx="12192000" cy="6341700"/>
          </a:xfrm>
          <a:prstGeom prst="rect">
            <a:avLst/>
          </a:prstGeom>
          <a:noFill/>
          <a:ln>
            <a:noFill/>
          </a:ln>
        </p:spPr>
        <p:txBody>
          <a:bodyPr anchorCtr="0" anchor="t" bIns="91425" lIns="91425" spcFirstLastPara="1" rIns="91425" wrap="square" tIns="91425">
            <a:spAutoFit/>
          </a:bodyPr>
          <a:lstStyle/>
          <a:p>
            <a:pPr indent="-355600" lvl="0" marL="457200" rtl="0" algn="l">
              <a:spcBef>
                <a:spcPts val="0"/>
              </a:spcBef>
              <a:spcAft>
                <a:spcPts val="0"/>
              </a:spcAft>
              <a:buClr>
                <a:schemeClr val="dk1"/>
              </a:buClr>
              <a:buSzPts val="2000"/>
              <a:buFont typeface="Calibri"/>
              <a:buChar char="●"/>
            </a:pPr>
            <a:r>
              <a:rPr b="1" lang="en-GB" sz="2000">
                <a:solidFill>
                  <a:schemeClr val="dk1"/>
                </a:solidFill>
                <a:latin typeface="Calibri"/>
                <a:ea typeface="Calibri"/>
                <a:cs typeface="Calibri"/>
                <a:sym typeface="Calibri"/>
              </a:rPr>
              <a:t>Curriculum Frameworks (</a:t>
            </a:r>
            <a:r>
              <a:rPr b="1" i="1" lang="en-GB" sz="2000">
                <a:solidFill>
                  <a:schemeClr val="dk1"/>
                </a:solidFill>
                <a:latin typeface="Calibri"/>
                <a:ea typeface="Calibri"/>
                <a:cs typeface="Calibri"/>
                <a:sym typeface="Calibri"/>
              </a:rPr>
              <a:t>Development Matters</a:t>
            </a:r>
            <a:r>
              <a:rPr b="1" lang="en-GB" sz="2000">
                <a:solidFill>
                  <a:schemeClr val="dk1"/>
                </a:solidFill>
                <a:latin typeface="Calibri"/>
                <a:ea typeface="Calibri"/>
                <a:cs typeface="Calibri"/>
                <a:sym typeface="Calibri"/>
              </a:rPr>
              <a:t> / </a:t>
            </a:r>
            <a:r>
              <a:rPr b="1" i="1" lang="en-GB" sz="2000">
                <a:solidFill>
                  <a:schemeClr val="dk1"/>
                </a:solidFill>
                <a:latin typeface="Calibri"/>
                <a:ea typeface="Calibri"/>
                <a:cs typeface="Calibri"/>
                <a:sym typeface="Calibri"/>
              </a:rPr>
              <a:t>Birth to 5 Matters</a:t>
            </a:r>
            <a:r>
              <a:rPr b="1" lang="en-GB" sz="2000">
                <a:solidFill>
                  <a:schemeClr val="dk1"/>
                </a:solidFill>
                <a:latin typeface="Calibri"/>
                <a:ea typeface="Calibri"/>
                <a:cs typeface="Calibri"/>
                <a:sym typeface="Calibri"/>
              </a:rPr>
              <a:t>):</a:t>
            </a:r>
            <a:r>
              <a:rPr lang="en-GB" sz="2000">
                <a:solidFill>
                  <a:schemeClr val="dk1"/>
                </a:solidFill>
                <a:latin typeface="Calibri"/>
                <a:ea typeface="Calibri"/>
                <a:cs typeface="Calibri"/>
                <a:sym typeface="Calibri"/>
              </a:rPr>
              <a:t> Provide an internal developmental pathway to quickly recognize where a child is and what challenge they need next.</a:t>
            </a:r>
            <a:endParaRPr sz="2000">
              <a:solidFill>
                <a:schemeClr val="dk1"/>
              </a:solidFill>
              <a:latin typeface="Calibri"/>
              <a:ea typeface="Calibri"/>
              <a:cs typeface="Calibri"/>
              <a:sym typeface="Calibri"/>
            </a:endParaRPr>
          </a:p>
          <a:p>
            <a:pPr indent="0" lvl="0" marL="457200" rtl="0" algn="l">
              <a:spcBef>
                <a:spcPts val="0"/>
              </a:spcBef>
              <a:spcAft>
                <a:spcPts val="0"/>
              </a:spcAft>
              <a:buNone/>
            </a:pPr>
            <a:r>
              <a:t/>
            </a:r>
            <a:endParaRPr sz="2000">
              <a:solidFill>
                <a:schemeClr val="dk1"/>
              </a:solidFill>
              <a:latin typeface="Calibri"/>
              <a:ea typeface="Calibri"/>
              <a:cs typeface="Calibri"/>
              <a:sym typeface="Calibri"/>
            </a:endParaRPr>
          </a:p>
          <a:p>
            <a:pPr indent="-355600" lvl="0" marL="457200" rtl="0" algn="l">
              <a:spcBef>
                <a:spcPts val="0"/>
              </a:spcBef>
              <a:spcAft>
                <a:spcPts val="0"/>
              </a:spcAft>
              <a:buClr>
                <a:schemeClr val="dk1"/>
              </a:buClr>
              <a:buSzPts val="2000"/>
              <a:buFont typeface="Calibri"/>
              <a:buChar char="●"/>
            </a:pPr>
            <a:r>
              <a:rPr b="1" lang="en-GB" sz="2000">
                <a:solidFill>
                  <a:schemeClr val="dk1"/>
                </a:solidFill>
                <a:latin typeface="Calibri"/>
                <a:ea typeface="Calibri"/>
                <a:cs typeface="Calibri"/>
                <a:sym typeface="Calibri"/>
              </a:rPr>
              <a:t>Speech &amp; Language Screening Tools (</a:t>
            </a:r>
            <a:r>
              <a:rPr b="1" i="1" lang="en-GB" sz="2000">
                <a:solidFill>
                  <a:schemeClr val="dk1"/>
                </a:solidFill>
                <a:latin typeface="Calibri"/>
                <a:ea typeface="Calibri"/>
                <a:cs typeface="Calibri"/>
                <a:sym typeface="Calibri"/>
              </a:rPr>
              <a:t>WellComm</a:t>
            </a:r>
            <a:r>
              <a:rPr b="1" lang="en-GB" sz="2000">
                <a:solidFill>
                  <a:schemeClr val="dk1"/>
                </a:solidFill>
                <a:latin typeface="Calibri"/>
                <a:ea typeface="Calibri"/>
                <a:cs typeface="Calibri"/>
                <a:sym typeface="Calibri"/>
              </a:rPr>
              <a:t> / </a:t>
            </a:r>
            <a:r>
              <a:rPr b="1" i="1" lang="en-GB" sz="2000">
                <a:solidFill>
                  <a:schemeClr val="dk1"/>
                </a:solidFill>
                <a:latin typeface="Calibri"/>
                <a:ea typeface="Calibri"/>
                <a:cs typeface="Calibri"/>
                <a:sym typeface="Calibri"/>
              </a:rPr>
              <a:t>Speech and Language UK</a:t>
            </a:r>
            <a:r>
              <a:rPr b="1" lang="en-GB" sz="2000">
                <a:solidFill>
                  <a:schemeClr val="dk1"/>
                </a:solidFill>
                <a:latin typeface="Calibri"/>
                <a:ea typeface="Calibri"/>
                <a:cs typeface="Calibri"/>
                <a:sym typeface="Calibri"/>
              </a:rPr>
              <a:t>):</a:t>
            </a:r>
            <a:r>
              <a:rPr lang="en-GB" sz="2000">
                <a:solidFill>
                  <a:schemeClr val="dk1"/>
                </a:solidFill>
                <a:latin typeface="Calibri"/>
                <a:ea typeface="Calibri"/>
                <a:cs typeface="Calibri"/>
                <a:sym typeface="Calibri"/>
              </a:rPr>
              <a:t> Identify specific communication barriers, track vocabulary levels, and pin-point targeted language interventions.</a:t>
            </a:r>
            <a:endParaRPr sz="2000">
              <a:solidFill>
                <a:schemeClr val="dk1"/>
              </a:solidFill>
              <a:latin typeface="Calibri"/>
              <a:ea typeface="Calibri"/>
              <a:cs typeface="Calibri"/>
              <a:sym typeface="Calibri"/>
            </a:endParaRPr>
          </a:p>
          <a:p>
            <a:pPr indent="0" lvl="0" marL="457200" rtl="0" algn="l">
              <a:spcBef>
                <a:spcPts val="0"/>
              </a:spcBef>
              <a:spcAft>
                <a:spcPts val="0"/>
              </a:spcAft>
              <a:buNone/>
            </a:pPr>
            <a:r>
              <a:t/>
            </a:r>
            <a:endParaRPr sz="2000">
              <a:solidFill>
                <a:schemeClr val="dk1"/>
              </a:solidFill>
              <a:latin typeface="Calibri"/>
              <a:ea typeface="Calibri"/>
              <a:cs typeface="Calibri"/>
              <a:sym typeface="Calibri"/>
            </a:endParaRPr>
          </a:p>
          <a:p>
            <a:pPr indent="-355600" lvl="0" marL="457200" rtl="0" algn="l">
              <a:spcBef>
                <a:spcPts val="0"/>
              </a:spcBef>
              <a:spcAft>
                <a:spcPts val="0"/>
              </a:spcAft>
              <a:buClr>
                <a:schemeClr val="dk1"/>
              </a:buClr>
              <a:buSzPts val="2000"/>
              <a:buFont typeface="Calibri"/>
              <a:buChar char="●"/>
            </a:pPr>
            <a:r>
              <a:rPr b="1" lang="en-GB" sz="2000">
                <a:solidFill>
                  <a:schemeClr val="dk1"/>
                </a:solidFill>
                <a:latin typeface="Calibri"/>
                <a:ea typeface="Calibri"/>
                <a:cs typeface="Calibri"/>
                <a:sym typeface="Calibri"/>
              </a:rPr>
              <a:t>Guidance &amp; Progression Maps (</a:t>
            </a:r>
            <a:r>
              <a:rPr b="1" i="1" lang="en-GB" sz="2000">
                <a:solidFill>
                  <a:schemeClr val="dk1"/>
                </a:solidFill>
                <a:latin typeface="Calibri"/>
                <a:ea typeface="Calibri"/>
                <a:cs typeface="Calibri"/>
                <a:sym typeface="Calibri"/>
              </a:rPr>
              <a:t>Learning Trajectories</a:t>
            </a:r>
            <a:r>
              <a:rPr b="1" lang="en-GB" sz="2000">
                <a:solidFill>
                  <a:schemeClr val="dk1"/>
                </a:solidFill>
                <a:latin typeface="Calibri"/>
                <a:ea typeface="Calibri"/>
                <a:cs typeface="Calibri"/>
                <a:sym typeface="Calibri"/>
              </a:rPr>
              <a:t>):</a:t>
            </a:r>
            <a:r>
              <a:rPr lang="en-GB" sz="2000">
                <a:solidFill>
                  <a:schemeClr val="dk1"/>
                </a:solidFill>
                <a:latin typeface="Calibri"/>
                <a:ea typeface="Calibri"/>
                <a:cs typeface="Calibri"/>
                <a:sym typeface="Calibri"/>
              </a:rPr>
              <a:t> E.g Maths-. Map out early number sense and spatial reasoning steps to pinpoint precise mathematical gaps or extension points.</a:t>
            </a:r>
            <a:endParaRPr sz="2000">
              <a:solidFill>
                <a:schemeClr val="dk1"/>
              </a:solidFill>
              <a:latin typeface="Calibri"/>
              <a:ea typeface="Calibri"/>
              <a:cs typeface="Calibri"/>
              <a:sym typeface="Calibri"/>
            </a:endParaRPr>
          </a:p>
          <a:p>
            <a:pPr indent="0" lvl="0" marL="457200" rtl="0" algn="l">
              <a:spcBef>
                <a:spcPts val="0"/>
              </a:spcBef>
              <a:spcAft>
                <a:spcPts val="0"/>
              </a:spcAft>
              <a:buNone/>
            </a:pPr>
            <a:r>
              <a:t/>
            </a:r>
            <a:endParaRPr sz="2000">
              <a:solidFill>
                <a:schemeClr val="dk1"/>
              </a:solidFill>
              <a:latin typeface="Calibri"/>
              <a:ea typeface="Calibri"/>
              <a:cs typeface="Calibri"/>
              <a:sym typeface="Calibri"/>
            </a:endParaRPr>
          </a:p>
          <a:p>
            <a:pPr indent="-355600" lvl="0" marL="457200" rtl="0" algn="l">
              <a:spcBef>
                <a:spcPts val="0"/>
              </a:spcBef>
              <a:spcAft>
                <a:spcPts val="0"/>
              </a:spcAft>
              <a:buClr>
                <a:schemeClr val="dk1"/>
              </a:buClr>
              <a:buSzPts val="2000"/>
              <a:buFont typeface="Calibri"/>
              <a:buChar char="●"/>
            </a:pPr>
            <a:r>
              <a:rPr lang="en-GB" sz="2000">
                <a:solidFill>
                  <a:schemeClr val="dk1"/>
                </a:solidFill>
                <a:latin typeface="Calibri"/>
                <a:ea typeface="Calibri"/>
                <a:cs typeface="Calibri"/>
                <a:sym typeface="Calibri"/>
              </a:rPr>
              <a:t> </a:t>
            </a:r>
            <a:r>
              <a:rPr b="1" lang="en-GB" sz="2000">
                <a:solidFill>
                  <a:schemeClr val="dk1"/>
                </a:solidFill>
                <a:latin typeface="Calibri"/>
                <a:ea typeface="Calibri"/>
                <a:cs typeface="Calibri"/>
                <a:sym typeface="Calibri"/>
              </a:rPr>
              <a:t>Your School AoL Progression Grids:</a:t>
            </a:r>
            <a:r>
              <a:rPr lang="en-GB" sz="2000">
                <a:solidFill>
                  <a:schemeClr val="dk1"/>
                </a:solidFill>
                <a:latin typeface="Calibri"/>
                <a:ea typeface="Calibri"/>
                <a:cs typeface="Calibri"/>
                <a:sym typeface="Calibri"/>
              </a:rPr>
              <a:t> These are your internal maps. They break down the broad steps in </a:t>
            </a:r>
            <a:r>
              <a:rPr i="1" lang="en-GB" sz="2000">
                <a:solidFill>
                  <a:schemeClr val="dk1"/>
                </a:solidFill>
                <a:latin typeface="Calibri"/>
                <a:ea typeface="Calibri"/>
                <a:cs typeface="Calibri"/>
                <a:sym typeface="Calibri"/>
              </a:rPr>
              <a:t>Development Matters</a:t>
            </a:r>
            <a:r>
              <a:rPr lang="en-GB" sz="2000">
                <a:solidFill>
                  <a:schemeClr val="dk1"/>
                </a:solidFill>
                <a:latin typeface="Calibri"/>
                <a:ea typeface="Calibri"/>
                <a:cs typeface="Calibri"/>
                <a:sym typeface="Calibri"/>
              </a:rPr>
              <a:t> or </a:t>
            </a:r>
            <a:r>
              <a:rPr i="1" lang="en-GB" sz="2000">
                <a:solidFill>
                  <a:schemeClr val="dk1"/>
                </a:solidFill>
                <a:latin typeface="Calibri"/>
                <a:ea typeface="Calibri"/>
                <a:cs typeface="Calibri"/>
                <a:sym typeface="Calibri"/>
              </a:rPr>
              <a:t>Birth to 5 Matters</a:t>
            </a:r>
            <a:r>
              <a:rPr lang="en-GB" sz="2000">
                <a:solidFill>
                  <a:schemeClr val="dk1"/>
                </a:solidFill>
                <a:latin typeface="Calibri"/>
                <a:ea typeface="Calibri"/>
                <a:cs typeface="Calibri"/>
                <a:sym typeface="Calibri"/>
              </a:rPr>
              <a:t> into tiny, sequential learning steps unique to your curriculum.</a:t>
            </a:r>
            <a:endParaRPr sz="2000">
              <a:solidFill>
                <a:schemeClr val="dk1"/>
              </a:solidFill>
              <a:latin typeface="Calibri"/>
              <a:ea typeface="Calibri"/>
              <a:cs typeface="Calibri"/>
              <a:sym typeface="Calibri"/>
            </a:endParaRPr>
          </a:p>
          <a:p>
            <a:pPr indent="0" lvl="0" marL="457200" rtl="0" algn="l">
              <a:spcBef>
                <a:spcPts val="0"/>
              </a:spcBef>
              <a:spcAft>
                <a:spcPts val="0"/>
              </a:spcAft>
              <a:buNone/>
            </a:pPr>
            <a:r>
              <a:t/>
            </a:r>
            <a:endParaRPr sz="2000">
              <a:solidFill>
                <a:schemeClr val="dk1"/>
              </a:solidFill>
              <a:latin typeface="Calibri"/>
              <a:ea typeface="Calibri"/>
              <a:cs typeface="Calibri"/>
              <a:sym typeface="Calibri"/>
            </a:endParaRPr>
          </a:p>
          <a:p>
            <a:pPr indent="-355600" lvl="0" marL="457200" rtl="0" algn="l">
              <a:spcBef>
                <a:spcPts val="0"/>
              </a:spcBef>
              <a:spcAft>
                <a:spcPts val="0"/>
              </a:spcAft>
              <a:buClr>
                <a:schemeClr val="dk1"/>
              </a:buClr>
              <a:buSzPts val="2000"/>
              <a:buFont typeface="Calibri"/>
              <a:buChar char="●"/>
            </a:pPr>
            <a:r>
              <a:rPr b="1" lang="en-GB" sz="2000">
                <a:solidFill>
                  <a:schemeClr val="dk1"/>
                </a:solidFill>
                <a:latin typeface="Calibri"/>
                <a:ea typeface="Calibri"/>
                <a:cs typeface="Calibri"/>
                <a:sym typeface="Calibri"/>
              </a:rPr>
              <a:t> Interaction Tools:</a:t>
            </a:r>
            <a:r>
              <a:rPr lang="en-GB" sz="2000">
                <a:solidFill>
                  <a:schemeClr val="dk1"/>
                </a:solidFill>
                <a:latin typeface="Calibri"/>
                <a:ea typeface="Calibri"/>
                <a:cs typeface="Calibri"/>
                <a:sym typeface="Calibri"/>
              </a:rPr>
              <a:t> Use sentence stems, EEF ShREC /SST and open-ended prompts.</a:t>
            </a:r>
            <a:endParaRPr sz="2000">
              <a:solidFill>
                <a:schemeClr val="dk1"/>
              </a:solidFill>
              <a:latin typeface="Calibri"/>
              <a:ea typeface="Calibri"/>
              <a:cs typeface="Calibri"/>
              <a:sym typeface="Calibri"/>
            </a:endParaRPr>
          </a:p>
          <a:p>
            <a:pPr indent="0" lvl="0" marL="457200" rtl="0" algn="l">
              <a:spcBef>
                <a:spcPts val="0"/>
              </a:spcBef>
              <a:spcAft>
                <a:spcPts val="0"/>
              </a:spcAft>
              <a:buNone/>
            </a:pPr>
            <a:r>
              <a:t/>
            </a:r>
            <a:endParaRPr sz="2000">
              <a:solidFill>
                <a:schemeClr val="dk1"/>
              </a:solidFill>
              <a:latin typeface="Calibri"/>
              <a:ea typeface="Calibri"/>
              <a:cs typeface="Calibri"/>
              <a:sym typeface="Calibri"/>
            </a:endParaRPr>
          </a:p>
          <a:p>
            <a:pPr indent="-355600" lvl="0" marL="457200" rtl="0" algn="l">
              <a:spcBef>
                <a:spcPts val="0"/>
              </a:spcBef>
              <a:spcAft>
                <a:spcPts val="0"/>
              </a:spcAft>
              <a:buClr>
                <a:schemeClr val="dk1"/>
              </a:buClr>
              <a:buSzPts val="2000"/>
              <a:buFont typeface="Calibri"/>
              <a:buChar char="●"/>
            </a:pPr>
            <a:r>
              <a:rPr b="1" lang="en-GB" sz="2000">
                <a:solidFill>
                  <a:schemeClr val="dk1"/>
                </a:solidFill>
                <a:latin typeface="Calibri"/>
                <a:ea typeface="Calibri"/>
                <a:cs typeface="Calibri"/>
                <a:sym typeface="Calibri"/>
              </a:rPr>
              <a:t>Environmental &amp; Visual Aids:</a:t>
            </a:r>
            <a:r>
              <a:rPr lang="en-GB" sz="2000">
                <a:solidFill>
                  <a:schemeClr val="dk1"/>
                </a:solidFill>
                <a:latin typeface="Calibri"/>
                <a:ea typeface="Calibri"/>
                <a:cs typeface="Calibri"/>
                <a:sym typeface="Calibri"/>
              </a:rPr>
              <a:t> Use talking buddies, vocabulary prompt cards, and visual task boards to see if a child can work independently or needs scaffolding. (EEF STAIRS)</a:t>
            </a:r>
            <a:endParaRPr sz="2000">
              <a:solidFill>
                <a:schemeClr val="dk1"/>
              </a:solidFill>
              <a:latin typeface="Calibri"/>
              <a:ea typeface="Calibri"/>
              <a:cs typeface="Calibri"/>
              <a:sym typeface="Calibri"/>
            </a:endParaRPr>
          </a:p>
          <a:p>
            <a:pPr indent="0" lvl="0" marL="457200" rtl="0" algn="l">
              <a:spcBef>
                <a:spcPts val="0"/>
              </a:spcBef>
              <a:spcAft>
                <a:spcPts val="0"/>
              </a:spcAft>
              <a:buNone/>
            </a:pPr>
            <a:r>
              <a:t/>
            </a:r>
            <a:endParaRPr sz="2000">
              <a:solidFill>
                <a:schemeClr val="dk1"/>
              </a:solidFill>
              <a:latin typeface="Calibri"/>
              <a:ea typeface="Calibri"/>
              <a:cs typeface="Calibri"/>
              <a:sym typeface="Calibri"/>
            </a:endParaRPr>
          </a:p>
          <a:p>
            <a:pPr indent="-355600" lvl="0" marL="457200" rtl="0" algn="l">
              <a:spcBef>
                <a:spcPts val="0"/>
              </a:spcBef>
              <a:spcAft>
                <a:spcPts val="0"/>
              </a:spcAft>
              <a:buClr>
                <a:schemeClr val="dk1"/>
              </a:buClr>
              <a:buSzPts val="2000"/>
              <a:buFont typeface="Calibri"/>
              <a:buChar char="●"/>
            </a:pPr>
            <a:r>
              <a:rPr b="1" lang="en-GB" sz="2000">
                <a:solidFill>
                  <a:schemeClr val="dk1"/>
                </a:solidFill>
                <a:latin typeface="Calibri"/>
                <a:ea typeface="Calibri"/>
                <a:cs typeface="Calibri"/>
                <a:sym typeface="Calibri"/>
              </a:rPr>
              <a:t>Continuous Provision Enhancements:</a:t>
            </a:r>
            <a:r>
              <a:rPr lang="en-GB" sz="2000">
                <a:solidFill>
                  <a:schemeClr val="dk1"/>
                </a:solidFill>
                <a:latin typeface="Calibri"/>
                <a:ea typeface="Calibri"/>
                <a:cs typeface="Calibri"/>
                <a:sym typeface="Calibri"/>
              </a:rPr>
              <a:t> Deliberately adding targeted materials and resources to areas inside and out, to observe whether children can apply newly learned skills in different contexts or to extend.</a:t>
            </a:r>
            <a:endParaRPr sz="2000">
              <a:solidFill>
                <a:schemeClr val="dk1"/>
              </a:solidFill>
              <a:latin typeface="Calibri"/>
              <a:ea typeface="Calibri"/>
              <a:cs typeface="Calibri"/>
              <a:sym typeface="Calibri"/>
            </a:endParaRPr>
          </a:p>
          <a:p>
            <a:pPr indent="0" lvl="0" marL="0" rtl="0" algn="l">
              <a:spcBef>
                <a:spcPts val="0"/>
              </a:spcBef>
              <a:spcAft>
                <a:spcPts val="0"/>
              </a:spcAft>
              <a:buNone/>
            </a:pPr>
            <a:r>
              <a:t/>
            </a:r>
            <a:endParaRPr b="1" sz="2000">
              <a:solidFill>
                <a:schemeClr val="dk1"/>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1" name="Shape 661"/>
        <p:cNvGrpSpPr/>
        <p:nvPr/>
      </p:nvGrpSpPr>
      <p:grpSpPr>
        <a:xfrm>
          <a:off x="0" y="0"/>
          <a:ext cx="0" cy="0"/>
          <a:chOff x="0" y="0"/>
          <a:chExt cx="0" cy="0"/>
        </a:xfrm>
      </p:grpSpPr>
      <p:sp>
        <p:nvSpPr>
          <p:cNvPr id="662" name="Google Shape;662;h3060a773241cba5c_0_587"/>
          <p:cNvSpPr txBox="1"/>
          <p:nvPr/>
        </p:nvSpPr>
        <p:spPr>
          <a:xfrm>
            <a:off x="0" y="1651000"/>
            <a:ext cx="123207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2000">
              <a:solidFill>
                <a:schemeClr val="dk1"/>
              </a:solidFill>
            </a:endParaRPr>
          </a:p>
          <a:p>
            <a:pPr indent="0" lvl="0" marL="0" rtl="0" algn="l">
              <a:spcBef>
                <a:spcPts val="0"/>
              </a:spcBef>
              <a:spcAft>
                <a:spcPts val="0"/>
              </a:spcAft>
              <a:buNone/>
            </a:pPr>
            <a:r>
              <a:t/>
            </a:r>
            <a:endParaRPr b="1" sz="2800">
              <a:solidFill>
                <a:schemeClr val="dk1"/>
              </a:solidFill>
              <a:latin typeface="Calibri"/>
              <a:ea typeface="Calibri"/>
              <a:cs typeface="Calibri"/>
              <a:sym typeface="Calibri"/>
            </a:endParaRPr>
          </a:p>
        </p:txBody>
      </p:sp>
      <p:pic>
        <p:nvPicPr>
          <p:cNvPr id="663" name="Google Shape;663;h3060a773241cba5c_0_587"/>
          <p:cNvPicPr preferRelativeResize="0"/>
          <p:nvPr/>
        </p:nvPicPr>
        <p:blipFill>
          <a:blip r:embed="rId3">
            <a:alphaModFix/>
          </a:blip>
          <a:stretch>
            <a:fillRect/>
          </a:stretch>
        </p:blipFill>
        <p:spPr>
          <a:xfrm>
            <a:off x="406400" y="1726675"/>
            <a:ext cx="1757200" cy="1246350"/>
          </a:xfrm>
          <a:prstGeom prst="rect">
            <a:avLst/>
          </a:prstGeom>
          <a:noFill/>
          <a:ln>
            <a:noFill/>
          </a:ln>
        </p:spPr>
      </p:pic>
      <p:pic>
        <p:nvPicPr>
          <p:cNvPr id="664" name="Google Shape;664;h3060a773241cba5c_0_587"/>
          <p:cNvPicPr preferRelativeResize="0"/>
          <p:nvPr/>
        </p:nvPicPr>
        <p:blipFill>
          <a:blip r:embed="rId4">
            <a:alphaModFix/>
          </a:blip>
          <a:stretch>
            <a:fillRect/>
          </a:stretch>
        </p:blipFill>
        <p:spPr>
          <a:xfrm>
            <a:off x="6481188" y="148775"/>
            <a:ext cx="3898799" cy="954300"/>
          </a:xfrm>
          <a:prstGeom prst="rect">
            <a:avLst/>
          </a:prstGeom>
          <a:noFill/>
          <a:ln>
            <a:noFill/>
          </a:ln>
        </p:spPr>
      </p:pic>
      <p:sp>
        <p:nvSpPr>
          <p:cNvPr id="665" name="Google Shape;665;h3060a773241cba5c_0_587"/>
          <p:cNvSpPr txBox="1"/>
          <p:nvPr/>
        </p:nvSpPr>
        <p:spPr>
          <a:xfrm>
            <a:off x="5829975" y="1243913"/>
            <a:ext cx="45669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500" u="sng">
                <a:solidFill>
                  <a:schemeClr val="hlink"/>
                </a:solidFill>
                <a:hlinkClick r:id="rId5"/>
              </a:rPr>
              <a:t>https://educationendowmentfoundation.org.uk/early-years/high-quality-interactions</a:t>
            </a:r>
            <a:endParaRPr b="1" sz="1500">
              <a:solidFill>
                <a:schemeClr val="dk1"/>
              </a:solidFill>
            </a:endParaRPr>
          </a:p>
          <a:p>
            <a:pPr indent="0" lvl="0" marL="0" rtl="0" algn="l">
              <a:spcBef>
                <a:spcPts val="0"/>
              </a:spcBef>
              <a:spcAft>
                <a:spcPts val="0"/>
              </a:spcAft>
              <a:buNone/>
            </a:pPr>
            <a:r>
              <a:t/>
            </a:r>
            <a:endParaRPr b="1" sz="2000">
              <a:solidFill>
                <a:schemeClr val="dk1"/>
              </a:solidFill>
            </a:endParaRPr>
          </a:p>
        </p:txBody>
      </p:sp>
      <p:sp>
        <p:nvSpPr>
          <p:cNvPr id="666" name="Google Shape;666;h3060a773241cba5c_0_587"/>
          <p:cNvSpPr txBox="1"/>
          <p:nvPr/>
        </p:nvSpPr>
        <p:spPr>
          <a:xfrm>
            <a:off x="0" y="3123775"/>
            <a:ext cx="31074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u="sng">
                <a:solidFill>
                  <a:schemeClr val="hlink"/>
                </a:solidFill>
                <a:hlinkClick r:id="rId6"/>
              </a:rPr>
              <a:t>https://educationendowmentfoundation.org.uk/early-years/the-shrec-approach</a:t>
            </a:r>
            <a:endParaRPr b="1">
              <a:solidFill>
                <a:schemeClr val="dk1"/>
              </a:solidFill>
            </a:endParaRPr>
          </a:p>
          <a:p>
            <a:pPr indent="0" lvl="0" marL="0" rtl="0" algn="l">
              <a:spcBef>
                <a:spcPts val="0"/>
              </a:spcBef>
              <a:spcAft>
                <a:spcPts val="0"/>
              </a:spcAft>
              <a:buNone/>
            </a:pPr>
            <a:r>
              <a:t/>
            </a:r>
            <a:endParaRPr b="1">
              <a:solidFill>
                <a:schemeClr val="dk1"/>
              </a:solidFill>
            </a:endParaRPr>
          </a:p>
        </p:txBody>
      </p:sp>
      <p:sp>
        <p:nvSpPr>
          <p:cNvPr id="667" name="Google Shape;667;h3060a773241cba5c_0_587"/>
          <p:cNvSpPr txBox="1"/>
          <p:nvPr/>
        </p:nvSpPr>
        <p:spPr>
          <a:xfrm>
            <a:off x="71400" y="6207125"/>
            <a:ext cx="29646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u="sng">
                <a:solidFill>
                  <a:schemeClr val="hlink"/>
                </a:solidFill>
                <a:hlinkClick r:id="rId7"/>
              </a:rPr>
              <a:t>https://birthto5matters.org.uk/learning-development/ranges/</a:t>
            </a:r>
            <a:endParaRPr b="1">
              <a:solidFill>
                <a:schemeClr val="dk1"/>
              </a:solidFill>
            </a:endParaRPr>
          </a:p>
          <a:p>
            <a:pPr indent="0" lvl="0" marL="0" rtl="0" algn="l">
              <a:spcBef>
                <a:spcPts val="0"/>
              </a:spcBef>
              <a:spcAft>
                <a:spcPts val="0"/>
              </a:spcAft>
              <a:buNone/>
            </a:pPr>
            <a:r>
              <a:t/>
            </a:r>
            <a:endParaRPr b="1">
              <a:solidFill>
                <a:schemeClr val="dk1"/>
              </a:solidFill>
            </a:endParaRPr>
          </a:p>
        </p:txBody>
      </p:sp>
      <p:pic>
        <p:nvPicPr>
          <p:cNvPr id="668" name="Google Shape;668;h3060a773241cba5c_0_587"/>
          <p:cNvPicPr preferRelativeResize="0"/>
          <p:nvPr/>
        </p:nvPicPr>
        <p:blipFill>
          <a:blip r:embed="rId8">
            <a:alphaModFix/>
          </a:blip>
          <a:stretch>
            <a:fillRect/>
          </a:stretch>
        </p:blipFill>
        <p:spPr>
          <a:xfrm>
            <a:off x="1408000" y="4081269"/>
            <a:ext cx="1628000" cy="2125856"/>
          </a:xfrm>
          <a:prstGeom prst="rect">
            <a:avLst/>
          </a:prstGeom>
          <a:noFill/>
          <a:ln>
            <a:noFill/>
          </a:ln>
        </p:spPr>
      </p:pic>
      <p:pic>
        <p:nvPicPr>
          <p:cNvPr id="669" name="Google Shape;669;h3060a773241cba5c_0_587"/>
          <p:cNvPicPr preferRelativeResize="0"/>
          <p:nvPr/>
        </p:nvPicPr>
        <p:blipFill>
          <a:blip r:embed="rId9">
            <a:alphaModFix/>
          </a:blip>
          <a:stretch>
            <a:fillRect/>
          </a:stretch>
        </p:blipFill>
        <p:spPr>
          <a:xfrm>
            <a:off x="0" y="4081275"/>
            <a:ext cx="1347741" cy="923400"/>
          </a:xfrm>
          <a:prstGeom prst="rect">
            <a:avLst/>
          </a:prstGeom>
          <a:noFill/>
          <a:ln>
            <a:noFill/>
          </a:ln>
        </p:spPr>
      </p:pic>
      <p:pic>
        <p:nvPicPr>
          <p:cNvPr id="670" name="Google Shape;670;h3060a773241cba5c_0_587"/>
          <p:cNvPicPr preferRelativeResize="0"/>
          <p:nvPr/>
        </p:nvPicPr>
        <p:blipFill>
          <a:blip r:embed="rId10">
            <a:alphaModFix/>
          </a:blip>
          <a:stretch>
            <a:fillRect/>
          </a:stretch>
        </p:blipFill>
        <p:spPr>
          <a:xfrm>
            <a:off x="10088082" y="4142975"/>
            <a:ext cx="1764118" cy="1246350"/>
          </a:xfrm>
          <a:prstGeom prst="rect">
            <a:avLst/>
          </a:prstGeom>
          <a:noFill/>
          <a:ln>
            <a:noFill/>
          </a:ln>
        </p:spPr>
      </p:pic>
      <p:sp>
        <p:nvSpPr>
          <p:cNvPr id="671" name="Google Shape;671;h3060a773241cba5c_0_587"/>
          <p:cNvSpPr txBox="1"/>
          <p:nvPr/>
        </p:nvSpPr>
        <p:spPr>
          <a:xfrm>
            <a:off x="9944921" y="5406625"/>
            <a:ext cx="1628100" cy="1369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100" u="sng">
                <a:solidFill>
                  <a:schemeClr val="hlink"/>
                </a:solidFill>
                <a:hlinkClick r:id="rId11"/>
              </a:rPr>
              <a:t>https://assets.publishing.service.gov.uk/media/64e6002a20ae890014f26cbc/DfE_Development_Matters_Report_Sep2023.pdf</a:t>
            </a:r>
            <a:endParaRPr b="1" sz="1100">
              <a:solidFill>
                <a:schemeClr val="dk1"/>
              </a:solidFill>
            </a:endParaRPr>
          </a:p>
          <a:p>
            <a:pPr indent="0" lvl="0" marL="0" rtl="0" algn="l">
              <a:spcBef>
                <a:spcPts val="0"/>
              </a:spcBef>
              <a:spcAft>
                <a:spcPts val="0"/>
              </a:spcAft>
              <a:buNone/>
            </a:pPr>
            <a:r>
              <a:t/>
            </a:r>
            <a:endParaRPr b="1" sz="1100">
              <a:solidFill>
                <a:schemeClr val="dk1"/>
              </a:solidFill>
            </a:endParaRPr>
          </a:p>
        </p:txBody>
      </p:sp>
      <p:pic>
        <p:nvPicPr>
          <p:cNvPr id="672" name="Google Shape;672;h3060a773241cba5c_0_587"/>
          <p:cNvPicPr preferRelativeResize="0"/>
          <p:nvPr/>
        </p:nvPicPr>
        <p:blipFill>
          <a:blip r:embed="rId12">
            <a:alphaModFix/>
          </a:blip>
          <a:stretch>
            <a:fillRect/>
          </a:stretch>
        </p:blipFill>
        <p:spPr>
          <a:xfrm>
            <a:off x="3281975" y="4422107"/>
            <a:ext cx="3107399" cy="1546405"/>
          </a:xfrm>
          <a:prstGeom prst="rect">
            <a:avLst/>
          </a:prstGeom>
          <a:noFill/>
          <a:ln>
            <a:noFill/>
          </a:ln>
        </p:spPr>
      </p:pic>
      <p:pic>
        <p:nvPicPr>
          <p:cNvPr id="673" name="Google Shape;673;h3060a773241cba5c_0_587"/>
          <p:cNvPicPr preferRelativeResize="0"/>
          <p:nvPr/>
        </p:nvPicPr>
        <p:blipFill rotWithShape="1">
          <a:blip r:embed="rId13">
            <a:alphaModFix/>
          </a:blip>
          <a:srcRect b="0" l="5824" r="5523" t="20578"/>
          <a:stretch/>
        </p:blipFill>
        <p:spPr>
          <a:xfrm>
            <a:off x="6064850" y="5354448"/>
            <a:ext cx="3107400" cy="707479"/>
          </a:xfrm>
          <a:prstGeom prst="rect">
            <a:avLst/>
          </a:prstGeom>
          <a:noFill/>
          <a:ln>
            <a:noFill/>
          </a:ln>
        </p:spPr>
      </p:pic>
      <p:sp>
        <p:nvSpPr>
          <p:cNvPr id="674" name="Google Shape;674;h3060a773241cba5c_0_587"/>
          <p:cNvSpPr txBox="1"/>
          <p:nvPr/>
        </p:nvSpPr>
        <p:spPr>
          <a:xfrm>
            <a:off x="5328050" y="5979800"/>
            <a:ext cx="3844200" cy="692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100" u="sng">
                <a:solidFill>
                  <a:schemeClr val="hlink"/>
                </a:solidFill>
                <a:hlinkClick r:id="rId14"/>
              </a:rPr>
              <a:t>https://speechandlanguage.org.uk/help-for-families/ages-and-stages/</a:t>
            </a:r>
            <a:endParaRPr b="1" sz="1100">
              <a:solidFill>
                <a:schemeClr val="dk1"/>
              </a:solidFill>
            </a:endParaRPr>
          </a:p>
          <a:p>
            <a:pPr indent="0" lvl="0" marL="0" rtl="0" algn="l">
              <a:spcBef>
                <a:spcPts val="0"/>
              </a:spcBef>
              <a:spcAft>
                <a:spcPts val="0"/>
              </a:spcAft>
              <a:buNone/>
            </a:pPr>
            <a:r>
              <a:t/>
            </a:r>
            <a:endParaRPr b="1" sz="1100">
              <a:solidFill>
                <a:schemeClr val="dk1"/>
              </a:solidFill>
            </a:endParaRPr>
          </a:p>
        </p:txBody>
      </p:sp>
      <p:pic>
        <p:nvPicPr>
          <p:cNvPr id="675" name="Google Shape;675;h3060a773241cba5c_0_587"/>
          <p:cNvPicPr preferRelativeResize="0"/>
          <p:nvPr/>
        </p:nvPicPr>
        <p:blipFill>
          <a:blip r:embed="rId15">
            <a:alphaModFix/>
          </a:blip>
          <a:stretch>
            <a:fillRect/>
          </a:stretch>
        </p:blipFill>
        <p:spPr>
          <a:xfrm>
            <a:off x="2888198" y="384000"/>
            <a:ext cx="2651417" cy="1546400"/>
          </a:xfrm>
          <a:prstGeom prst="rect">
            <a:avLst/>
          </a:prstGeom>
          <a:noFill/>
          <a:ln>
            <a:noFill/>
          </a:ln>
        </p:spPr>
      </p:pic>
      <p:sp>
        <p:nvSpPr>
          <p:cNvPr id="676" name="Google Shape;676;h3060a773241cba5c_0_587"/>
          <p:cNvSpPr txBox="1"/>
          <p:nvPr/>
        </p:nvSpPr>
        <p:spPr>
          <a:xfrm>
            <a:off x="3166100" y="2096475"/>
            <a:ext cx="24396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000" u="sng">
                <a:solidFill>
                  <a:schemeClr val="hlink"/>
                </a:solidFill>
                <a:hlinkClick r:id="rId16"/>
              </a:rPr>
              <a:t>https://educationendowmentfoundation.org.uk/early-years/evidence-store</a:t>
            </a:r>
            <a:endParaRPr b="1" sz="1000">
              <a:solidFill>
                <a:schemeClr val="dk1"/>
              </a:solidFill>
            </a:endParaRPr>
          </a:p>
          <a:p>
            <a:pPr indent="0" lvl="0" marL="0" rtl="0" algn="l">
              <a:spcBef>
                <a:spcPts val="0"/>
              </a:spcBef>
              <a:spcAft>
                <a:spcPts val="0"/>
              </a:spcAft>
              <a:buNone/>
            </a:pPr>
            <a:r>
              <a:t/>
            </a:r>
            <a:endParaRPr b="1" sz="1000">
              <a:solidFill>
                <a:schemeClr val="dk1"/>
              </a:solidFill>
            </a:endParaRPr>
          </a:p>
        </p:txBody>
      </p:sp>
      <p:pic>
        <p:nvPicPr>
          <p:cNvPr id="677" name="Google Shape;677;h3060a773241cba5c_0_587"/>
          <p:cNvPicPr preferRelativeResize="0"/>
          <p:nvPr/>
        </p:nvPicPr>
        <p:blipFill>
          <a:blip r:embed="rId17">
            <a:alphaModFix/>
          </a:blip>
          <a:stretch>
            <a:fillRect/>
          </a:stretch>
        </p:blipFill>
        <p:spPr>
          <a:xfrm>
            <a:off x="5829987" y="2198237"/>
            <a:ext cx="3256700" cy="1165318"/>
          </a:xfrm>
          <a:prstGeom prst="rect">
            <a:avLst/>
          </a:prstGeom>
          <a:noFill/>
          <a:ln>
            <a:noFill/>
          </a:ln>
        </p:spPr>
      </p:pic>
      <p:sp>
        <p:nvSpPr>
          <p:cNvPr id="678" name="Google Shape;678;h3060a773241cba5c_0_587"/>
          <p:cNvSpPr txBox="1"/>
          <p:nvPr/>
        </p:nvSpPr>
        <p:spPr>
          <a:xfrm>
            <a:off x="6784625" y="4081274"/>
            <a:ext cx="2136300" cy="692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100" u="sng">
                <a:solidFill>
                  <a:schemeClr val="hlink"/>
                </a:solidFill>
                <a:hlinkClick r:id="rId18"/>
              </a:rPr>
              <a:t>https://help-for-early-years-providers.education.gov.uk/</a:t>
            </a:r>
            <a:endParaRPr b="1" sz="1100">
              <a:solidFill>
                <a:schemeClr val="dk1"/>
              </a:solidFill>
            </a:endParaRPr>
          </a:p>
          <a:p>
            <a:pPr indent="0" lvl="0" marL="0" rtl="0" algn="l">
              <a:spcBef>
                <a:spcPts val="0"/>
              </a:spcBef>
              <a:spcAft>
                <a:spcPts val="0"/>
              </a:spcAft>
              <a:buNone/>
            </a:pPr>
            <a:r>
              <a:t/>
            </a:r>
            <a:endParaRPr b="1" sz="1100">
              <a:solidFill>
                <a:schemeClr val="dk1"/>
              </a:solidFill>
            </a:endParaRPr>
          </a:p>
        </p:txBody>
      </p:sp>
      <p:pic>
        <p:nvPicPr>
          <p:cNvPr id="679" name="Google Shape;679;h3060a773241cba5c_0_587"/>
          <p:cNvPicPr preferRelativeResize="0"/>
          <p:nvPr/>
        </p:nvPicPr>
        <p:blipFill>
          <a:blip r:embed="rId19">
            <a:alphaModFix/>
          </a:blip>
          <a:stretch>
            <a:fillRect/>
          </a:stretch>
        </p:blipFill>
        <p:spPr>
          <a:xfrm>
            <a:off x="9778691" y="2198213"/>
            <a:ext cx="1190624" cy="1403298"/>
          </a:xfrm>
          <a:prstGeom prst="rect">
            <a:avLst/>
          </a:prstGeom>
          <a:noFill/>
          <a:ln>
            <a:noFill/>
          </a:ln>
        </p:spPr>
      </p:pic>
      <p:pic>
        <p:nvPicPr>
          <p:cNvPr id="680" name="Google Shape;680;h3060a773241cba5c_0_587"/>
          <p:cNvPicPr preferRelativeResize="0"/>
          <p:nvPr/>
        </p:nvPicPr>
        <p:blipFill rotWithShape="1">
          <a:blip r:embed="rId20">
            <a:alphaModFix/>
          </a:blip>
          <a:srcRect b="-7147" l="43185" r="0" t="0"/>
          <a:stretch/>
        </p:blipFill>
        <p:spPr>
          <a:xfrm>
            <a:off x="9613425" y="1651000"/>
            <a:ext cx="2439600" cy="418648"/>
          </a:xfrm>
          <a:prstGeom prst="rect">
            <a:avLst/>
          </a:prstGeom>
          <a:noFill/>
          <a:ln>
            <a:noFill/>
          </a:ln>
        </p:spPr>
      </p:pic>
      <p:pic>
        <p:nvPicPr>
          <p:cNvPr id="681" name="Google Shape;681;h3060a773241cba5c_0_587"/>
          <p:cNvPicPr preferRelativeResize="0"/>
          <p:nvPr/>
        </p:nvPicPr>
        <p:blipFill rotWithShape="1">
          <a:blip r:embed="rId20">
            <a:alphaModFix/>
          </a:blip>
          <a:srcRect b="0" l="-6052" r="75269" t="0"/>
          <a:stretch/>
        </p:blipFill>
        <p:spPr>
          <a:xfrm>
            <a:off x="5605701" y="-1300"/>
            <a:ext cx="1416301" cy="418650"/>
          </a:xfrm>
          <a:prstGeom prst="rect">
            <a:avLst/>
          </a:prstGeom>
          <a:noFill/>
          <a:ln>
            <a:noFill/>
          </a:ln>
        </p:spPr>
      </p:pic>
      <p:pic>
        <p:nvPicPr>
          <p:cNvPr id="682" name="Google Shape;682;h3060a773241cba5c_0_587"/>
          <p:cNvPicPr preferRelativeResize="0"/>
          <p:nvPr/>
        </p:nvPicPr>
        <p:blipFill rotWithShape="1">
          <a:blip r:embed="rId20">
            <a:alphaModFix/>
          </a:blip>
          <a:srcRect b="0" l="0" r="75268" t="0"/>
          <a:stretch/>
        </p:blipFill>
        <p:spPr>
          <a:xfrm>
            <a:off x="581164" y="1243925"/>
            <a:ext cx="1137920" cy="418650"/>
          </a:xfrm>
          <a:prstGeom prst="rect">
            <a:avLst/>
          </a:prstGeom>
          <a:noFill/>
          <a:ln>
            <a:noFill/>
          </a:ln>
        </p:spPr>
      </p:pic>
      <p:sp>
        <p:nvSpPr>
          <p:cNvPr id="683" name="Google Shape;683;h3060a773241cba5c_0_587"/>
          <p:cNvSpPr txBox="1"/>
          <p:nvPr/>
        </p:nvSpPr>
        <p:spPr>
          <a:xfrm>
            <a:off x="9098513" y="3479163"/>
            <a:ext cx="30000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000" u="sng">
                <a:solidFill>
                  <a:schemeClr val="hlink"/>
                </a:solidFill>
                <a:hlinkClick r:id="rId21"/>
              </a:rPr>
              <a:t>https://d2tic4wvo1iusb.cloudfront.net/production/content/the-STAIRS-model_v.1.0.0.pdf</a:t>
            </a:r>
            <a:endParaRPr b="1" sz="1000">
              <a:solidFill>
                <a:schemeClr val="dk1"/>
              </a:solidFill>
            </a:endParaRPr>
          </a:p>
          <a:p>
            <a:pPr indent="0" lvl="0" marL="0" rtl="0" algn="l">
              <a:spcBef>
                <a:spcPts val="0"/>
              </a:spcBef>
              <a:spcAft>
                <a:spcPts val="0"/>
              </a:spcAft>
              <a:buNone/>
            </a:pPr>
            <a:r>
              <a:t/>
            </a:r>
            <a:endParaRPr b="1" sz="1000">
              <a:solidFill>
                <a:schemeClr val="dk1"/>
              </a:solidFill>
            </a:endParaRPr>
          </a:p>
        </p:txBody>
      </p:sp>
      <p:pic>
        <p:nvPicPr>
          <p:cNvPr id="684" name="Google Shape;684;h3060a773241cba5c_0_587"/>
          <p:cNvPicPr preferRelativeResize="0"/>
          <p:nvPr/>
        </p:nvPicPr>
        <p:blipFill>
          <a:blip r:embed="rId22">
            <a:alphaModFix/>
          </a:blip>
          <a:stretch>
            <a:fillRect/>
          </a:stretch>
        </p:blipFill>
        <p:spPr>
          <a:xfrm>
            <a:off x="6481188" y="3221772"/>
            <a:ext cx="2439601" cy="788061"/>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8" name="Shape 688"/>
        <p:cNvGrpSpPr/>
        <p:nvPr/>
      </p:nvGrpSpPr>
      <p:grpSpPr>
        <a:xfrm>
          <a:off x="0" y="0"/>
          <a:ext cx="0" cy="0"/>
          <a:chOff x="0" y="0"/>
          <a:chExt cx="0" cy="0"/>
        </a:xfrm>
      </p:grpSpPr>
      <p:sp>
        <p:nvSpPr>
          <p:cNvPr id="689" name="Google Shape;689;h3060a773241cba5c_0_613"/>
          <p:cNvSpPr txBox="1"/>
          <p:nvPr/>
        </p:nvSpPr>
        <p:spPr>
          <a:xfrm>
            <a:off x="2210675" y="0"/>
            <a:ext cx="9934200" cy="6642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2400"/>
              </a:spcBef>
              <a:spcAft>
                <a:spcPts val="0"/>
              </a:spcAft>
              <a:buClr>
                <a:schemeClr val="dk1"/>
              </a:buClr>
              <a:buSzPts val="1100"/>
              <a:buFont typeface="Arial"/>
              <a:buNone/>
            </a:pPr>
            <a:r>
              <a:rPr b="1" lang="en-GB" sz="2800">
                <a:solidFill>
                  <a:schemeClr val="dk1"/>
                </a:solidFill>
              </a:rPr>
              <a:t>Identifying Meaningful Next Steps </a:t>
            </a:r>
            <a:r>
              <a:rPr b="1" lang="en-GB" sz="2500" u="sng">
                <a:solidFill>
                  <a:schemeClr val="dk1"/>
                </a:solidFill>
              </a:rPr>
              <a:t>- </a:t>
            </a:r>
            <a:r>
              <a:rPr b="1" lang="en-GB" sz="2000" u="sng">
                <a:solidFill>
                  <a:schemeClr val="dk1"/>
                </a:solidFill>
              </a:rPr>
              <a:t>reflections and takeaways</a:t>
            </a:r>
            <a:endParaRPr b="1" sz="2000" u="sng">
              <a:solidFill>
                <a:schemeClr val="dk1"/>
              </a:solidFill>
            </a:endParaRPr>
          </a:p>
          <a:p>
            <a:pPr indent="0" lvl="0" marL="0" rtl="0" algn="l">
              <a:lnSpc>
                <a:spcPct val="115000"/>
              </a:lnSpc>
              <a:spcBef>
                <a:spcPts val="1400"/>
              </a:spcBef>
              <a:spcAft>
                <a:spcPts val="0"/>
              </a:spcAft>
              <a:buClr>
                <a:schemeClr val="dk1"/>
              </a:buClr>
              <a:buSzPts val="1100"/>
              <a:buFont typeface="Arial"/>
              <a:buNone/>
            </a:pPr>
            <a:r>
              <a:rPr b="1" lang="en-GB" sz="1800">
                <a:solidFill>
                  <a:schemeClr val="dk1"/>
                </a:solidFill>
              </a:rPr>
              <a:t>Building deep knowledge of the unique child through everyday interactions, observations, and evidence-informed practice</a:t>
            </a:r>
            <a:endParaRPr b="1" sz="1800">
              <a:solidFill>
                <a:schemeClr val="dk1"/>
              </a:solidFill>
            </a:endParaRPr>
          </a:p>
          <a:p>
            <a:pPr indent="-330200" lvl="0" marL="457200" rtl="0" algn="l">
              <a:lnSpc>
                <a:spcPct val="115000"/>
              </a:lnSpc>
              <a:spcBef>
                <a:spcPts val="1200"/>
              </a:spcBef>
              <a:spcAft>
                <a:spcPts val="0"/>
              </a:spcAft>
              <a:buClr>
                <a:schemeClr val="dk1"/>
              </a:buClr>
              <a:buSzPts val="1600"/>
              <a:buChar char="●"/>
            </a:pPr>
            <a:r>
              <a:rPr b="1" lang="en-GB" sz="1600">
                <a:solidFill>
                  <a:schemeClr val="dk1"/>
                </a:solidFill>
              </a:rPr>
              <a:t>Build Knowledge, Skills and Learning Behaviours-, Through Everyday Interactions:</a:t>
            </a:r>
            <a:r>
              <a:rPr lang="en-GB" sz="1600">
                <a:solidFill>
                  <a:schemeClr val="dk1"/>
                </a:solidFill>
              </a:rPr>
              <a:t> Learn about each child dynamically through authentic play, conversations, and observations to develop a secure and holistic understanding of their development.</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b="1" lang="en-GB" sz="1600">
                <a:solidFill>
                  <a:schemeClr val="dk1"/>
                </a:solidFill>
              </a:rPr>
              <a:t>Notice with Curiosity ("Above and Below the Waterline"):</a:t>
            </a:r>
            <a:r>
              <a:rPr lang="en-GB" sz="1600">
                <a:solidFill>
                  <a:schemeClr val="dk1"/>
                </a:solidFill>
              </a:rPr>
              <a:t> Watch children during child-initiated play to identify visible capabilities as well as underlying schemas, self-regulation, and deeper conceptual understanding.</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b="1" lang="en-GB" sz="1600">
                <a:solidFill>
                  <a:schemeClr val="dk1"/>
                </a:solidFill>
              </a:rPr>
              <a:t>Identify Strengths, Interests, and Emerging Needs:</a:t>
            </a:r>
            <a:r>
              <a:rPr lang="en-GB" sz="1600">
                <a:solidFill>
                  <a:schemeClr val="dk1"/>
                </a:solidFill>
              </a:rPr>
              <a:t> Pinpoint what children already know, what fascinates them (note - children will develop lots of interests in a rich enabling environment£, and where they encounter a productive challenge to ensure teaching and provision directly reflect their starting points.</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b="1" lang="en-GB" sz="1600">
                <a:solidFill>
                  <a:schemeClr val="dk1"/>
                </a:solidFill>
              </a:rPr>
              <a:t>Teach in the Moment:</a:t>
            </a:r>
            <a:r>
              <a:rPr lang="en-GB" sz="1600">
                <a:solidFill>
                  <a:schemeClr val="dk1"/>
                </a:solidFill>
              </a:rPr>
              <a:t> Provide immediate feedback, model rich vocabulary, or scaffold learning right as play happens—focusing on real-time interactions over written paperwork targets. (OWLET)</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b="1" lang="en-GB" sz="1600">
                <a:solidFill>
                  <a:schemeClr val="dk1"/>
                </a:solidFill>
              </a:rPr>
              <a:t>Ground Decisions in Evidence-Informed Tools:</a:t>
            </a:r>
            <a:r>
              <a:rPr lang="en-GB" sz="1600">
                <a:solidFill>
                  <a:schemeClr val="dk1"/>
                </a:solidFill>
              </a:rPr>
              <a:t> Draw on key frameworks (such as </a:t>
            </a:r>
            <a:r>
              <a:rPr i="1" lang="en-GB" sz="1600">
                <a:solidFill>
                  <a:schemeClr val="dk1"/>
                </a:solidFill>
              </a:rPr>
              <a:t>DfE Development Matters</a:t>
            </a:r>
            <a:r>
              <a:rPr lang="en-GB" sz="1600">
                <a:solidFill>
                  <a:schemeClr val="dk1"/>
                </a:solidFill>
              </a:rPr>
              <a:t>, </a:t>
            </a:r>
            <a:r>
              <a:rPr i="1" lang="en-GB" sz="1600">
                <a:solidFill>
                  <a:schemeClr val="dk1"/>
                </a:solidFill>
              </a:rPr>
              <a:t>EEF Early Years</a:t>
            </a:r>
            <a:r>
              <a:rPr lang="en-GB" sz="1600">
                <a:solidFill>
                  <a:schemeClr val="dk1"/>
                </a:solidFill>
              </a:rPr>
              <a:t>  and </a:t>
            </a:r>
            <a:r>
              <a:rPr i="1" lang="en-GB" sz="1600">
                <a:solidFill>
                  <a:schemeClr val="dk1"/>
                </a:solidFill>
              </a:rPr>
              <a:t>WellComm etc.</a:t>
            </a:r>
            <a:r>
              <a:rPr lang="en-GB" sz="1600">
                <a:solidFill>
                  <a:schemeClr val="dk1"/>
                </a:solidFill>
              </a:rPr>
              <a:t>) to accurately and efficiently  assess progress and select targeted in the moment next steps</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b="1" lang="en-GB" sz="1600">
                <a:solidFill>
                  <a:schemeClr val="dk1"/>
                </a:solidFill>
              </a:rPr>
              <a:t>Partner with Parents:</a:t>
            </a:r>
            <a:r>
              <a:rPr lang="en-GB" sz="1600">
                <a:solidFill>
                  <a:schemeClr val="dk1"/>
                </a:solidFill>
              </a:rPr>
              <a:t> Value family insights as a critical piece of the puzzle, using two-way dialogue to understand a child's home interests, baseline abilities, and holistic needs.</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b="1" lang="en-GB" sz="1600" u="sng">
                <a:solidFill>
                  <a:schemeClr val="dk1"/>
                </a:solidFill>
              </a:rPr>
              <a:t>Involve the Whole Team:</a:t>
            </a:r>
            <a:r>
              <a:rPr lang="en-GB" sz="1600" u="sng">
                <a:solidFill>
                  <a:schemeClr val="dk1"/>
                </a:solidFill>
              </a:rPr>
              <a:t> </a:t>
            </a:r>
            <a:r>
              <a:rPr lang="en-GB" sz="1600">
                <a:solidFill>
                  <a:schemeClr val="dk1"/>
                </a:solidFill>
              </a:rPr>
              <a:t>Share observations daily across the EYFS team so every adult understands each child's current focus and how to extend their learning.</a:t>
            </a:r>
            <a:endParaRPr sz="1600">
              <a:solidFill>
                <a:schemeClr val="dk1"/>
              </a:solidFill>
            </a:endParaRPr>
          </a:p>
          <a:p>
            <a:pPr indent="0" lvl="0" marL="457200" rtl="0" algn="l">
              <a:lnSpc>
                <a:spcPct val="115000"/>
              </a:lnSpc>
              <a:spcBef>
                <a:spcPts val="1200"/>
              </a:spcBef>
              <a:spcAft>
                <a:spcPts val="0"/>
              </a:spcAft>
              <a:buNone/>
            </a:pPr>
            <a:r>
              <a:t/>
            </a:r>
            <a:endParaRPr b="1" sz="2400">
              <a:solidFill>
                <a:schemeClr val="dk1"/>
              </a:solidFill>
              <a:latin typeface="Calibri"/>
              <a:ea typeface="Calibri"/>
              <a:cs typeface="Calibri"/>
              <a:sym typeface="Calibri"/>
            </a:endParaRPr>
          </a:p>
          <a:p>
            <a:pPr indent="0" lvl="0" marL="457200" rtl="0" algn="l">
              <a:lnSpc>
                <a:spcPct val="115000"/>
              </a:lnSpc>
              <a:spcBef>
                <a:spcPts val="1200"/>
              </a:spcBef>
              <a:spcAft>
                <a:spcPts val="0"/>
              </a:spcAft>
              <a:buNone/>
            </a:pPr>
            <a:r>
              <a:t/>
            </a:r>
            <a:endParaRPr b="1" sz="2100">
              <a:solidFill>
                <a:schemeClr val="dk1"/>
              </a:solidFill>
            </a:endParaRPr>
          </a:p>
          <a:p>
            <a:pPr indent="0" lvl="0" marL="457200" rtl="0" algn="l">
              <a:lnSpc>
                <a:spcPct val="115000"/>
              </a:lnSpc>
              <a:spcBef>
                <a:spcPts val="1200"/>
              </a:spcBef>
              <a:spcAft>
                <a:spcPts val="0"/>
              </a:spcAft>
              <a:buNone/>
            </a:pPr>
            <a:r>
              <a:t/>
            </a:r>
            <a:endParaRPr b="1" sz="2300">
              <a:solidFill>
                <a:schemeClr val="dk1"/>
              </a:solidFill>
              <a:latin typeface="Calibri"/>
              <a:ea typeface="Calibri"/>
              <a:cs typeface="Calibri"/>
              <a:sym typeface="Calibri"/>
            </a:endParaRPr>
          </a:p>
          <a:p>
            <a:pPr indent="0" lvl="0" marL="0" rtl="0" algn="l">
              <a:spcBef>
                <a:spcPts val="1200"/>
              </a:spcBef>
              <a:spcAft>
                <a:spcPts val="0"/>
              </a:spcAft>
              <a:buNone/>
            </a:pPr>
            <a:r>
              <a:t/>
            </a:r>
            <a:endParaRPr sz="2800">
              <a:solidFill>
                <a:schemeClr val="dk1"/>
              </a:solidFill>
              <a:latin typeface="Calibri"/>
              <a:ea typeface="Calibri"/>
              <a:cs typeface="Calibri"/>
              <a:sym typeface="Calibri"/>
            </a:endParaRPr>
          </a:p>
        </p:txBody>
      </p:sp>
      <p:pic>
        <p:nvPicPr>
          <p:cNvPr id="690" name="Google Shape;690;h3060a773241cba5c_0_613"/>
          <p:cNvPicPr preferRelativeResize="0"/>
          <p:nvPr/>
        </p:nvPicPr>
        <p:blipFill>
          <a:blip r:embed="rId3">
            <a:alphaModFix/>
          </a:blip>
          <a:stretch>
            <a:fillRect/>
          </a:stretch>
        </p:blipFill>
        <p:spPr>
          <a:xfrm>
            <a:off x="0" y="0"/>
            <a:ext cx="1172750" cy="1254825"/>
          </a:xfrm>
          <a:prstGeom prst="rect">
            <a:avLst/>
          </a:prstGeom>
          <a:noFill/>
          <a:ln>
            <a:noFill/>
          </a:ln>
        </p:spPr>
      </p:pic>
      <p:pic>
        <p:nvPicPr>
          <p:cNvPr id="691" name="Google Shape;691;h3060a773241cba5c_0_613"/>
          <p:cNvPicPr preferRelativeResize="0"/>
          <p:nvPr/>
        </p:nvPicPr>
        <p:blipFill>
          <a:blip r:embed="rId4">
            <a:alphaModFix/>
          </a:blip>
          <a:stretch>
            <a:fillRect/>
          </a:stretch>
        </p:blipFill>
        <p:spPr>
          <a:xfrm>
            <a:off x="1207750" y="0"/>
            <a:ext cx="914431" cy="1254825"/>
          </a:xfrm>
          <a:prstGeom prst="rect">
            <a:avLst/>
          </a:prstGeom>
          <a:noFill/>
          <a:ln>
            <a:noFill/>
          </a:ln>
        </p:spPr>
      </p:pic>
      <p:sp>
        <p:nvSpPr>
          <p:cNvPr id="692" name="Google Shape;692;h3060a773241cba5c_0_613"/>
          <p:cNvSpPr txBox="1"/>
          <p:nvPr/>
        </p:nvSpPr>
        <p:spPr>
          <a:xfrm>
            <a:off x="98475" y="1184200"/>
            <a:ext cx="1728600" cy="323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b="1" i="1" sz="1100" u="sng">
              <a:solidFill>
                <a:schemeClr val="dk1"/>
              </a:solidFill>
            </a:endParaRPr>
          </a:p>
          <a:p>
            <a:pPr indent="0" lvl="0" marL="0" rtl="0" algn="l">
              <a:spcBef>
                <a:spcPts val="0"/>
              </a:spcBef>
              <a:spcAft>
                <a:spcPts val="0"/>
              </a:spcAft>
              <a:buNone/>
            </a:pPr>
            <a:r>
              <a:rPr b="1" i="1" lang="en-GB" sz="1100" u="sng">
                <a:solidFill>
                  <a:schemeClr val="dk1"/>
                </a:solidFill>
              </a:rPr>
              <a:t>OWLET</a:t>
            </a:r>
            <a:endParaRPr b="1" i="1" sz="1100" u="sng">
              <a:solidFill>
                <a:schemeClr val="dk1"/>
              </a:solidFill>
            </a:endParaRPr>
          </a:p>
          <a:p>
            <a:pPr indent="0" lvl="0" marL="0" rtl="0" algn="l">
              <a:spcBef>
                <a:spcPts val="0"/>
              </a:spcBef>
              <a:spcAft>
                <a:spcPts val="0"/>
              </a:spcAft>
              <a:buNone/>
            </a:pPr>
            <a:r>
              <a:t/>
            </a:r>
            <a:endParaRPr b="1" i="1" sz="1100" u="sng">
              <a:solidFill>
                <a:schemeClr val="dk1"/>
              </a:solidFill>
            </a:endParaRPr>
          </a:p>
          <a:p>
            <a:pPr indent="0" lvl="0" marL="0" rtl="0" algn="l">
              <a:spcBef>
                <a:spcPts val="0"/>
              </a:spcBef>
              <a:spcAft>
                <a:spcPts val="0"/>
              </a:spcAft>
              <a:buNone/>
            </a:pPr>
            <a:r>
              <a:rPr b="1" i="1" lang="en-GB" sz="1100">
                <a:solidFill>
                  <a:schemeClr val="dk1"/>
                </a:solidFill>
              </a:rPr>
              <a:t>Observe  Wait   Listen</a:t>
            </a:r>
            <a:endParaRPr b="1" i="1" sz="1100">
              <a:solidFill>
                <a:schemeClr val="dk1"/>
              </a:solidFill>
            </a:endParaRPr>
          </a:p>
          <a:p>
            <a:pPr indent="0" lvl="0" marL="0" rtl="0" algn="l">
              <a:spcBef>
                <a:spcPts val="0"/>
              </a:spcBef>
              <a:spcAft>
                <a:spcPts val="0"/>
              </a:spcAft>
              <a:buNone/>
            </a:pPr>
            <a:r>
              <a:t/>
            </a:r>
            <a:endParaRPr b="1" i="1" sz="1100">
              <a:solidFill>
                <a:schemeClr val="dk1"/>
              </a:solidFill>
            </a:endParaRPr>
          </a:p>
          <a:p>
            <a:pPr indent="0" lvl="0" marL="0" rtl="0" algn="l">
              <a:spcBef>
                <a:spcPts val="0"/>
              </a:spcBef>
              <a:spcAft>
                <a:spcPts val="0"/>
              </a:spcAft>
              <a:buNone/>
            </a:pPr>
            <a:r>
              <a:rPr i="1" lang="en-GB" sz="1100">
                <a:solidFill>
                  <a:schemeClr val="dk1"/>
                </a:solidFill>
              </a:rPr>
              <a:t> </a:t>
            </a:r>
            <a:r>
              <a:rPr b="1" i="1" lang="en-GB" sz="1100">
                <a:solidFill>
                  <a:schemeClr val="dk1"/>
                </a:solidFill>
              </a:rPr>
              <a:t>Explore:</a:t>
            </a:r>
            <a:r>
              <a:rPr i="1" lang="en-GB" sz="1100">
                <a:solidFill>
                  <a:schemeClr val="dk1"/>
                </a:solidFill>
              </a:rPr>
              <a:t> Use open-ended questions and intentional interaction to probe and expand their thinking.</a:t>
            </a:r>
            <a:endParaRPr i="1" sz="1100">
              <a:solidFill>
                <a:schemeClr val="dk1"/>
              </a:solidFill>
            </a:endParaRPr>
          </a:p>
          <a:p>
            <a:pPr indent="0" lvl="0" marL="0" rtl="0" algn="l">
              <a:spcBef>
                <a:spcPts val="0"/>
              </a:spcBef>
              <a:spcAft>
                <a:spcPts val="0"/>
              </a:spcAft>
              <a:buNone/>
            </a:pPr>
            <a:r>
              <a:t/>
            </a:r>
            <a:endParaRPr i="1" sz="1100">
              <a:solidFill>
                <a:schemeClr val="dk1"/>
              </a:solidFill>
            </a:endParaRPr>
          </a:p>
          <a:p>
            <a:pPr indent="0" lvl="0" marL="0" rtl="0" algn="l">
              <a:spcBef>
                <a:spcPts val="0"/>
              </a:spcBef>
              <a:spcAft>
                <a:spcPts val="0"/>
              </a:spcAft>
              <a:buNone/>
            </a:pPr>
            <a:r>
              <a:rPr b="1" i="1" lang="en-GB" sz="1100">
                <a:solidFill>
                  <a:schemeClr val="dk1"/>
                </a:solidFill>
              </a:rPr>
              <a:t>Teach:</a:t>
            </a:r>
            <a:r>
              <a:rPr i="1" lang="en-GB" sz="1100">
                <a:solidFill>
                  <a:schemeClr val="dk1"/>
                </a:solidFill>
              </a:rPr>
              <a:t> Deliberately introduce new skills or knowledge, add to the environment- to scaffold learning and address next steps in the moment.</a:t>
            </a:r>
            <a:endParaRPr i="1" sz="1100">
              <a:solidFill>
                <a:schemeClr val="dk1"/>
              </a:solidFill>
            </a:endParaRPr>
          </a:p>
        </p:txBody>
      </p:sp>
      <p:pic>
        <p:nvPicPr>
          <p:cNvPr id="693" name="Google Shape;693;h3060a773241cba5c_0_613"/>
          <p:cNvPicPr preferRelativeResize="0"/>
          <p:nvPr/>
        </p:nvPicPr>
        <p:blipFill>
          <a:blip r:embed="rId5">
            <a:alphaModFix/>
          </a:blip>
          <a:stretch>
            <a:fillRect/>
          </a:stretch>
        </p:blipFill>
        <p:spPr>
          <a:xfrm>
            <a:off x="233100" y="4334575"/>
            <a:ext cx="1728475" cy="2448651"/>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7" name="Shape 697"/>
        <p:cNvGrpSpPr/>
        <p:nvPr/>
      </p:nvGrpSpPr>
      <p:grpSpPr>
        <a:xfrm>
          <a:off x="0" y="0"/>
          <a:ext cx="0" cy="0"/>
          <a:chOff x="0" y="0"/>
          <a:chExt cx="0" cy="0"/>
        </a:xfrm>
      </p:grpSpPr>
      <p:sp>
        <p:nvSpPr>
          <p:cNvPr id="698" name="Google Shape;698;h3060a773241cba5c_0_708"/>
          <p:cNvSpPr/>
          <p:nvPr/>
        </p:nvSpPr>
        <p:spPr>
          <a:xfrm>
            <a:off x="0" y="10391"/>
            <a:ext cx="12174971" cy="6850939"/>
          </a:xfrm>
          <a:custGeom>
            <a:rect b="b" l="l" r="r" t="t"/>
            <a:pathLst>
              <a:path extrusionOk="0" h="20149820" w="28313887">
                <a:moveTo>
                  <a:pt x="0" y="0"/>
                </a:moveTo>
                <a:lnTo>
                  <a:pt x="28313887" y="0"/>
                </a:lnTo>
                <a:lnTo>
                  <a:pt x="28313887" y="20149820"/>
                </a:lnTo>
                <a:lnTo>
                  <a:pt x="0" y="20149820"/>
                </a:lnTo>
                <a:lnTo>
                  <a:pt x="0" y="0"/>
                </a:lnTo>
                <a:close/>
              </a:path>
            </a:pathLst>
          </a:custGeom>
          <a:blipFill rotWithShape="1">
            <a:blip r:embed="rId3">
              <a:alphaModFix/>
            </a:blip>
            <a:stretch>
              <a:fillRect b="-50520" l="-540" r="-580" t="-50420"/>
            </a:stretch>
          </a:blipFill>
          <a:ln>
            <a:noFill/>
          </a:ln>
        </p:spPr>
      </p:sp>
      <p:sp>
        <p:nvSpPr>
          <p:cNvPr id="699" name="Google Shape;699;h3060a773241cba5c_0_708"/>
          <p:cNvSpPr/>
          <p:nvPr/>
        </p:nvSpPr>
        <p:spPr>
          <a:xfrm>
            <a:off x="271739" y="951694"/>
            <a:ext cx="3117466" cy="1567045"/>
          </a:xfrm>
          <a:custGeom>
            <a:rect b="b" l="l" r="r" t="t"/>
            <a:pathLst>
              <a:path extrusionOk="0" h="4608957" w="7249922">
                <a:moveTo>
                  <a:pt x="0" y="0"/>
                </a:moveTo>
                <a:lnTo>
                  <a:pt x="7249922" y="0"/>
                </a:lnTo>
                <a:lnTo>
                  <a:pt x="7249922" y="4608957"/>
                </a:lnTo>
                <a:lnTo>
                  <a:pt x="0" y="4608957"/>
                </a:lnTo>
                <a:lnTo>
                  <a:pt x="0" y="0"/>
                </a:lnTo>
                <a:close/>
              </a:path>
            </a:pathLst>
          </a:custGeom>
          <a:blipFill rotWithShape="1">
            <a:blip r:embed="rId4">
              <a:alphaModFix/>
            </a:blip>
            <a:stretch>
              <a:fillRect b="0" l="0" r="0" t="0"/>
            </a:stretch>
          </a:blipFill>
          <a:ln>
            <a:noFill/>
          </a:ln>
        </p:spPr>
      </p:sp>
      <p:sp>
        <p:nvSpPr>
          <p:cNvPr id="700" name="Google Shape;700;h3060a773241cba5c_0_708"/>
          <p:cNvSpPr/>
          <p:nvPr/>
        </p:nvSpPr>
        <p:spPr>
          <a:xfrm rot="1132140">
            <a:off x="92556" y="4860998"/>
            <a:ext cx="2054555" cy="2147899"/>
          </a:xfrm>
          <a:custGeom>
            <a:rect b="b" l="l" r="r" t="t"/>
            <a:pathLst>
              <a:path extrusionOk="0" h="6037707" w="4921885">
                <a:moveTo>
                  <a:pt x="0" y="8255"/>
                </a:moveTo>
                <a:lnTo>
                  <a:pt x="6604" y="3932936"/>
                </a:lnTo>
                <a:lnTo>
                  <a:pt x="902843" y="6037707"/>
                </a:lnTo>
                <a:lnTo>
                  <a:pt x="2356485" y="6035294"/>
                </a:lnTo>
                <a:lnTo>
                  <a:pt x="4921885" y="4942840"/>
                </a:lnTo>
                <a:lnTo>
                  <a:pt x="4913630" y="0"/>
                </a:lnTo>
                <a:lnTo>
                  <a:pt x="0" y="8255"/>
                </a:lnTo>
                <a:close/>
              </a:path>
            </a:pathLst>
          </a:custGeom>
          <a:blipFill rotWithShape="1">
            <a:blip r:embed="rId5">
              <a:alphaModFix/>
            </a:blip>
            <a:stretch>
              <a:fillRect b="-20" l="0" r="-40" t="0"/>
            </a:stretch>
          </a:blipFill>
          <a:ln>
            <a:noFill/>
          </a:ln>
        </p:spPr>
      </p:sp>
      <p:sp>
        <p:nvSpPr>
          <p:cNvPr id="701" name="Google Shape;701;h3060a773241cba5c_0_708"/>
          <p:cNvSpPr/>
          <p:nvPr/>
        </p:nvSpPr>
        <p:spPr>
          <a:xfrm>
            <a:off x="129246" y="3124272"/>
            <a:ext cx="2566015" cy="2063486"/>
          </a:xfrm>
          <a:custGeom>
            <a:rect b="b" l="l" r="r" t="t"/>
            <a:pathLst>
              <a:path extrusionOk="0" h="6069076" w="5967476">
                <a:moveTo>
                  <a:pt x="0" y="0"/>
                </a:moveTo>
                <a:lnTo>
                  <a:pt x="5967476" y="0"/>
                </a:lnTo>
                <a:lnTo>
                  <a:pt x="5967476" y="6069076"/>
                </a:lnTo>
                <a:lnTo>
                  <a:pt x="0" y="6069076"/>
                </a:lnTo>
                <a:lnTo>
                  <a:pt x="0" y="0"/>
                </a:lnTo>
                <a:close/>
              </a:path>
            </a:pathLst>
          </a:custGeom>
          <a:blipFill rotWithShape="1">
            <a:blip r:embed="rId6">
              <a:alphaModFix/>
            </a:blip>
            <a:stretch>
              <a:fillRect b="0" l="0" r="0" t="0"/>
            </a:stretch>
          </a:blipFill>
          <a:ln>
            <a:noFill/>
          </a:ln>
        </p:spPr>
      </p:sp>
      <p:sp>
        <p:nvSpPr>
          <p:cNvPr id="702" name="Google Shape;702;h3060a773241cba5c_0_708"/>
          <p:cNvSpPr/>
          <p:nvPr/>
        </p:nvSpPr>
        <p:spPr>
          <a:xfrm>
            <a:off x="2970269" y="4045603"/>
            <a:ext cx="2735251" cy="1485003"/>
          </a:xfrm>
          <a:custGeom>
            <a:rect b="b" l="l" r="r" t="t"/>
            <a:pathLst>
              <a:path extrusionOk="0" h="4367657" w="6361049">
                <a:moveTo>
                  <a:pt x="0" y="0"/>
                </a:moveTo>
                <a:lnTo>
                  <a:pt x="6361049" y="0"/>
                </a:lnTo>
                <a:lnTo>
                  <a:pt x="6361049" y="4367657"/>
                </a:lnTo>
                <a:lnTo>
                  <a:pt x="0" y="4367657"/>
                </a:lnTo>
                <a:lnTo>
                  <a:pt x="0" y="0"/>
                </a:lnTo>
                <a:close/>
              </a:path>
            </a:pathLst>
          </a:custGeom>
          <a:blipFill rotWithShape="1">
            <a:blip r:embed="rId7">
              <a:alphaModFix/>
            </a:blip>
            <a:stretch>
              <a:fillRect b="0" l="0" r="0" t="0"/>
            </a:stretch>
          </a:blipFill>
          <a:ln>
            <a:noFill/>
          </a:ln>
        </p:spPr>
      </p:sp>
      <p:sp>
        <p:nvSpPr>
          <p:cNvPr id="703" name="Google Shape;703;h3060a773241cba5c_0_708"/>
          <p:cNvSpPr/>
          <p:nvPr/>
        </p:nvSpPr>
        <p:spPr>
          <a:xfrm rot="-58459">
            <a:off x="3360921" y="1159399"/>
            <a:ext cx="4555615" cy="2854694"/>
          </a:xfrm>
          <a:custGeom>
            <a:rect b="b" l="l" r="r" t="t"/>
            <a:pathLst>
              <a:path extrusionOk="0" h="4900041" w="6197219">
                <a:moveTo>
                  <a:pt x="91186" y="0"/>
                </a:moveTo>
                <a:lnTo>
                  <a:pt x="0" y="4785868"/>
                </a:lnTo>
                <a:lnTo>
                  <a:pt x="5997194" y="4900041"/>
                </a:lnTo>
                <a:lnTo>
                  <a:pt x="6106033" y="4900041"/>
                </a:lnTo>
                <a:lnTo>
                  <a:pt x="6197219" y="116332"/>
                </a:lnTo>
                <a:close/>
              </a:path>
            </a:pathLst>
          </a:custGeom>
          <a:blipFill rotWithShape="1">
            <a:blip r:embed="rId8">
              <a:alphaModFix/>
            </a:blip>
            <a:stretch>
              <a:fillRect b="-20" l="-4430" r="-1090" t="-20"/>
            </a:stretch>
          </a:blipFill>
          <a:ln>
            <a:noFill/>
          </a:ln>
        </p:spPr>
      </p:sp>
      <p:sp>
        <p:nvSpPr>
          <p:cNvPr id="704" name="Google Shape;704;h3060a773241cba5c_0_708"/>
          <p:cNvSpPr/>
          <p:nvPr/>
        </p:nvSpPr>
        <p:spPr>
          <a:xfrm>
            <a:off x="4260333" y="3617200"/>
            <a:ext cx="278456" cy="297856"/>
          </a:xfrm>
          <a:custGeom>
            <a:rect b="b" l="l" r="r" t="t"/>
            <a:pathLst>
              <a:path extrusionOk="0" h="876046" w="647573">
                <a:moveTo>
                  <a:pt x="0" y="0"/>
                </a:moveTo>
                <a:lnTo>
                  <a:pt x="647573" y="0"/>
                </a:lnTo>
                <a:lnTo>
                  <a:pt x="647573" y="876046"/>
                </a:lnTo>
                <a:lnTo>
                  <a:pt x="0" y="876046"/>
                </a:lnTo>
                <a:lnTo>
                  <a:pt x="0" y="0"/>
                </a:lnTo>
                <a:close/>
              </a:path>
            </a:pathLst>
          </a:custGeom>
          <a:blipFill rotWithShape="1">
            <a:blip r:embed="rId9">
              <a:alphaModFix/>
            </a:blip>
            <a:stretch>
              <a:fillRect b="0" l="0" r="0" t="0"/>
            </a:stretch>
          </a:blipFill>
          <a:ln>
            <a:noFill/>
          </a:ln>
        </p:spPr>
      </p:sp>
      <p:sp>
        <p:nvSpPr>
          <p:cNvPr id="705" name="Google Shape;705;h3060a773241cba5c_0_708"/>
          <p:cNvSpPr/>
          <p:nvPr/>
        </p:nvSpPr>
        <p:spPr>
          <a:xfrm>
            <a:off x="7660829" y="1735756"/>
            <a:ext cx="278456" cy="198585"/>
          </a:xfrm>
          <a:custGeom>
            <a:rect b="b" l="l" r="r" t="t"/>
            <a:pathLst>
              <a:path extrusionOk="0" h="584073" w="647573">
                <a:moveTo>
                  <a:pt x="0" y="0"/>
                </a:moveTo>
                <a:lnTo>
                  <a:pt x="647573" y="0"/>
                </a:lnTo>
                <a:lnTo>
                  <a:pt x="647573" y="584073"/>
                </a:lnTo>
                <a:lnTo>
                  <a:pt x="0" y="584073"/>
                </a:lnTo>
                <a:lnTo>
                  <a:pt x="0" y="0"/>
                </a:lnTo>
                <a:close/>
              </a:path>
            </a:pathLst>
          </a:custGeom>
          <a:blipFill rotWithShape="1">
            <a:blip r:embed="rId10">
              <a:alphaModFix/>
            </a:blip>
            <a:stretch>
              <a:fillRect b="0" l="0" r="0" t="0"/>
            </a:stretch>
          </a:blipFill>
          <a:ln>
            <a:noFill/>
          </a:ln>
        </p:spPr>
      </p:sp>
      <p:sp>
        <p:nvSpPr>
          <p:cNvPr id="706" name="Google Shape;706;h3060a773241cba5c_0_708"/>
          <p:cNvSpPr/>
          <p:nvPr/>
        </p:nvSpPr>
        <p:spPr>
          <a:xfrm rot="-8019317">
            <a:off x="10017236" y="-496834"/>
            <a:ext cx="1974309" cy="2562973"/>
          </a:xfrm>
          <a:custGeom>
            <a:rect b="b" l="l" r="r" t="t"/>
            <a:pathLst>
              <a:path extrusionOk="0" h="6420866" w="5241925">
                <a:moveTo>
                  <a:pt x="5241925" y="3567049"/>
                </a:moveTo>
                <a:lnTo>
                  <a:pt x="5231003" y="0"/>
                </a:lnTo>
                <a:lnTo>
                  <a:pt x="1551432" y="11176"/>
                </a:lnTo>
                <a:lnTo>
                  <a:pt x="0" y="15875"/>
                </a:lnTo>
                <a:lnTo>
                  <a:pt x="9271" y="3065272"/>
                </a:lnTo>
                <a:lnTo>
                  <a:pt x="14224" y="4696714"/>
                </a:lnTo>
                <a:lnTo>
                  <a:pt x="2293620" y="6420866"/>
                </a:lnTo>
                <a:lnTo>
                  <a:pt x="3085211" y="6418453"/>
                </a:lnTo>
                <a:close/>
              </a:path>
            </a:pathLst>
          </a:custGeom>
          <a:blipFill rotWithShape="1">
            <a:blip r:embed="rId5">
              <a:alphaModFix/>
            </a:blip>
            <a:stretch>
              <a:fillRect b="-110" l="0" r="-160" t="0"/>
            </a:stretch>
          </a:blipFill>
          <a:ln>
            <a:noFill/>
          </a:ln>
        </p:spPr>
      </p:sp>
      <p:sp>
        <p:nvSpPr>
          <p:cNvPr id="707" name="Google Shape;707;h3060a773241cba5c_0_708"/>
          <p:cNvSpPr/>
          <p:nvPr/>
        </p:nvSpPr>
        <p:spPr>
          <a:xfrm>
            <a:off x="9397511" y="2664826"/>
            <a:ext cx="2604242" cy="1882173"/>
          </a:xfrm>
          <a:custGeom>
            <a:rect b="b" l="l" r="r" t="t"/>
            <a:pathLst>
              <a:path extrusionOk="0" h="5535803" w="6056376">
                <a:moveTo>
                  <a:pt x="0" y="0"/>
                </a:moveTo>
                <a:lnTo>
                  <a:pt x="6056376" y="0"/>
                </a:lnTo>
                <a:lnTo>
                  <a:pt x="6056376" y="5535803"/>
                </a:lnTo>
                <a:lnTo>
                  <a:pt x="0" y="5535803"/>
                </a:lnTo>
                <a:lnTo>
                  <a:pt x="0" y="0"/>
                </a:lnTo>
                <a:close/>
              </a:path>
            </a:pathLst>
          </a:custGeom>
          <a:blipFill rotWithShape="1">
            <a:blip r:embed="rId11">
              <a:alphaModFix/>
            </a:blip>
            <a:stretch>
              <a:fillRect b="0" l="0" r="0" t="0"/>
            </a:stretch>
          </a:blipFill>
          <a:ln>
            <a:noFill/>
          </a:ln>
        </p:spPr>
      </p:sp>
      <p:sp>
        <p:nvSpPr>
          <p:cNvPr id="708" name="Google Shape;708;h3060a773241cba5c_0_708"/>
          <p:cNvSpPr/>
          <p:nvPr/>
        </p:nvSpPr>
        <p:spPr>
          <a:xfrm>
            <a:off x="6625431" y="3370332"/>
            <a:ext cx="3122927" cy="1571363"/>
          </a:xfrm>
          <a:custGeom>
            <a:rect b="b" l="l" r="r" t="t"/>
            <a:pathLst>
              <a:path extrusionOk="0" h="4621657" w="7262622">
                <a:moveTo>
                  <a:pt x="0" y="0"/>
                </a:moveTo>
                <a:lnTo>
                  <a:pt x="7262622" y="0"/>
                </a:lnTo>
                <a:lnTo>
                  <a:pt x="7262622" y="4621657"/>
                </a:lnTo>
                <a:lnTo>
                  <a:pt x="0" y="4621657"/>
                </a:lnTo>
                <a:lnTo>
                  <a:pt x="0" y="0"/>
                </a:lnTo>
                <a:close/>
              </a:path>
            </a:pathLst>
          </a:custGeom>
          <a:blipFill rotWithShape="1">
            <a:blip r:embed="rId12">
              <a:alphaModFix/>
            </a:blip>
            <a:stretch>
              <a:fillRect b="0" l="0" r="0" t="0"/>
            </a:stretch>
          </a:blipFill>
          <a:ln>
            <a:noFill/>
          </a:ln>
        </p:spPr>
      </p:sp>
      <p:sp>
        <p:nvSpPr>
          <p:cNvPr id="709" name="Google Shape;709;h3060a773241cba5c_0_708"/>
          <p:cNvSpPr/>
          <p:nvPr/>
        </p:nvSpPr>
        <p:spPr>
          <a:xfrm>
            <a:off x="7384152" y="3913715"/>
            <a:ext cx="414927" cy="198585"/>
          </a:xfrm>
          <a:custGeom>
            <a:rect b="b" l="l" r="r" t="t"/>
            <a:pathLst>
              <a:path extrusionOk="0" h="584073" w="964946">
                <a:moveTo>
                  <a:pt x="0" y="0"/>
                </a:moveTo>
                <a:lnTo>
                  <a:pt x="964946" y="0"/>
                </a:lnTo>
                <a:lnTo>
                  <a:pt x="964946" y="584073"/>
                </a:lnTo>
                <a:lnTo>
                  <a:pt x="0" y="584073"/>
                </a:lnTo>
                <a:lnTo>
                  <a:pt x="0" y="0"/>
                </a:lnTo>
                <a:close/>
              </a:path>
            </a:pathLst>
          </a:custGeom>
          <a:blipFill rotWithShape="1">
            <a:blip r:embed="rId13">
              <a:alphaModFix/>
            </a:blip>
            <a:stretch>
              <a:fillRect b="0" l="0" r="0" t="0"/>
            </a:stretch>
          </a:blipFill>
          <a:ln>
            <a:noFill/>
          </a:ln>
        </p:spPr>
      </p:sp>
      <p:sp>
        <p:nvSpPr>
          <p:cNvPr id="710" name="Google Shape;710;h3060a773241cba5c_0_708"/>
          <p:cNvSpPr/>
          <p:nvPr/>
        </p:nvSpPr>
        <p:spPr>
          <a:xfrm>
            <a:off x="1731793" y="5334796"/>
            <a:ext cx="8615274" cy="1527622"/>
          </a:xfrm>
          <a:custGeom>
            <a:rect b="b" l="l" r="r" t="t"/>
            <a:pathLst>
              <a:path extrusionOk="0" h="4493006" w="20035520">
                <a:moveTo>
                  <a:pt x="0" y="0"/>
                </a:moveTo>
                <a:lnTo>
                  <a:pt x="20035520" y="0"/>
                </a:lnTo>
                <a:lnTo>
                  <a:pt x="20035520" y="4493006"/>
                </a:lnTo>
                <a:lnTo>
                  <a:pt x="0" y="4493006"/>
                </a:lnTo>
                <a:lnTo>
                  <a:pt x="0" y="0"/>
                </a:lnTo>
                <a:close/>
              </a:path>
            </a:pathLst>
          </a:custGeom>
          <a:blipFill rotWithShape="1">
            <a:blip r:embed="rId14">
              <a:alphaModFix/>
            </a:blip>
            <a:stretch>
              <a:fillRect b="-4670" l="0" r="0" t="-4690"/>
            </a:stretch>
          </a:blipFill>
          <a:ln>
            <a:noFill/>
          </a:ln>
        </p:spPr>
      </p:sp>
      <p:sp>
        <p:nvSpPr>
          <p:cNvPr id="711" name="Google Shape;711;h3060a773241cba5c_0_708"/>
          <p:cNvSpPr/>
          <p:nvPr/>
        </p:nvSpPr>
        <p:spPr>
          <a:xfrm rot="-5400000">
            <a:off x="9814049" y="4390066"/>
            <a:ext cx="1696186" cy="3025684"/>
          </a:xfrm>
          <a:custGeom>
            <a:rect b="b" l="l" r="r" t="t"/>
            <a:pathLst>
              <a:path extrusionOk="0" h="6081776" w="3707511">
                <a:moveTo>
                  <a:pt x="0" y="0"/>
                </a:moveTo>
                <a:lnTo>
                  <a:pt x="3707511" y="0"/>
                </a:lnTo>
                <a:lnTo>
                  <a:pt x="3707511" y="6081776"/>
                </a:lnTo>
                <a:lnTo>
                  <a:pt x="0" y="6081776"/>
                </a:lnTo>
                <a:lnTo>
                  <a:pt x="0" y="0"/>
                </a:lnTo>
                <a:close/>
              </a:path>
            </a:pathLst>
          </a:custGeom>
          <a:blipFill rotWithShape="1">
            <a:blip r:embed="rId15">
              <a:alphaModFix/>
            </a:blip>
            <a:stretch>
              <a:fillRect b="0" l="-22740" r="-540" t="0"/>
            </a:stretch>
          </a:blipFill>
          <a:ln>
            <a:noFill/>
          </a:ln>
        </p:spPr>
      </p:sp>
      <p:sp>
        <p:nvSpPr>
          <p:cNvPr id="712" name="Google Shape;712;h3060a773241cba5c_0_708"/>
          <p:cNvSpPr/>
          <p:nvPr/>
        </p:nvSpPr>
        <p:spPr>
          <a:xfrm>
            <a:off x="7867712" y="686521"/>
            <a:ext cx="3117466" cy="1567045"/>
          </a:xfrm>
          <a:custGeom>
            <a:rect b="b" l="l" r="r" t="t"/>
            <a:pathLst>
              <a:path extrusionOk="0" h="4608957" w="7249922">
                <a:moveTo>
                  <a:pt x="0" y="0"/>
                </a:moveTo>
                <a:lnTo>
                  <a:pt x="7249922" y="0"/>
                </a:lnTo>
                <a:lnTo>
                  <a:pt x="7249922" y="4608957"/>
                </a:lnTo>
                <a:lnTo>
                  <a:pt x="0" y="4608957"/>
                </a:lnTo>
                <a:lnTo>
                  <a:pt x="0" y="0"/>
                </a:lnTo>
                <a:close/>
              </a:path>
            </a:pathLst>
          </a:custGeom>
          <a:blipFill rotWithShape="1">
            <a:blip r:embed="rId4">
              <a:alphaModFix/>
            </a:blip>
            <a:stretch>
              <a:fillRect b="0" l="0" r="0" t="0"/>
            </a:stretch>
          </a:blipFill>
          <a:ln>
            <a:noFill/>
          </a:ln>
        </p:spPr>
      </p:sp>
      <p:sp>
        <p:nvSpPr>
          <p:cNvPr id="713" name="Google Shape;713;h3060a773241cba5c_0_708"/>
          <p:cNvSpPr txBox="1"/>
          <p:nvPr/>
        </p:nvSpPr>
        <p:spPr>
          <a:xfrm>
            <a:off x="719270" y="1181249"/>
            <a:ext cx="2065500" cy="1451100"/>
          </a:xfrm>
          <a:prstGeom prst="rect">
            <a:avLst/>
          </a:prstGeom>
          <a:noFill/>
          <a:ln>
            <a:noFill/>
          </a:ln>
        </p:spPr>
        <p:txBody>
          <a:bodyPr anchorCtr="0" anchor="t" bIns="0" lIns="0" spcFirstLastPara="1" rIns="0" wrap="square" tIns="0">
            <a:spAutoFit/>
          </a:bodyPr>
          <a:lstStyle/>
          <a:p>
            <a:pPr indent="0" lvl="0" marL="0" marR="0" rtl="0" algn="ctr">
              <a:lnSpc>
                <a:spcPct val="137108"/>
              </a:lnSpc>
              <a:spcBef>
                <a:spcPts val="0"/>
              </a:spcBef>
              <a:spcAft>
                <a:spcPts val="0"/>
              </a:spcAft>
              <a:buNone/>
            </a:pPr>
            <a:r>
              <a:rPr b="1" i="0" lang="en-GB" sz="1200" u="none" cap="none" strike="noStrike">
                <a:solidFill>
                  <a:srgbClr val="7A0000"/>
                </a:solidFill>
                <a:latin typeface="Quicksand Medium"/>
                <a:ea typeface="Quicksand Medium"/>
                <a:cs typeface="Quicksand Medium"/>
                <a:sym typeface="Quicksand Medium"/>
              </a:rPr>
              <a:t>what the practitioners have noticed.</a:t>
            </a:r>
            <a:endParaRPr sz="700"/>
          </a:p>
          <a:p>
            <a:pPr indent="0" lvl="0" marL="0" marR="0" rtl="0" algn="ctr">
              <a:lnSpc>
                <a:spcPct val="137108"/>
              </a:lnSpc>
              <a:spcBef>
                <a:spcPts val="0"/>
              </a:spcBef>
              <a:spcAft>
                <a:spcPts val="0"/>
              </a:spcAft>
              <a:buNone/>
            </a:pPr>
            <a:r>
              <a:rPr b="1" i="0" lang="en-GB" sz="1200" u="none" cap="none" strike="noStrike">
                <a:solidFill>
                  <a:srgbClr val="8F6D58"/>
                </a:solidFill>
                <a:latin typeface="Quicksand Medium"/>
                <a:ea typeface="Quicksand Medium"/>
                <a:cs typeface="Quicksand Medium"/>
                <a:sym typeface="Quicksand Medium"/>
              </a:rPr>
              <a:t>Children have needed support to recognise numerals 1-5 and count out the amount accurately</a:t>
            </a:r>
            <a:endParaRPr sz="700"/>
          </a:p>
        </p:txBody>
      </p:sp>
      <p:sp>
        <p:nvSpPr>
          <p:cNvPr id="714" name="Google Shape;714;h3060a773241cba5c_0_708"/>
          <p:cNvSpPr txBox="1"/>
          <p:nvPr/>
        </p:nvSpPr>
        <p:spPr>
          <a:xfrm>
            <a:off x="3176266" y="4087171"/>
            <a:ext cx="2417400" cy="1197600"/>
          </a:xfrm>
          <a:prstGeom prst="rect">
            <a:avLst/>
          </a:prstGeom>
          <a:noFill/>
          <a:ln>
            <a:noFill/>
          </a:ln>
        </p:spPr>
        <p:txBody>
          <a:bodyPr anchorCtr="0" anchor="t" bIns="0" lIns="0" spcFirstLastPara="1" rIns="0" wrap="square" tIns="0">
            <a:spAutoFit/>
          </a:bodyPr>
          <a:lstStyle/>
          <a:p>
            <a:pPr indent="0" lvl="0" marL="0" marR="0" rtl="0" algn="ctr">
              <a:lnSpc>
                <a:spcPct val="137108"/>
              </a:lnSpc>
              <a:spcBef>
                <a:spcPts val="0"/>
              </a:spcBef>
              <a:spcAft>
                <a:spcPts val="0"/>
              </a:spcAft>
              <a:buNone/>
            </a:pPr>
            <a:r>
              <a:rPr b="1" i="0" lang="en-GB" sz="1200" u="none" cap="none" strike="noStrike">
                <a:solidFill>
                  <a:srgbClr val="7A0000"/>
                </a:solidFill>
                <a:latin typeface="Quicksand Medium"/>
                <a:ea typeface="Quicksand Medium"/>
                <a:cs typeface="Quicksand Medium"/>
                <a:sym typeface="Quicksand Medium"/>
              </a:rPr>
              <a:t>What the practitioners have noticed.</a:t>
            </a:r>
            <a:endParaRPr sz="700"/>
          </a:p>
          <a:p>
            <a:pPr indent="0" lvl="0" marL="0" marR="0" rtl="0" algn="ctr">
              <a:lnSpc>
                <a:spcPct val="137108"/>
              </a:lnSpc>
              <a:spcBef>
                <a:spcPts val="0"/>
              </a:spcBef>
              <a:spcAft>
                <a:spcPts val="0"/>
              </a:spcAft>
              <a:buNone/>
            </a:pPr>
            <a:r>
              <a:rPr b="1" i="0" lang="en-GB" sz="1200" u="none" cap="none" strike="noStrike">
                <a:solidFill>
                  <a:srgbClr val="8F6D58"/>
                </a:solidFill>
                <a:latin typeface="Quicksand Medium"/>
                <a:ea typeface="Quicksand Medium"/>
                <a:cs typeface="Quicksand Medium"/>
                <a:sym typeface="Quicksand Medium"/>
              </a:rPr>
              <a:t>Children have accessed the maths area but are not utilising the resources well.</a:t>
            </a:r>
            <a:endParaRPr sz="700"/>
          </a:p>
        </p:txBody>
      </p:sp>
      <p:sp>
        <p:nvSpPr>
          <p:cNvPr id="715" name="Google Shape;715;h3060a773241cba5c_0_708"/>
          <p:cNvSpPr txBox="1"/>
          <p:nvPr/>
        </p:nvSpPr>
        <p:spPr>
          <a:xfrm>
            <a:off x="271737" y="0"/>
            <a:ext cx="8049600" cy="738900"/>
          </a:xfrm>
          <a:prstGeom prst="rect">
            <a:avLst/>
          </a:prstGeom>
          <a:noFill/>
          <a:ln>
            <a:noFill/>
          </a:ln>
        </p:spPr>
        <p:txBody>
          <a:bodyPr anchorCtr="0" anchor="t" bIns="0" lIns="0" spcFirstLastPara="1" rIns="0" wrap="square" tIns="0">
            <a:spAutoFit/>
          </a:bodyPr>
          <a:lstStyle/>
          <a:p>
            <a:pPr indent="0" lvl="0" marL="0" marR="0" rtl="0" algn="l">
              <a:lnSpc>
                <a:spcPct val="139995"/>
              </a:lnSpc>
              <a:spcBef>
                <a:spcPts val="0"/>
              </a:spcBef>
              <a:spcAft>
                <a:spcPts val="0"/>
              </a:spcAft>
              <a:buNone/>
            </a:pPr>
            <a:r>
              <a:rPr b="0" i="0" lang="en-GB" sz="4800" u="none" cap="none" strike="noStrike">
                <a:solidFill>
                  <a:srgbClr val="7A2F00"/>
                </a:solidFill>
                <a:latin typeface="Arial"/>
                <a:ea typeface="Arial"/>
                <a:cs typeface="Arial"/>
                <a:sym typeface="Arial"/>
              </a:rPr>
              <a:t>Using assessment to shape </a:t>
            </a:r>
            <a:endParaRPr sz="700"/>
          </a:p>
        </p:txBody>
      </p:sp>
      <p:sp>
        <p:nvSpPr>
          <p:cNvPr id="716" name="Google Shape;716;h3060a773241cba5c_0_708"/>
          <p:cNvSpPr txBox="1"/>
          <p:nvPr/>
        </p:nvSpPr>
        <p:spPr>
          <a:xfrm>
            <a:off x="271740" y="470842"/>
            <a:ext cx="8409300" cy="738900"/>
          </a:xfrm>
          <a:prstGeom prst="rect">
            <a:avLst/>
          </a:prstGeom>
          <a:noFill/>
          <a:ln>
            <a:noFill/>
          </a:ln>
        </p:spPr>
        <p:txBody>
          <a:bodyPr anchorCtr="0" anchor="t" bIns="0" lIns="0" spcFirstLastPara="1" rIns="0" wrap="square" tIns="0">
            <a:spAutoFit/>
          </a:bodyPr>
          <a:lstStyle/>
          <a:p>
            <a:pPr indent="0" lvl="0" marL="0" marR="0" rtl="0" algn="l">
              <a:lnSpc>
                <a:spcPct val="139995"/>
              </a:lnSpc>
              <a:spcBef>
                <a:spcPts val="0"/>
              </a:spcBef>
              <a:spcAft>
                <a:spcPts val="0"/>
              </a:spcAft>
              <a:buNone/>
            </a:pPr>
            <a:r>
              <a:rPr b="0" i="0" lang="en-GB" sz="4800" u="none" cap="none" strike="noStrike">
                <a:solidFill>
                  <a:srgbClr val="7A2F00"/>
                </a:solidFill>
                <a:latin typeface="Arial"/>
                <a:ea typeface="Arial"/>
                <a:cs typeface="Arial"/>
                <a:sym typeface="Arial"/>
              </a:rPr>
              <a:t>interaction and environment.</a:t>
            </a:r>
            <a:r>
              <a:rPr b="0" i="0" lang="en-GB" sz="4800" u="none" cap="none" strike="noStrike">
                <a:solidFill>
                  <a:srgbClr val="8F6D58"/>
                </a:solidFill>
                <a:latin typeface="Arial"/>
                <a:ea typeface="Arial"/>
                <a:cs typeface="Arial"/>
                <a:sym typeface="Arial"/>
              </a:rPr>
              <a:t> </a:t>
            </a:r>
            <a:endParaRPr sz="700"/>
          </a:p>
        </p:txBody>
      </p:sp>
      <p:sp>
        <p:nvSpPr>
          <p:cNvPr id="717" name="Google Shape;717;h3060a773241cba5c_0_708"/>
          <p:cNvSpPr txBox="1"/>
          <p:nvPr/>
        </p:nvSpPr>
        <p:spPr>
          <a:xfrm>
            <a:off x="516964" y="3509706"/>
            <a:ext cx="1827900" cy="1466700"/>
          </a:xfrm>
          <a:prstGeom prst="rect">
            <a:avLst/>
          </a:prstGeom>
          <a:noFill/>
          <a:ln>
            <a:noFill/>
          </a:ln>
        </p:spPr>
        <p:txBody>
          <a:bodyPr anchorCtr="0" anchor="t" bIns="0" lIns="0" spcFirstLastPara="1" rIns="0" wrap="square" tIns="0">
            <a:spAutoFit/>
          </a:bodyPr>
          <a:lstStyle/>
          <a:p>
            <a:pPr indent="0" lvl="0" marL="0" marR="0" rtl="0" algn="ctr">
              <a:lnSpc>
                <a:spcPct val="138800"/>
              </a:lnSpc>
              <a:spcBef>
                <a:spcPts val="0"/>
              </a:spcBef>
              <a:spcAft>
                <a:spcPts val="0"/>
              </a:spcAft>
              <a:buNone/>
            </a:pPr>
            <a:r>
              <a:rPr b="1" i="0" lang="en-GB" sz="1200" u="none" cap="none" strike="noStrike">
                <a:solidFill>
                  <a:srgbClr val="7A0000"/>
                </a:solidFill>
                <a:latin typeface="Quicksand Medium"/>
                <a:ea typeface="Quicksand Medium"/>
                <a:cs typeface="Quicksand Medium"/>
                <a:sym typeface="Quicksand Medium"/>
              </a:rPr>
              <a:t>what the practitiners have noticed</a:t>
            </a:r>
            <a:endParaRPr sz="700"/>
          </a:p>
          <a:p>
            <a:pPr indent="0" lvl="0" marL="0" marR="0" rtl="0" algn="ctr">
              <a:lnSpc>
                <a:spcPct val="138800"/>
              </a:lnSpc>
              <a:spcBef>
                <a:spcPts val="0"/>
              </a:spcBef>
              <a:spcAft>
                <a:spcPts val="0"/>
              </a:spcAft>
              <a:buNone/>
            </a:pPr>
            <a:r>
              <a:rPr b="1" i="0" lang="en-GB" sz="1200" u="none" cap="none" strike="noStrike">
                <a:solidFill>
                  <a:srgbClr val="8F6D58"/>
                </a:solidFill>
                <a:latin typeface="Quicksand Medium"/>
                <a:ea typeface="Quicksand Medium"/>
                <a:cs typeface="Quicksand Medium"/>
                <a:sym typeface="Quicksand Medium"/>
              </a:rPr>
              <a:t>Children have been accessing fine motor activities, such as using tweezers.</a:t>
            </a:r>
            <a:endParaRPr sz="700"/>
          </a:p>
        </p:txBody>
      </p:sp>
      <p:sp>
        <p:nvSpPr>
          <p:cNvPr id="718" name="Google Shape;718;h3060a773241cba5c_0_708"/>
          <p:cNvSpPr txBox="1"/>
          <p:nvPr/>
        </p:nvSpPr>
        <p:spPr>
          <a:xfrm>
            <a:off x="7172369" y="4088922"/>
            <a:ext cx="2475300" cy="953700"/>
          </a:xfrm>
          <a:prstGeom prst="rect">
            <a:avLst/>
          </a:prstGeom>
          <a:noFill/>
          <a:ln>
            <a:noFill/>
          </a:ln>
        </p:spPr>
        <p:txBody>
          <a:bodyPr anchorCtr="0" anchor="t" bIns="0" lIns="0" spcFirstLastPara="1" rIns="0" wrap="square" tIns="0">
            <a:spAutoFit/>
          </a:bodyPr>
          <a:lstStyle/>
          <a:p>
            <a:pPr indent="0" lvl="0" marL="0" marR="0" rtl="0" algn="ctr">
              <a:lnSpc>
                <a:spcPct val="138800"/>
              </a:lnSpc>
              <a:spcBef>
                <a:spcPts val="0"/>
              </a:spcBef>
              <a:spcAft>
                <a:spcPts val="0"/>
              </a:spcAft>
              <a:buNone/>
            </a:pPr>
            <a:r>
              <a:rPr b="1" i="0" lang="en-GB" sz="1200" u="none" cap="none" strike="noStrike">
                <a:solidFill>
                  <a:srgbClr val="7A0000"/>
                </a:solidFill>
                <a:latin typeface="Quicksand Medium"/>
                <a:ea typeface="Quicksand Medium"/>
                <a:cs typeface="Quicksand Medium"/>
                <a:sym typeface="Quicksand Medium"/>
              </a:rPr>
              <a:t>Refinements</a:t>
            </a:r>
            <a:endParaRPr sz="700"/>
          </a:p>
          <a:p>
            <a:pPr indent="0" lvl="0" marL="0" marR="0" rtl="0" algn="ctr">
              <a:lnSpc>
                <a:spcPct val="138800"/>
              </a:lnSpc>
              <a:spcBef>
                <a:spcPts val="0"/>
              </a:spcBef>
              <a:spcAft>
                <a:spcPts val="0"/>
              </a:spcAft>
              <a:buNone/>
            </a:pPr>
            <a:r>
              <a:rPr b="1" i="0" lang="en-GB" sz="1200" u="none" cap="none" strike="noStrike">
                <a:solidFill>
                  <a:srgbClr val="8F6D58"/>
                </a:solidFill>
                <a:latin typeface="Quicksand Medium"/>
                <a:ea typeface="Quicksand Medium"/>
                <a:cs typeface="Quicksand Medium"/>
                <a:sym typeface="Quicksand Medium"/>
              </a:rPr>
              <a:t>Tweezers were added to the maths areas to encourage children to access the provision.</a:t>
            </a:r>
            <a:endParaRPr sz="700"/>
          </a:p>
        </p:txBody>
      </p:sp>
      <p:sp>
        <p:nvSpPr>
          <p:cNvPr id="719" name="Google Shape;719;h3060a773241cba5c_0_708"/>
          <p:cNvSpPr txBox="1"/>
          <p:nvPr/>
        </p:nvSpPr>
        <p:spPr>
          <a:xfrm>
            <a:off x="8093441" y="1008485"/>
            <a:ext cx="2301300" cy="697500"/>
          </a:xfrm>
          <a:prstGeom prst="rect">
            <a:avLst/>
          </a:prstGeom>
          <a:noFill/>
          <a:ln>
            <a:noFill/>
          </a:ln>
        </p:spPr>
        <p:txBody>
          <a:bodyPr anchorCtr="0" anchor="t" bIns="0" lIns="0" spcFirstLastPara="1" rIns="0" wrap="square" tIns="0">
            <a:spAutoFit/>
          </a:bodyPr>
          <a:lstStyle/>
          <a:p>
            <a:pPr indent="0" lvl="0" marL="0" marR="0" rtl="0" algn="ctr">
              <a:lnSpc>
                <a:spcPct val="138800"/>
              </a:lnSpc>
              <a:spcBef>
                <a:spcPts val="0"/>
              </a:spcBef>
              <a:spcAft>
                <a:spcPts val="0"/>
              </a:spcAft>
              <a:buNone/>
            </a:pPr>
            <a:r>
              <a:rPr b="1" i="0" lang="en-GB" sz="1200" u="none" cap="none" strike="noStrike">
                <a:solidFill>
                  <a:srgbClr val="7A0000"/>
                </a:solidFill>
                <a:latin typeface="Quicksand Medium"/>
                <a:ea typeface="Quicksand Medium"/>
                <a:cs typeface="Quicksand Medium"/>
                <a:sym typeface="Quicksand Medium"/>
              </a:rPr>
              <a:t>Refinements </a:t>
            </a:r>
            <a:r>
              <a:rPr b="1" i="0" lang="en-GB" sz="1200" u="none" cap="none" strike="noStrike">
                <a:solidFill>
                  <a:srgbClr val="8F6D58"/>
                </a:solidFill>
                <a:latin typeface="Quicksand Medium"/>
                <a:ea typeface="Quicksand Medium"/>
                <a:cs typeface="Quicksand Medium"/>
                <a:sym typeface="Quicksand Medium"/>
              </a:rPr>
              <a:t>Staffdiscussion regarding the maths area and</a:t>
            </a:r>
            <a:endParaRPr sz="700"/>
          </a:p>
          <a:p>
            <a:pPr indent="0" lvl="0" marL="0" marR="0" rtl="0" algn="ctr">
              <a:lnSpc>
                <a:spcPct val="138800"/>
              </a:lnSpc>
              <a:spcBef>
                <a:spcPts val="0"/>
              </a:spcBef>
              <a:spcAft>
                <a:spcPts val="0"/>
              </a:spcAft>
              <a:buNone/>
            </a:pPr>
            <a:r>
              <a:rPr b="1" i="0" lang="en-GB" sz="1200" u="none" cap="none" strike="noStrike">
                <a:solidFill>
                  <a:srgbClr val="8F6D58"/>
                </a:solidFill>
                <a:latin typeface="Quicksand Medium"/>
                <a:ea typeface="Quicksand Medium"/>
                <a:cs typeface="Quicksand Medium"/>
                <a:sym typeface="Quicksand Medium"/>
              </a:rPr>
              <a:t>ShREC approach within it</a:t>
            </a:r>
            <a:endParaRPr sz="700"/>
          </a:p>
        </p:txBody>
      </p:sp>
      <p:sp>
        <p:nvSpPr>
          <p:cNvPr id="720" name="Google Shape;720;h3060a773241cba5c_0_708"/>
          <p:cNvSpPr txBox="1"/>
          <p:nvPr/>
        </p:nvSpPr>
        <p:spPr>
          <a:xfrm>
            <a:off x="9666417" y="2927582"/>
            <a:ext cx="2344800" cy="1210200"/>
          </a:xfrm>
          <a:prstGeom prst="rect">
            <a:avLst/>
          </a:prstGeom>
          <a:noFill/>
          <a:ln>
            <a:noFill/>
          </a:ln>
        </p:spPr>
        <p:txBody>
          <a:bodyPr anchorCtr="0" anchor="t" bIns="0" lIns="0" spcFirstLastPara="1" rIns="0" wrap="square" tIns="0">
            <a:spAutoFit/>
          </a:bodyPr>
          <a:lstStyle/>
          <a:p>
            <a:pPr indent="0" lvl="0" marL="0" marR="0" rtl="0" algn="ctr">
              <a:lnSpc>
                <a:spcPct val="138800"/>
              </a:lnSpc>
              <a:spcBef>
                <a:spcPts val="0"/>
              </a:spcBef>
              <a:spcAft>
                <a:spcPts val="0"/>
              </a:spcAft>
              <a:buNone/>
            </a:pPr>
            <a:r>
              <a:rPr b="1" i="0" lang="en-GB" sz="1200" u="none" cap="none" strike="noStrike">
                <a:solidFill>
                  <a:srgbClr val="7A0000"/>
                </a:solidFill>
                <a:latin typeface="Quicksand Medium"/>
                <a:ea typeface="Quicksand Medium"/>
                <a:cs typeface="Quicksand Medium"/>
                <a:sym typeface="Quicksand Medium"/>
              </a:rPr>
              <a:t>Refinements</a:t>
            </a:r>
            <a:endParaRPr sz="700"/>
          </a:p>
          <a:p>
            <a:pPr indent="0" lvl="0" marL="0" marR="0" rtl="0" algn="ctr">
              <a:lnSpc>
                <a:spcPct val="138800"/>
              </a:lnSpc>
              <a:spcBef>
                <a:spcPts val="0"/>
              </a:spcBef>
              <a:spcAft>
                <a:spcPts val="0"/>
              </a:spcAft>
              <a:buNone/>
            </a:pPr>
            <a:r>
              <a:rPr b="1" i="0" lang="en-GB" sz="1200" u="none" cap="none" strike="noStrike">
                <a:solidFill>
                  <a:srgbClr val="8F6D58"/>
                </a:solidFill>
                <a:latin typeface="Quicksand Medium"/>
                <a:ea typeface="Quicksand Medium"/>
                <a:cs typeface="Quicksand Medium"/>
                <a:sym typeface="Quicksand Medium"/>
              </a:rPr>
              <a:t>Staff used enhanced activities to support recognition of numbers 1-5 and counting out the correct amount.</a:t>
            </a:r>
            <a:endParaRPr sz="700"/>
          </a:p>
        </p:txBody>
      </p:sp>
      <p:sp>
        <p:nvSpPr>
          <p:cNvPr id="721" name="Google Shape;721;h3060a773241cba5c_0_708"/>
          <p:cNvSpPr txBox="1"/>
          <p:nvPr/>
        </p:nvSpPr>
        <p:spPr>
          <a:xfrm>
            <a:off x="2588260" y="5439587"/>
            <a:ext cx="7160100" cy="246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GB" sz="1600" u="none" cap="none" strike="noStrike">
                <a:solidFill>
                  <a:srgbClr val="7A0000"/>
                </a:solidFill>
                <a:latin typeface="Quicksand Medium"/>
                <a:ea typeface="Quicksand Medium"/>
                <a:cs typeface="Quicksand Medium"/>
                <a:sym typeface="Quicksand Medium"/>
              </a:rPr>
              <a:t>What might be added to further support children's learning?</a:t>
            </a:r>
            <a:endParaRPr sz="700"/>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5" name="Shape 725"/>
        <p:cNvGrpSpPr/>
        <p:nvPr/>
      </p:nvGrpSpPr>
      <p:grpSpPr>
        <a:xfrm>
          <a:off x="0" y="0"/>
          <a:ext cx="0" cy="0"/>
          <a:chOff x="0" y="0"/>
          <a:chExt cx="0" cy="0"/>
        </a:xfrm>
      </p:grpSpPr>
      <p:sp>
        <p:nvSpPr>
          <p:cNvPr id="726" name="Google Shape;726;h3060a773241cba5c_0_735"/>
          <p:cNvSpPr/>
          <p:nvPr/>
        </p:nvSpPr>
        <p:spPr>
          <a:xfrm>
            <a:off x="0" y="0"/>
            <a:ext cx="12174971" cy="6850939"/>
          </a:xfrm>
          <a:custGeom>
            <a:rect b="b" l="l" r="r" t="t"/>
            <a:pathLst>
              <a:path extrusionOk="0" h="20149820" w="28313887">
                <a:moveTo>
                  <a:pt x="0" y="0"/>
                </a:moveTo>
                <a:lnTo>
                  <a:pt x="28313887" y="0"/>
                </a:lnTo>
                <a:lnTo>
                  <a:pt x="28313887" y="20149820"/>
                </a:lnTo>
                <a:lnTo>
                  <a:pt x="0" y="20149820"/>
                </a:lnTo>
                <a:lnTo>
                  <a:pt x="0" y="0"/>
                </a:lnTo>
                <a:close/>
              </a:path>
            </a:pathLst>
          </a:custGeom>
          <a:blipFill rotWithShape="1">
            <a:blip r:embed="rId3">
              <a:alphaModFix/>
            </a:blip>
            <a:stretch>
              <a:fillRect b="-50520" l="-540" r="-580" t="-50420"/>
            </a:stretch>
          </a:blipFill>
          <a:ln>
            <a:noFill/>
          </a:ln>
        </p:spPr>
      </p:sp>
      <p:sp>
        <p:nvSpPr>
          <p:cNvPr id="727" name="Google Shape;727;h3060a773241cba5c_0_735"/>
          <p:cNvSpPr/>
          <p:nvPr/>
        </p:nvSpPr>
        <p:spPr>
          <a:xfrm rot="1132140">
            <a:off x="92556" y="4860998"/>
            <a:ext cx="2054555" cy="2147899"/>
          </a:xfrm>
          <a:custGeom>
            <a:rect b="b" l="l" r="r" t="t"/>
            <a:pathLst>
              <a:path extrusionOk="0" h="6037707" w="4921885">
                <a:moveTo>
                  <a:pt x="0" y="8255"/>
                </a:moveTo>
                <a:lnTo>
                  <a:pt x="6604" y="3932936"/>
                </a:lnTo>
                <a:lnTo>
                  <a:pt x="902843" y="6037707"/>
                </a:lnTo>
                <a:lnTo>
                  <a:pt x="2356485" y="6035294"/>
                </a:lnTo>
                <a:lnTo>
                  <a:pt x="4921885" y="4942840"/>
                </a:lnTo>
                <a:lnTo>
                  <a:pt x="4913630" y="0"/>
                </a:lnTo>
                <a:lnTo>
                  <a:pt x="0" y="8255"/>
                </a:lnTo>
                <a:close/>
              </a:path>
            </a:pathLst>
          </a:custGeom>
          <a:blipFill rotWithShape="1">
            <a:blip r:embed="rId4">
              <a:alphaModFix/>
            </a:blip>
            <a:stretch>
              <a:fillRect b="-20" l="0" r="-40" t="0"/>
            </a:stretch>
          </a:blipFill>
          <a:ln>
            <a:noFill/>
          </a:ln>
        </p:spPr>
      </p:sp>
      <p:sp>
        <p:nvSpPr>
          <p:cNvPr id="728" name="Google Shape;728;h3060a773241cba5c_0_735"/>
          <p:cNvSpPr/>
          <p:nvPr/>
        </p:nvSpPr>
        <p:spPr>
          <a:xfrm>
            <a:off x="4260333" y="3617200"/>
            <a:ext cx="278456" cy="297856"/>
          </a:xfrm>
          <a:custGeom>
            <a:rect b="b" l="l" r="r" t="t"/>
            <a:pathLst>
              <a:path extrusionOk="0" h="876046" w="647573">
                <a:moveTo>
                  <a:pt x="0" y="0"/>
                </a:moveTo>
                <a:lnTo>
                  <a:pt x="647573" y="0"/>
                </a:lnTo>
                <a:lnTo>
                  <a:pt x="647573" y="876046"/>
                </a:lnTo>
                <a:lnTo>
                  <a:pt x="0" y="876046"/>
                </a:lnTo>
                <a:lnTo>
                  <a:pt x="0" y="0"/>
                </a:lnTo>
                <a:close/>
              </a:path>
            </a:pathLst>
          </a:custGeom>
          <a:blipFill rotWithShape="1">
            <a:blip r:embed="rId5">
              <a:alphaModFix/>
            </a:blip>
            <a:stretch>
              <a:fillRect b="0" l="0" r="0" t="0"/>
            </a:stretch>
          </a:blipFill>
          <a:ln>
            <a:noFill/>
          </a:ln>
        </p:spPr>
      </p:sp>
      <p:sp>
        <p:nvSpPr>
          <p:cNvPr id="729" name="Google Shape;729;h3060a773241cba5c_0_735"/>
          <p:cNvSpPr/>
          <p:nvPr/>
        </p:nvSpPr>
        <p:spPr>
          <a:xfrm>
            <a:off x="7660829" y="1735756"/>
            <a:ext cx="278456" cy="198585"/>
          </a:xfrm>
          <a:custGeom>
            <a:rect b="b" l="l" r="r" t="t"/>
            <a:pathLst>
              <a:path extrusionOk="0" h="584073" w="647573">
                <a:moveTo>
                  <a:pt x="0" y="0"/>
                </a:moveTo>
                <a:lnTo>
                  <a:pt x="647573" y="0"/>
                </a:lnTo>
                <a:lnTo>
                  <a:pt x="647573" y="584073"/>
                </a:lnTo>
                <a:lnTo>
                  <a:pt x="0" y="584073"/>
                </a:lnTo>
                <a:lnTo>
                  <a:pt x="0" y="0"/>
                </a:lnTo>
                <a:close/>
              </a:path>
            </a:pathLst>
          </a:custGeom>
          <a:blipFill rotWithShape="1">
            <a:blip r:embed="rId6">
              <a:alphaModFix/>
            </a:blip>
            <a:stretch>
              <a:fillRect b="0" l="0" r="0" t="0"/>
            </a:stretch>
          </a:blipFill>
          <a:ln>
            <a:noFill/>
          </a:ln>
        </p:spPr>
      </p:sp>
      <p:sp>
        <p:nvSpPr>
          <p:cNvPr id="730" name="Google Shape;730;h3060a773241cba5c_0_735"/>
          <p:cNvSpPr/>
          <p:nvPr/>
        </p:nvSpPr>
        <p:spPr>
          <a:xfrm rot="-8019317">
            <a:off x="10017236" y="-496834"/>
            <a:ext cx="1974309" cy="2562973"/>
          </a:xfrm>
          <a:custGeom>
            <a:rect b="b" l="l" r="r" t="t"/>
            <a:pathLst>
              <a:path extrusionOk="0" h="6420866" w="5241925">
                <a:moveTo>
                  <a:pt x="5241925" y="3567049"/>
                </a:moveTo>
                <a:lnTo>
                  <a:pt x="5231003" y="0"/>
                </a:lnTo>
                <a:lnTo>
                  <a:pt x="1551432" y="11176"/>
                </a:lnTo>
                <a:lnTo>
                  <a:pt x="0" y="15875"/>
                </a:lnTo>
                <a:lnTo>
                  <a:pt x="9271" y="3065272"/>
                </a:lnTo>
                <a:lnTo>
                  <a:pt x="14224" y="4696714"/>
                </a:lnTo>
                <a:lnTo>
                  <a:pt x="2293620" y="6420866"/>
                </a:lnTo>
                <a:lnTo>
                  <a:pt x="3085211" y="6418453"/>
                </a:lnTo>
                <a:close/>
              </a:path>
            </a:pathLst>
          </a:custGeom>
          <a:blipFill rotWithShape="1">
            <a:blip r:embed="rId4">
              <a:alphaModFix/>
            </a:blip>
            <a:stretch>
              <a:fillRect b="-110" l="0" r="-160" t="0"/>
            </a:stretch>
          </a:blipFill>
          <a:ln>
            <a:noFill/>
          </a:ln>
        </p:spPr>
      </p:sp>
      <p:sp>
        <p:nvSpPr>
          <p:cNvPr id="731" name="Google Shape;731;h3060a773241cba5c_0_735"/>
          <p:cNvSpPr/>
          <p:nvPr/>
        </p:nvSpPr>
        <p:spPr>
          <a:xfrm>
            <a:off x="7384152" y="3913715"/>
            <a:ext cx="414927" cy="198585"/>
          </a:xfrm>
          <a:custGeom>
            <a:rect b="b" l="l" r="r" t="t"/>
            <a:pathLst>
              <a:path extrusionOk="0" h="584073" w="964946">
                <a:moveTo>
                  <a:pt x="0" y="0"/>
                </a:moveTo>
                <a:lnTo>
                  <a:pt x="964946" y="0"/>
                </a:lnTo>
                <a:lnTo>
                  <a:pt x="964946" y="584073"/>
                </a:lnTo>
                <a:lnTo>
                  <a:pt x="0" y="584073"/>
                </a:lnTo>
                <a:lnTo>
                  <a:pt x="0" y="0"/>
                </a:lnTo>
                <a:close/>
              </a:path>
            </a:pathLst>
          </a:custGeom>
          <a:blipFill rotWithShape="1">
            <a:blip r:embed="rId7">
              <a:alphaModFix/>
            </a:blip>
            <a:stretch>
              <a:fillRect b="0" l="0" r="0" t="0"/>
            </a:stretch>
          </a:blipFill>
          <a:ln>
            <a:noFill/>
          </a:ln>
        </p:spPr>
      </p:sp>
      <p:sp>
        <p:nvSpPr>
          <p:cNvPr id="732" name="Google Shape;732;h3060a773241cba5c_0_735"/>
          <p:cNvSpPr/>
          <p:nvPr/>
        </p:nvSpPr>
        <p:spPr>
          <a:xfrm>
            <a:off x="276584" y="2627061"/>
            <a:ext cx="5568800" cy="2408839"/>
          </a:xfrm>
          <a:custGeom>
            <a:rect b="b" l="l" r="r" t="t"/>
            <a:pathLst>
              <a:path extrusionOk="0" h="7084822" w="12950698">
                <a:moveTo>
                  <a:pt x="0" y="0"/>
                </a:moveTo>
                <a:lnTo>
                  <a:pt x="12950698" y="0"/>
                </a:lnTo>
                <a:lnTo>
                  <a:pt x="12950698" y="7084822"/>
                </a:lnTo>
                <a:lnTo>
                  <a:pt x="0" y="7084822"/>
                </a:lnTo>
                <a:lnTo>
                  <a:pt x="0" y="0"/>
                </a:lnTo>
                <a:close/>
              </a:path>
            </a:pathLst>
          </a:custGeom>
          <a:blipFill rotWithShape="1">
            <a:blip r:embed="rId8">
              <a:alphaModFix/>
            </a:blip>
            <a:stretch>
              <a:fillRect b="0" l="0" r="0" t="0"/>
            </a:stretch>
          </a:blipFill>
          <a:ln>
            <a:noFill/>
          </a:ln>
        </p:spPr>
      </p:sp>
      <p:sp>
        <p:nvSpPr>
          <p:cNvPr id="733" name="Google Shape;733;h3060a773241cba5c_0_735"/>
          <p:cNvSpPr/>
          <p:nvPr/>
        </p:nvSpPr>
        <p:spPr>
          <a:xfrm>
            <a:off x="2152034" y="5125669"/>
            <a:ext cx="8134815" cy="1187148"/>
          </a:xfrm>
          <a:custGeom>
            <a:rect b="b" l="l" r="r" t="t"/>
            <a:pathLst>
              <a:path extrusionOk="0" h="3491611" w="18918174">
                <a:moveTo>
                  <a:pt x="0" y="0"/>
                </a:moveTo>
                <a:lnTo>
                  <a:pt x="18918174" y="0"/>
                </a:lnTo>
                <a:lnTo>
                  <a:pt x="18918174" y="3491611"/>
                </a:lnTo>
                <a:lnTo>
                  <a:pt x="0" y="3491611"/>
                </a:lnTo>
                <a:lnTo>
                  <a:pt x="0" y="0"/>
                </a:lnTo>
                <a:close/>
              </a:path>
            </a:pathLst>
          </a:custGeom>
          <a:blipFill rotWithShape="1">
            <a:blip r:embed="rId9">
              <a:alphaModFix/>
            </a:blip>
            <a:stretch>
              <a:fillRect b="0" l="0" r="0" t="0"/>
            </a:stretch>
          </a:blipFill>
          <a:ln>
            <a:noFill/>
          </a:ln>
        </p:spPr>
      </p:sp>
      <p:sp>
        <p:nvSpPr>
          <p:cNvPr id="734" name="Google Shape;734;h3060a773241cba5c_0_735"/>
          <p:cNvSpPr/>
          <p:nvPr/>
        </p:nvSpPr>
        <p:spPr>
          <a:xfrm>
            <a:off x="6224182" y="2627061"/>
            <a:ext cx="5219405" cy="2270707"/>
          </a:xfrm>
          <a:custGeom>
            <a:rect b="b" l="l" r="r" t="t"/>
            <a:pathLst>
              <a:path extrusionOk="0" h="6678549" w="12138152">
                <a:moveTo>
                  <a:pt x="0" y="0"/>
                </a:moveTo>
                <a:lnTo>
                  <a:pt x="12138152" y="0"/>
                </a:lnTo>
                <a:lnTo>
                  <a:pt x="12138152" y="6678549"/>
                </a:lnTo>
                <a:lnTo>
                  <a:pt x="0" y="6678549"/>
                </a:lnTo>
                <a:lnTo>
                  <a:pt x="0" y="0"/>
                </a:lnTo>
                <a:close/>
              </a:path>
            </a:pathLst>
          </a:custGeom>
          <a:blipFill rotWithShape="1">
            <a:blip r:embed="rId10">
              <a:alphaModFix/>
            </a:blip>
            <a:stretch>
              <a:fillRect b="0" l="0" r="0" t="0"/>
            </a:stretch>
          </a:blipFill>
          <a:ln>
            <a:noFill/>
          </a:ln>
        </p:spPr>
      </p:sp>
      <p:sp>
        <p:nvSpPr>
          <p:cNvPr id="735" name="Google Shape;735;h3060a773241cba5c_0_735"/>
          <p:cNvSpPr txBox="1"/>
          <p:nvPr/>
        </p:nvSpPr>
        <p:spPr>
          <a:xfrm>
            <a:off x="72900" y="219425"/>
            <a:ext cx="10052700" cy="1227000"/>
          </a:xfrm>
          <a:prstGeom prst="rect">
            <a:avLst/>
          </a:prstGeom>
          <a:noFill/>
          <a:ln>
            <a:noFill/>
          </a:ln>
        </p:spPr>
        <p:txBody>
          <a:bodyPr anchorCtr="0" anchor="t" bIns="0" lIns="0" spcFirstLastPara="1" rIns="0" wrap="square" tIns="0">
            <a:spAutoFit/>
          </a:bodyPr>
          <a:lstStyle/>
          <a:p>
            <a:pPr indent="0" lvl="0" marL="0" marR="0" rtl="0" algn="l">
              <a:lnSpc>
                <a:spcPct val="109792"/>
              </a:lnSpc>
              <a:spcBef>
                <a:spcPts val="0"/>
              </a:spcBef>
              <a:spcAft>
                <a:spcPts val="0"/>
              </a:spcAft>
              <a:buNone/>
            </a:pPr>
            <a:r>
              <a:rPr b="0" i="0" lang="en-GB" sz="3800" u="none" cap="none" strike="noStrike">
                <a:solidFill>
                  <a:srgbClr val="7A2F00"/>
                </a:solidFill>
                <a:latin typeface="Arial"/>
                <a:ea typeface="Arial"/>
                <a:cs typeface="Arial"/>
                <a:sym typeface="Arial"/>
              </a:rPr>
              <a:t>Using assessment to shape interaction and environment - links to </a:t>
            </a:r>
            <a:r>
              <a:rPr lang="en-GB" sz="100"/>
              <a:t>   </a:t>
            </a:r>
            <a:r>
              <a:rPr lang="en-GB" sz="3800">
                <a:solidFill>
                  <a:srgbClr val="7A2F00"/>
                </a:solidFill>
              </a:rPr>
              <a:t>D</a:t>
            </a:r>
            <a:r>
              <a:rPr b="0" i="0" lang="en-GB" sz="3800" u="none" cap="none" strike="noStrike">
                <a:solidFill>
                  <a:srgbClr val="7A2F00"/>
                </a:solidFill>
                <a:latin typeface="Arial"/>
                <a:ea typeface="Arial"/>
                <a:cs typeface="Arial"/>
                <a:sym typeface="Arial"/>
              </a:rPr>
              <a:t>evelopment matters.</a:t>
            </a:r>
            <a:endParaRPr sz="100"/>
          </a:p>
        </p:txBody>
      </p:sp>
      <p:sp>
        <p:nvSpPr>
          <p:cNvPr id="736" name="Google Shape;736;h3060a773241cba5c_0_735"/>
          <p:cNvSpPr txBox="1"/>
          <p:nvPr/>
        </p:nvSpPr>
        <p:spPr>
          <a:xfrm>
            <a:off x="1293974" y="1915700"/>
            <a:ext cx="8664600" cy="589500"/>
          </a:xfrm>
          <a:prstGeom prst="rect">
            <a:avLst/>
          </a:prstGeom>
          <a:noFill/>
          <a:ln>
            <a:noFill/>
          </a:ln>
        </p:spPr>
        <p:txBody>
          <a:bodyPr anchorCtr="0" anchor="t" bIns="0" lIns="0" spcFirstLastPara="1" rIns="0" wrap="square" tIns="0">
            <a:spAutoFit/>
          </a:bodyPr>
          <a:lstStyle/>
          <a:p>
            <a:pPr indent="0" lvl="0" marL="0" marR="0" rtl="0" algn="ctr">
              <a:lnSpc>
                <a:spcPct val="139384"/>
              </a:lnSpc>
              <a:spcBef>
                <a:spcPts val="0"/>
              </a:spcBef>
              <a:spcAft>
                <a:spcPts val="0"/>
              </a:spcAft>
              <a:buNone/>
            </a:pPr>
            <a:r>
              <a:rPr b="1" i="0" lang="en-GB" sz="1600" u="none" cap="none" strike="noStrike">
                <a:solidFill>
                  <a:srgbClr val="000000"/>
                </a:solidFill>
                <a:latin typeface="Quicksand Medium"/>
                <a:ea typeface="Quicksand Medium"/>
                <a:cs typeface="Quicksand Medium"/>
                <a:sym typeface="Quicksand Medium"/>
              </a:rPr>
              <a:t>What have we noticed now and where do we</a:t>
            </a:r>
            <a:endParaRPr sz="700"/>
          </a:p>
          <a:p>
            <a:pPr indent="0" lvl="0" marL="0" marR="0" rtl="0" algn="ctr">
              <a:lnSpc>
                <a:spcPct val="139384"/>
              </a:lnSpc>
              <a:spcBef>
                <a:spcPts val="0"/>
              </a:spcBef>
              <a:spcAft>
                <a:spcPts val="0"/>
              </a:spcAft>
              <a:buNone/>
            </a:pPr>
            <a:r>
              <a:rPr b="1" i="0" lang="en-GB" sz="1600" u="none" cap="none" strike="noStrike">
                <a:solidFill>
                  <a:srgbClr val="000000"/>
                </a:solidFill>
                <a:latin typeface="Quicksand Medium"/>
                <a:ea typeface="Quicksand Medium"/>
                <a:cs typeface="Quicksand Medium"/>
                <a:sym typeface="Quicksand Medium"/>
              </a:rPr>
              <a:t>want them to be?</a:t>
            </a:r>
            <a:endParaRPr sz="700"/>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0" name="Shape 740"/>
        <p:cNvGrpSpPr/>
        <p:nvPr/>
      </p:nvGrpSpPr>
      <p:grpSpPr>
        <a:xfrm>
          <a:off x="0" y="0"/>
          <a:ext cx="0" cy="0"/>
          <a:chOff x="0" y="0"/>
          <a:chExt cx="0" cy="0"/>
        </a:xfrm>
      </p:grpSpPr>
      <p:sp>
        <p:nvSpPr>
          <p:cNvPr id="741" name="Google Shape;741;h3060a773241cba5c_0_749"/>
          <p:cNvSpPr/>
          <p:nvPr/>
        </p:nvSpPr>
        <p:spPr>
          <a:xfrm>
            <a:off x="0" y="0"/>
            <a:ext cx="12174971" cy="6850939"/>
          </a:xfrm>
          <a:custGeom>
            <a:rect b="b" l="l" r="r" t="t"/>
            <a:pathLst>
              <a:path extrusionOk="0" h="20149820" w="28313887">
                <a:moveTo>
                  <a:pt x="0" y="0"/>
                </a:moveTo>
                <a:lnTo>
                  <a:pt x="28313887" y="0"/>
                </a:lnTo>
                <a:lnTo>
                  <a:pt x="28313887" y="20149820"/>
                </a:lnTo>
                <a:lnTo>
                  <a:pt x="0" y="20149820"/>
                </a:lnTo>
                <a:lnTo>
                  <a:pt x="0" y="0"/>
                </a:lnTo>
                <a:close/>
              </a:path>
            </a:pathLst>
          </a:custGeom>
          <a:blipFill rotWithShape="1">
            <a:blip r:embed="rId3">
              <a:alphaModFix/>
            </a:blip>
            <a:stretch>
              <a:fillRect b="-50520" l="-540" r="-580" t="-50420"/>
            </a:stretch>
          </a:blipFill>
          <a:ln>
            <a:noFill/>
          </a:ln>
        </p:spPr>
      </p:sp>
      <p:sp>
        <p:nvSpPr>
          <p:cNvPr id="742" name="Google Shape;742;h3060a773241cba5c_0_749"/>
          <p:cNvSpPr/>
          <p:nvPr/>
        </p:nvSpPr>
        <p:spPr>
          <a:xfrm>
            <a:off x="121306" y="637686"/>
            <a:ext cx="4132939" cy="2076440"/>
          </a:xfrm>
          <a:custGeom>
            <a:rect b="b" l="l" r="r" t="t"/>
            <a:pathLst>
              <a:path extrusionOk="0" h="6107176" w="9611487">
                <a:moveTo>
                  <a:pt x="0" y="0"/>
                </a:moveTo>
                <a:lnTo>
                  <a:pt x="9611487" y="0"/>
                </a:lnTo>
                <a:lnTo>
                  <a:pt x="9611487" y="6107176"/>
                </a:lnTo>
                <a:lnTo>
                  <a:pt x="0" y="6107176"/>
                </a:lnTo>
                <a:lnTo>
                  <a:pt x="0" y="0"/>
                </a:lnTo>
                <a:close/>
              </a:path>
            </a:pathLst>
          </a:custGeom>
          <a:blipFill rotWithShape="1">
            <a:blip r:embed="rId4">
              <a:alphaModFix/>
            </a:blip>
            <a:stretch>
              <a:fillRect b="0" l="0" r="0" t="0"/>
            </a:stretch>
          </a:blipFill>
          <a:ln>
            <a:noFill/>
          </a:ln>
        </p:spPr>
      </p:sp>
      <p:sp>
        <p:nvSpPr>
          <p:cNvPr id="743" name="Google Shape;743;h3060a773241cba5c_0_749"/>
          <p:cNvSpPr/>
          <p:nvPr/>
        </p:nvSpPr>
        <p:spPr>
          <a:xfrm rot="1132140">
            <a:off x="-314323" y="5322241"/>
            <a:ext cx="2053601" cy="1750993"/>
          </a:xfrm>
          <a:custGeom>
            <a:rect b="b" l="l" r="r" t="t"/>
            <a:pathLst>
              <a:path extrusionOk="0" h="4922012" w="4919599">
                <a:moveTo>
                  <a:pt x="0" y="8255"/>
                </a:moveTo>
                <a:lnTo>
                  <a:pt x="1524" y="947420"/>
                </a:lnTo>
                <a:lnTo>
                  <a:pt x="1694180" y="4922012"/>
                </a:lnTo>
                <a:lnTo>
                  <a:pt x="4919599" y="3548507"/>
                </a:lnTo>
                <a:lnTo>
                  <a:pt x="4914646" y="575437"/>
                </a:lnTo>
                <a:lnTo>
                  <a:pt x="4913630" y="0"/>
                </a:lnTo>
                <a:lnTo>
                  <a:pt x="0" y="8255"/>
                </a:lnTo>
                <a:close/>
              </a:path>
            </a:pathLst>
          </a:custGeom>
          <a:blipFill rotWithShape="1">
            <a:blip r:embed="rId5">
              <a:alphaModFix/>
            </a:blip>
            <a:stretch>
              <a:fillRect b="-22699" l="0" r="-80" t="0"/>
            </a:stretch>
          </a:blipFill>
          <a:ln>
            <a:noFill/>
          </a:ln>
        </p:spPr>
      </p:sp>
      <p:sp>
        <p:nvSpPr>
          <p:cNvPr id="744" name="Google Shape;744;h3060a773241cba5c_0_749"/>
          <p:cNvSpPr/>
          <p:nvPr/>
        </p:nvSpPr>
        <p:spPr>
          <a:xfrm>
            <a:off x="271739" y="3162396"/>
            <a:ext cx="3576027" cy="2063486"/>
          </a:xfrm>
          <a:custGeom>
            <a:rect b="b" l="l" r="r" t="t"/>
            <a:pathLst>
              <a:path extrusionOk="0" h="6069076" w="8316341">
                <a:moveTo>
                  <a:pt x="0" y="0"/>
                </a:moveTo>
                <a:lnTo>
                  <a:pt x="8316341" y="0"/>
                </a:lnTo>
                <a:lnTo>
                  <a:pt x="8316341" y="6069076"/>
                </a:lnTo>
                <a:lnTo>
                  <a:pt x="0" y="6069076"/>
                </a:lnTo>
                <a:lnTo>
                  <a:pt x="0" y="0"/>
                </a:lnTo>
                <a:close/>
              </a:path>
            </a:pathLst>
          </a:custGeom>
          <a:blipFill rotWithShape="1">
            <a:blip r:embed="rId6">
              <a:alphaModFix/>
            </a:blip>
            <a:stretch>
              <a:fillRect b="-19799" l="0" r="0" t="-19739"/>
            </a:stretch>
          </a:blipFill>
          <a:ln>
            <a:noFill/>
          </a:ln>
        </p:spPr>
      </p:sp>
      <p:sp>
        <p:nvSpPr>
          <p:cNvPr id="745" name="Google Shape;745;h3060a773241cba5c_0_749"/>
          <p:cNvSpPr/>
          <p:nvPr/>
        </p:nvSpPr>
        <p:spPr>
          <a:xfrm>
            <a:off x="4260333" y="3617200"/>
            <a:ext cx="278456" cy="297856"/>
          </a:xfrm>
          <a:custGeom>
            <a:rect b="b" l="l" r="r" t="t"/>
            <a:pathLst>
              <a:path extrusionOk="0" h="876046" w="647573">
                <a:moveTo>
                  <a:pt x="0" y="0"/>
                </a:moveTo>
                <a:lnTo>
                  <a:pt x="647573" y="0"/>
                </a:lnTo>
                <a:lnTo>
                  <a:pt x="647573" y="876046"/>
                </a:lnTo>
                <a:lnTo>
                  <a:pt x="0" y="876046"/>
                </a:lnTo>
                <a:lnTo>
                  <a:pt x="0" y="0"/>
                </a:lnTo>
                <a:close/>
              </a:path>
            </a:pathLst>
          </a:custGeom>
          <a:blipFill rotWithShape="1">
            <a:blip r:embed="rId7">
              <a:alphaModFix/>
            </a:blip>
            <a:stretch>
              <a:fillRect b="0" l="0" r="0" t="0"/>
            </a:stretch>
          </a:blipFill>
          <a:ln>
            <a:noFill/>
          </a:ln>
        </p:spPr>
      </p:sp>
      <p:sp>
        <p:nvSpPr>
          <p:cNvPr id="746" name="Google Shape;746;h3060a773241cba5c_0_749"/>
          <p:cNvSpPr/>
          <p:nvPr/>
        </p:nvSpPr>
        <p:spPr>
          <a:xfrm>
            <a:off x="7660829" y="1735756"/>
            <a:ext cx="278456" cy="198585"/>
          </a:xfrm>
          <a:custGeom>
            <a:rect b="b" l="l" r="r" t="t"/>
            <a:pathLst>
              <a:path extrusionOk="0" h="584073" w="647573">
                <a:moveTo>
                  <a:pt x="0" y="0"/>
                </a:moveTo>
                <a:lnTo>
                  <a:pt x="647573" y="0"/>
                </a:lnTo>
                <a:lnTo>
                  <a:pt x="647573" y="584073"/>
                </a:lnTo>
                <a:lnTo>
                  <a:pt x="0" y="584073"/>
                </a:lnTo>
                <a:lnTo>
                  <a:pt x="0" y="0"/>
                </a:lnTo>
                <a:close/>
              </a:path>
            </a:pathLst>
          </a:custGeom>
          <a:blipFill rotWithShape="1">
            <a:blip r:embed="rId8">
              <a:alphaModFix/>
            </a:blip>
            <a:stretch>
              <a:fillRect b="0" l="0" r="0" t="0"/>
            </a:stretch>
          </a:blipFill>
          <a:ln>
            <a:noFill/>
          </a:ln>
        </p:spPr>
      </p:sp>
      <p:sp>
        <p:nvSpPr>
          <p:cNvPr id="747" name="Google Shape;747;h3060a773241cba5c_0_749"/>
          <p:cNvSpPr/>
          <p:nvPr/>
        </p:nvSpPr>
        <p:spPr>
          <a:xfrm rot="-8019317">
            <a:off x="10017236" y="-496834"/>
            <a:ext cx="1974309" cy="2562973"/>
          </a:xfrm>
          <a:custGeom>
            <a:rect b="b" l="l" r="r" t="t"/>
            <a:pathLst>
              <a:path extrusionOk="0" h="6420866" w="5241925">
                <a:moveTo>
                  <a:pt x="5241925" y="3567049"/>
                </a:moveTo>
                <a:lnTo>
                  <a:pt x="5231003" y="0"/>
                </a:lnTo>
                <a:lnTo>
                  <a:pt x="1551432" y="11176"/>
                </a:lnTo>
                <a:lnTo>
                  <a:pt x="0" y="15875"/>
                </a:lnTo>
                <a:lnTo>
                  <a:pt x="9271" y="3065272"/>
                </a:lnTo>
                <a:lnTo>
                  <a:pt x="14224" y="4696714"/>
                </a:lnTo>
                <a:lnTo>
                  <a:pt x="2293620" y="6420866"/>
                </a:lnTo>
                <a:lnTo>
                  <a:pt x="3085211" y="6418453"/>
                </a:lnTo>
                <a:close/>
              </a:path>
            </a:pathLst>
          </a:custGeom>
          <a:blipFill rotWithShape="1">
            <a:blip r:embed="rId5">
              <a:alphaModFix/>
            </a:blip>
            <a:stretch>
              <a:fillRect b="-110" l="0" r="-160" t="0"/>
            </a:stretch>
          </a:blipFill>
          <a:ln>
            <a:noFill/>
          </a:ln>
        </p:spPr>
      </p:sp>
      <p:sp>
        <p:nvSpPr>
          <p:cNvPr id="748" name="Google Shape;748;h3060a773241cba5c_0_749"/>
          <p:cNvSpPr/>
          <p:nvPr/>
        </p:nvSpPr>
        <p:spPr>
          <a:xfrm>
            <a:off x="5105639" y="3358745"/>
            <a:ext cx="4799018" cy="1571363"/>
          </a:xfrm>
          <a:custGeom>
            <a:rect b="b" l="l" r="r" t="t"/>
            <a:pathLst>
              <a:path extrusionOk="0" h="4621657" w="11160506">
                <a:moveTo>
                  <a:pt x="0" y="0"/>
                </a:moveTo>
                <a:lnTo>
                  <a:pt x="11160506" y="0"/>
                </a:lnTo>
                <a:lnTo>
                  <a:pt x="11160506" y="4621657"/>
                </a:lnTo>
                <a:lnTo>
                  <a:pt x="0" y="4621657"/>
                </a:lnTo>
                <a:lnTo>
                  <a:pt x="0" y="0"/>
                </a:lnTo>
                <a:close/>
              </a:path>
            </a:pathLst>
          </a:custGeom>
          <a:blipFill rotWithShape="1">
            <a:blip r:embed="rId9">
              <a:alphaModFix/>
            </a:blip>
            <a:stretch>
              <a:fillRect b="-26819" l="0" r="0" t="-26750"/>
            </a:stretch>
          </a:blipFill>
          <a:ln>
            <a:noFill/>
          </a:ln>
        </p:spPr>
      </p:sp>
      <p:sp>
        <p:nvSpPr>
          <p:cNvPr id="749" name="Google Shape;749;h3060a773241cba5c_0_749"/>
          <p:cNvSpPr/>
          <p:nvPr/>
        </p:nvSpPr>
        <p:spPr>
          <a:xfrm>
            <a:off x="7384152" y="3913715"/>
            <a:ext cx="414927" cy="198585"/>
          </a:xfrm>
          <a:custGeom>
            <a:rect b="b" l="l" r="r" t="t"/>
            <a:pathLst>
              <a:path extrusionOk="0" h="584073" w="964946">
                <a:moveTo>
                  <a:pt x="0" y="0"/>
                </a:moveTo>
                <a:lnTo>
                  <a:pt x="964946" y="0"/>
                </a:lnTo>
                <a:lnTo>
                  <a:pt x="964946" y="584073"/>
                </a:lnTo>
                <a:lnTo>
                  <a:pt x="0" y="584073"/>
                </a:lnTo>
                <a:lnTo>
                  <a:pt x="0" y="0"/>
                </a:lnTo>
                <a:close/>
              </a:path>
            </a:pathLst>
          </a:custGeom>
          <a:blipFill rotWithShape="1">
            <a:blip r:embed="rId10">
              <a:alphaModFix/>
            </a:blip>
            <a:stretch>
              <a:fillRect b="0" l="0" r="0" t="0"/>
            </a:stretch>
          </a:blipFill>
          <a:ln>
            <a:noFill/>
          </a:ln>
        </p:spPr>
      </p:sp>
      <p:sp>
        <p:nvSpPr>
          <p:cNvPr id="750" name="Google Shape;750;h3060a773241cba5c_0_749"/>
          <p:cNvSpPr/>
          <p:nvPr/>
        </p:nvSpPr>
        <p:spPr>
          <a:xfrm>
            <a:off x="1731793" y="6137316"/>
            <a:ext cx="8615274" cy="725251"/>
          </a:xfrm>
          <a:custGeom>
            <a:rect b="b" l="l" r="r" t="t"/>
            <a:pathLst>
              <a:path extrusionOk="0" h="2133092" w="20035520">
                <a:moveTo>
                  <a:pt x="0" y="0"/>
                </a:moveTo>
                <a:lnTo>
                  <a:pt x="20035520" y="0"/>
                </a:lnTo>
                <a:lnTo>
                  <a:pt x="20035520" y="2133092"/>
                </a:lnTo>
                <a:lnTo>
                  <a:pt x="0" y="2133092"/>
                </a:lnTo>
                <a:lnTo>
                  <a:pt x="0" y="0"/>
                </a:lnTo>
                <a:close/>
              </a:path>
            </a:pathLst>
          </a:custGeom>
          <a:blipFill rotWithShape="1">
            <a:blip r:embed="rId11">
              <a:alphaModFix/>
            </a:blip>
            <a:stretch>
              <a:fillRect b="-10020" l="0" r="0" t="-120331"/>
            </a:stretch>
          </a:blipFill>
          <a:ln>
            <a:noFill/>
          </a:ln>
        </p:spPr>
      </p:sp>
      <p:sp>
        <p:nvSpPr>
          <p:cNvPr id="751" name="Google Shape;751;h3060a773241cba5c_0_749"/>
          <p:cNvSpPr/>
          <p:nvPr/>
        </p:nvSpPr>
        <p:spPr>
          <a:xfrm>
            <a:off x="5409311" y="1056416"/>
            <a:ext cx="4356786" cy="2188665"/>
          </a:xfrm>
          <a:custGeom>
            <a:rect b="b" l="l" r="r" t="t"/>
            <a:pathLst>
              <a:path extrusionOk="0" h="6437249" w="10132060">
                <a:moveTo>
                  <a:pt x="0" y="0"/>
                </a:moveTo>
                <a:lnTo>
                  <a:pt x="10132060" y="0"/>
                </a:lnTo>
                <a:lnTo>
                  <a:pt x="10132060" y="6437249"/>
                </a:lnTo>
                <a:lnTo>
                  <a:pt x="0" y="6437249"/>
                </a:lnTo>
                <a:lnTo>
                  <a:pt x="0" y="0"/>
                </a:lnTo>
                <a:close/>
              </a:path>
            </a:pathLst>
          </a:custGeom>
          <a:blipFill rotWithShape="1">
            <a:blip r:embed="rId4">
              <a:alphaModFix/>
            </a:blip>
            <a:stretch>
              <a:fillRect b="0" l="0" r="0" t="0"/>
            </a:stretch>
          </a:blipFill>
          <a:ln>
            <a:noFill/>
          </a:ln>
        </p:spPr>
      </p:sp>
      <p:sp>
        <p:nvSpPr>
          <p:cNvPr id="752" name="Google Shape;752;h3060a773241cba5c_0_749"/>
          <p:cNvSpPr txBox="1"/>
          <p:nvPr/>
        </p:nvSpPr>
        <p:spPr>
          <a:xfrm>
            <a:off x="121306" y="104196"/>
            <a:ext cx="10838700" cy="738900"/>
          </a:xfrm>
          <a:prstGeom prst="rect">
            <a:avLst/>
          </a:prstGeom>
          <a:noFill/>
          <a:ln>
            <a:noFill/>
          </a:ln>
        </p:spPr>
        <p:txBody>
          <a:bodyPr anchorCtr="0" anchor="t" bIns="0" lIns="0" spcFirstLastPara="1" rIns="0" wrap="square" tIns="0">
            <a:spAutoFit/>
          </a:bodyPr>
          <a:lstStyle/>
          <a:p>
            <a:pPr indent="0" lvl="0" marL="0" marR="0" rtl="0" algn="l">
              <a:lnSpc>
                <a:spcPct val="139995"/>
              </a:lnSpc>
              <a:spcBef>
                <a:spcPts val="0"/>
              </a:spcBef>
              <a:spcAft>
                <a:spcPts val="0"/>
              </a:spcAft>
              <a:buNone/>
            </a:pPr>
            <a:r>
              <a:rPr b="0" i="0" lang="en-GB" sz="4000" u="none" cap="none" strike="noStrike">
                <a:solidFill>
                  <a:srgbClr val="7A2F00"/>
                </a:solidFill>
                <a:latin typeface="Arial"/>
                <a:ea typeface="Arial"/>
                <a:cs typeface="Arial"/>
                <a:sym typeface="Arial"/>
              </a:rPr>
              <a:t>Using assessment to shape </a:t>
            </a:r>
            <a:r>
              <a:rPr lang="en-GB" sz="4200">
                <a:solidFill>
                  <a:srgbClr val="7A2F00"/>
                </a:solidFill>
              </a:rPr>
              <a:t>the routines.</a:t>
            </a:r>
            <a:r>
              <a:rPr b="0" i="0" lang="en-GB" sz="4800" u="none" cap="none" strike="noStrike">
                <a:solidFill>
                  <a:srgbClr val="7A2F00"/>
                </a:solidFill>
                <a:latin typeface="Arial"/>
                <a:ea typeface="Arial"/>
                <a:cs typeface="Arial"/>
                <a:sym typeface="Arial"/>
              </a:rPr>
              <a:t> </a:t>
            </a:r>
            <a:endParaRPr sz="700"/>
          </a:p>
        </p:txBody>
      </p:sp>
      <p:sp>
        <p:nvSpPr>
          <p:cNvPr id="753" name="Google Shape;753;h3060a773241cba5c_0_749"/>
          <p:cNvSpPr txBox="1"/>
          <p:nvPr/>
        </p:nvSpPr>
        <p:spPr>
          <a:xfrm>
            <a:off x="4827135" y="670749"/>
            <a:ext cx="2316000" cy="34500"/>
          </a:xfrm>
          <a:prstGeom prst="rect">
            <a:avLst/>
          </a:prstGeom>
          <a:noFill/>
          <a:ln>
            <a:noFill/>
          </a:ln>
        </p:spPr>
        <p:txBody>
          <a:bodyPr anchorCtr="0" anchor="t" bIns="0" lIns="0" spcFirstLastPara="1" rIns="0" wrap="square" tIns="0">
            <a:spAutoFit/>
          </a:bodyPr>
          <a:lstStyle/>
          <a:p>
            <a:pPr indent="0" lvl="0" marL="0" marR="0" rtl="0" algn="l">
              <a:lnSpc>
                <a:spcPct val="139995"/>
              </a:lnSpc>
              <a:spcBef>
                <a:spcPts val="0"/>
              </a:spcBef>
              <a:spcAft>
                <a:spcPts val="0"/>
              </a:spcAft>
              <a:buNone/>
            </a:pPr>
            <a:r>
              <a:t/>
            </a:r>
            <a:endParaRPr sz="200"/>
          </a:p>
        </p:txBody>
      </p:sp>
      <p:sp>
        <p:nvSpPr>
          <p:cNvPr id="754" name="Google Shape;754;h3060a773241cba5c_0_749"/>
          <p:cNvSpPr txBox="1"/>
          <p:nvPr/>
        </p:nvSpPr>
        <p:spPr>
          <a:xfrm>
            <a:off x="3133751" y="1266356"/>
            <a:ext cx="47400" cy="184800"/>
          </a:xfrm>
          <a:prstGeom prst="rect">
            <a:avLst/>
          </a:prstGeom>
          <a:noFill/>
          <a:ln>
            <a:noFill/>
          </a:ln>
        </p:spPr>
        <p:txBody>
          <a:bodyPr anchorCtr="0" anchor="t" bIns="0" lIns="0" spcFirstLastPara="1" rIns="0" wrap="square" tIns="0">
            <a:spAutoFit/>
          </a:bodyPr>
          <a:lstStyle/>
          <a:p>
            <a:pPr indent="0" lvl="0" marL="0" marR="0" rtl="0" algn="l">
              <a:lnSpc>
                <a:spcPct val="140026"/>
              </a:lnSpc>
              <a:spcBef>
                <a:spcPts val="0"/>
              </a:spcBef>
              <a:spcAft>
                <a:spcPts val="0"/>
              </a:spcAft>
              <a:buNone/>
            </a:pPr>
            <a:r>
              <a:rPr b="1" i="0" lang="en-GB" sz="1200" u="none" cap="none" strike="noStrike">
                <a:solidFill>
                  <a:srgbClr val="8F6D58"/>
                </a:solidFill>
                <a:latin typeface="Quicksand Medium"/>
                <a:ea typeface="Quicksand Medium"/>
                <a:cs typeface="Quicksand Medium"/>
                <a:sym typeface="Quicksand Medium"/>
              </a:rPr>
              <a:t> </a:t>
            </a:r>
            <a:endParaRPr sz="700"/>
          </a:p>
        </p:txBody>
      </p:sp>
      <p:sp>
        <p:nvSpPr>
          <p:cNvPr id="755" name="Google Shape;755;h3060a773241cba5c_0_749"/>
          <p:cNvSpPr txBox="1"/>
          <p:nvPr/>
        </p:nvSpPr>
        <p:spPr>
          <a:xfrm>
            <a:off x="490112" y="1084716"/>
            <a:ext cx="3207000" cy="184800"/>
          </a:xfrm>
          <a:prstGeom prst="rect">
            <a:avLst/>
          </a:prstGeom>
          <a:noFill/>
          <a:ln>
            <a:noFill/>
          </a:ln>
        </p:spPr>
        <p:txBody>
          <a:bodyPr anchorCtr="0" anchor="t" bIns="0" lIns="0" spcFirstLastPara="1" rIns="0" wrap="square" tIns="0">
            <a:spAutoFit/>
          </a:bodyPr>
          <a:lstStyle/>
          <a:p>
            <a:pPr indent="0" lvl="0" marL="0" marR="0" rtl="0" algn="l">
              <a:lnSpc>
                <a:spcPct val="140026"/>
              </a:lnSpc>
              <a:spcBef>
                <a:spcPts val="0"/>
              </a:spcBef>
              <a:spcAft>
                <a:spcPts val="0"/>
              </a:spcAft>
              <a:buNone/>
            </a:pPr>
            <a:r>
              <a:rPr b="1" i="0" lang="en-GB" sz="1200" u="none" cap="none" strike="noStrike">
                <a:solidFill>
                  <a:srgbClr val="7A0000"/>
                </a:solidFill>
                <a:latin typeface="Quicksand Medium"/>
                <a:ea typeface="Quicksand Medium"/>
                <a:cs typeface="Quicksand Medium"/>
                <a:sym typeface="Quicksand Medium"/>
              </a:rPr>
              <a:t>what the practitioners have noticed.</a:t>
            </a:r>
            <a:endParaRPr sz="700"/>
          </a:p>
        </p:txBody>
      </p:sp>
      <p:sp>
        <p:nvSpPr>
          <p:cNvPr id="756" name="Google Shape;756;h3060a773241cba5c_0_749"/>
          <p:cNvSpPr txBox="1"/>
          <p:nvPr/>
        </p:nvSpPr>
        <p:spPr>
          <a:xfrm>
            <a:off x="614841" y="1266356"/>
            <a:ext cx="2952600" cy="184800"/>
          </a:xfrm>
          <a:prstGeom prst="rect">
            <a:avLst/>
          </a:prstGeom>
          <a:noFill/>
          <a:ln>
            <a:noFill/>
          </a:ln>
        </p:spPr>
        <p:txBody>
          <a:bodyPr anchorCtr="0" anchor="t" bIns="0" lIns="0" spcFirstLastPara="1" rIns="0" wrap="square" tIns="0">
            <a:spAutoFit/>
          </a:bodyPr>
          <a:lstStyle/>
          <a:p>
            <a:pPr indent="0" lvl="0" marL="0" marR="0" rtl="0" algn="l">
              <a:lnSpc>
                <a:spcPct val="140026"/>
              </a:lnSpc>
              <a:spcBef>
                <a:spcPts val="0"/>
              </a:spcBef>
              <a:spcAft>
                <a:spcPts val="0"/>
              </a:spcAft>
              <a:buNone/>
            </a:pPr>
            <a:r>
              <a:rPr b="1" i="0" lang="en-GB" sz="1200" u="none" cap="none" strike="noStrike">
                <a:solidFill>
                  <a:srgbClr val="8F6D58"/>
                </a:solidFill>
                <a:latin typeface="Quicksand Medium"/>
                <a:ea typeface="Quicksand Medium"/>
                <a:cs typeface="Quicksand Medium"/>
                <a:sym typeface="Quicksand Medium"/>
              </a:rPr>
              <a:t>Children enter the classroomand</a:t>
            </a:r>
            <a:endParaRPr sz="700"/>
          </a:p>
        </p:txBody>
      </p:sp>
      <p:sp>
        <p:nvSpPr>
          <p:cNvPr id="757" name="Google Shape;757;h3060a773241cba5c_0_749"/>
          <p:cNvSpPr txBox="1"/>
          <p:nvPr/>
        </p:nvSpPr>
        <p:spPr>
          <a:xfrm>
            <a:off x="476959" y="1452323"/>
            <a:ext cx="3233700" cy="691200"/>
          </a:xfrm>
          <a:prstGeom prst="rect">
            <a:avLst/>
          </a:prstGeom>
          <a:noFill/>
          <a:ln>
            <a:noFill/>
          </a:ln>
        </p:spPr>
        <p:txBody>
          <a:bodyPr anchorCtr="0" anchor="t" bIns="0" lIns="0" spcFirstLastPara="1" rIns="0" wrap="square" tIns="0">
            <a:spAutoFit/>
          </a:bodyPr>
          <a:lstStyle/>
          <a:p>
            <a:pPr indent="0" lvl="0" marL="0" marR="0" rtl="0" algn="ctr">
              <a:lnSpc>
                <a:spcPct val="137108"/>
              </a:lnSpc>
              <a:spcBef>
                <a:spcPts val="0"/>
              </a:spcBef>
              <a:spcAft>
                <a:spcPts val="0"/>
              </a:spcAft>
              <a:buNone/>
            </a:pPr>
            <a:r>
              <a:rPr b="1" i="0" lang="en-GB" sz="1200" u="none" cap="none" strike="noStrike">
                <a:solidFill>
                  <a:srgbClr val="8F6D58"/>
                </a:solidFill>
                <a:latin typeface="Quicksand Medium"/>
                <a:ea typeface="Quicksand Medium"/>
                <a:cs typeface="Quicksand Medium"/>
                <a:sym typeface="Quicksand Medium"/>
              </a:rPr>
              <a:t>stand still waiting for an adult to intervene.</a:t>
            </a:r>
            <a:endParaRPr sz="700"/>
          </a:p>
          <a:p>
            <a:pPr indent="0" lvl="0" marL="0" marR="0" rtl="0" algn="ctr">
              <a:lnSpc>
                <a:spcPct val="137108"/>
              </a:lnSpc>
              <a:spcBef>
                <a:spcPts val="0"/>
              </a:spcBef>
              <a:spcAft>
                <a:spcPts val="0"/>
              </a:spcAft>
              <a:buNone/>
            </a:pPr>
            <a:r>
              <a:rPr b="1" i="0" lang="en-GB" sz="1200" u="none" cap="none" strike="noStrike">
                <a:solidFill>
                  <a:srgbClr val="8F6D58"/>
                </a:solidFill>
                <a:latin typeface="Quicksand Medium"/>
                <a:ea typeface="Quicksand Medium"/>
                <a:cs typeface="Quicksand Medium"/>
                <a:sym typeface="Quicksand Medium"/>
              </a:rPr>
              <a:t>Staff understand this will impact the children’s GLD through their PSED ELGs </a:t>
            </a:r>
            <a:endParaRPr sz="700"/>
          </a:p>
        </p:txBody>
      </p:sp>
      <p:sp>
        <p:nvSpPr>
          <p:cNvPr id="758" name="Google Shape;758;h3060a773241cba5c_0_749"/>
          <p:cNvSpPr txBox="1"/>
          <p:nvPr/>
        </p:nvSpPr>
        <p:spPr>
          <a:xfrm>
            <a:off x="537341" y="3483127"/>
            <a:ext cx="3201900" cy="1210200"/>
          </a:xfrm>
          <a:prstGeom prst="rect">
            <a:avLst/>
          </a:prstGeom>
          <a:noFill/>
          <a:ln>
            <a:noFill/>
          </a:ln>
        </p:spPr>
        <p:txBody>
          <a:bodyPr anchorCtr="0" anchor="t" bIns="0" lIns="0" spcFirstLastPara="1" rIns="0" wrap="square" tIns="0">
            <a:spAutoFit/>
          </a:bodyPr>
          <a:lstStyle/>
          <a:p>
            <a:pPr indent="0" lvl="0" marL="0" marR="0" rtl="0" algn="ctr">
              <a:lnSpc>
                <a:spcPct val="138800"/>
              </a:lnSpc>
              <a:spcBef>
                <a:spcPts val="0"/>
              </a:spcBef>
              <a:spcAft>
                <a:spcPts val="0"/>
              </a:spcAft>
              <a:buNone/>
            </a:pPr>
            <a:r>
              <a:rPr b="1" i="0" lang="en-GB" sz="1200" u="none" cap="none" strike="noStrike">
                <a:solidFill>
                  <a:srgbClr val="7A0000"/>
                </a:solidFill>
                <a:latin typeface="Quicksand Medium"/>
                <a:ea typeface="Quicksand Medium"/>
                <a:cs typeface="Quicksand Medium"/>
                <a:sym typeface="Quicksand Medium"/>
              </a:rPr>
              <a:t>what the practitiners have noticed </a:t>
            </a:r>
            <a:r>
              <a:rPr b="0" i="0" lang="en-GB" sz="1200" u="none" cap="none" strike="noStrike">
                <a:solidFill>
                  <a:srgbClr val="7A0000"/>
                </a:solidFill>
                <a:latin typeface="Quicksand"/>
                <a:ea typeface="Quicksand"/>
                <a:cs typeface="Quicksand"/>
                <a:sym typeface="Quicksand"/>
              </a:rPr>
              <a:t>Children have difficulty sitting on a chair. </a:t>
            </a:r>
            <a:endParaRPr sz="700"/>
          </a:p>
          <a:p>
            <a:pPr indent="0" lvl="0" marL="0" marR="0" rtl="0" algn="ctr">
              <a:lnSpc>
                <a:spcPct val="138800"/>
              </a:lnSpc>
              <a:spcBef>
                <a:spcPts val="0"/>
              </a:spcBef>
              <a:spcAft>
                <a:spcPts val="0"/>
              </a:spcAft>
              <a:buNone/>
            </a:pPr>
            <a:r>
              <a:rPr b="0" i="0" lang="en-GB" sz="1200" u="none" cap="none" strike="noStrike">
                <a:solidFill>
                  <a:srgbClr val="7A0000"/>
                </a:solidFill>
                <a:latin typeface="Quicksand"/>
                <a:ea typeface="Quicksand"/>
                <a:cs typeface="Quicksand"/>
                <a:sym typeface="Quicksand"/>
              </a:rPr>
              <a:t>Staff understand this will impact the children’s GLD through their PD gross motor ELG.</a:t>
            </a:r>
            <a:endParaRPr sz="700"/>
          </a:p>
        </p:txBody>
      </p:sp>
      <p:sp>
        <p:nvSpPr>
          <p:cNvPr id="759" name="Google Shape;759;h3060a773241cba5c_0_749"/>
          <p:cNvSpPr txBox="1"/>
          <p:nvPr/>
        </p:nvSpPr>
        <p:spPr>
          <a:xfrm>
            <a:off x="5453510" y="3336276"/>
            <a:ext cx="4276500" cy="1979400"/>
          </a:xfrm>
          <a:prstGeom prst="rect">
            <a:avLst/>
          </a:prstGeom>
          <a:noFill/>
          <a:ln>
            <a:noFill/>
          </a:ln>
        </p:spPr>
        <p:txBody>
          <a:bodyPr anchorCtr="0" anchor="t" bIns="0" lIns="0" spcFirstLastPara="1" rIns="0" wrap="square" tIns="0">
            <a:spAutoFit/>
          </a:bodyPr>
          <a:lstStyle/>
          <a:p>
            <a:pPr indent="0" lvl="0" marL="0" marR="0" rtl="0" algn="ctr">
              <a:lnSpc>
                <a:spcPct val="138800"/>
              </a:lnSpc>
              <a:spcBef>
                <a:spcPts val="0"/>
              </a:spcBef>
              <a:spcAft>
                <a:spcPts val="0"/>
              </a:spcAft>
              <a:buNone/>
            </a:pPr>
            <a:r>
              <a:rPr b="1" i="0" lang="en-GB" sz="1200" u="none" cap="none" strike="noStrike">
                <a:solidFill>
                  <a:srgbClr val="7A0000"/>
                </a:solidFill>
                <a:latin typeface="Quicksand Medium"/>
                <a:ea typeface="Quicksand Medium"/>
                <a:cs typeface="Quicksand Medium"/>
                <a:sym typeface="Quicksand Medium"/>
              </a:rPr>
              <a:t>Refinements</a:t>
            </a:r>
            <a:endParaRPr sz="700"/>
          </a:p>
          <a:p>
            <a:pPr indent="0" lvl="0" marL="0" marR="0" rtl="0" algn="ctr">
              <a:lnSpc>
                <a:spcPct val="138800"/>
              </a:lnSpc>
              <a:spcBef>
                <a:spcPts val="0"/>
              </a:spcBef>
              <a:spcAft>
                <a:spcPts val="0"/>
              </a:spcAft>
              <a:buNone/>
            </a:pPr>
            <a:r>
              <a:rPr b="1" i="0" lang="en-GB" sz="1200" u="none" cap="none" strike="noStrike">
                <a:solidFill>
                  <a:srgbClr val="8F6D58"/>
                </a:solidFill>
                <a:latin typeface="Quicksand Medium"/>
                <a:ea typeface="Quicksand Medium"/>
                <a:cs typeface="Quicksand Medium"/>
                <a:sym typeface="Quicksand Medium"/>
              </a:rPr>
              <a:t>Review PD planning and opportunities in the setting. Links to core strength. Playing turn taking games, attention games etc..Visual strategies, Identify key children with a ‘wobble cushion’ or alternative resources. Check their WELLCOMM score - is it a C&amp;L issue? Use the EEF evidence store and look to the PD element for advice on how to transfer into the classroom practice.</a:t>
            </a:r>
            <a:endParaRPr sz="700"/>
          </a:p>
        </p:txBody>
      </p:sp>
      <p:sp>
        <p:nvSpPr>
          <p:cNvPr id="760" name="Google Shape;760;h3060a773241cba5c_0_749"/>
          <p:cNvSpPr txBox="1"/>
          <p:nvPr/>
        </p:nvSpPr>
        <p:spPr>
          <a:xfrm>
            <a:off x="5501204" y="1198539"/>
            <a:ext cx="4264500" cy="1722900"/>
          </a:xfrm>
          <a:prstGeom prst="rect">
            <a:avLst/>
          </a:prstGeom>
          <a:noFill/>
          <a:ln>
            <a:noFill/>
          </a:ln>
        </p:spPr>
        <p:txBody>
          <a:bodyPr anchorCtr="0" anchor="t" bIns="0" lIns="0" spcFirstLastPara="1" rIns="0" wrap="square" tIns="0">
            <a:spAutoFit/>
          </a:bodyPr>
          <a:lstStyle/>
          <a:p>
            <a:pPr indent="0" lvl="0" marL="0" marR="0" rtl="0" algn="ctr">
              <a:lnSpc>
                <a:spcPct val="138800"/>
              </a:lnSpc>
              <a:spcBef>
                <a:spcPts val="0"/>
              </a:spcBef>
              <a:spcAft>
                <a:spcPts val="0"/>
              </a:spcAft>
              <a:buNone/>
            </a:pPr>
            <a:r>
              <a:rPr b="1" i="0" lang="en-GB" sz="1200" u="none" cap="none" strike="noStrike">
                <a:solidFill>
                  <a:srgbClr val="7A0000"/>
                </a:solidFill>
                <a:latin typeface="Quicksand Medium"/>
                <a:ea typeface="Quicksand Medium"/>
                <a:cs typeface="Quicksand Medium"/>
                <a:sym typeface="Quicksand Medium"/>
              </a:rPr>
              <a:t>Refinements</a:t>
            </a:r>
            <a:endParaRPr sz="700"/>
          </a:p>
          <a:p>
            <a:pPr indent="0" lvl="0" marL="0" marR="0" rtl="0" algn="ctr">
              <a:lnSpc>
                <a:spcPct val="138800"/>
              </a:lnSpc>
              <a:spcBef>
                <a:spcPts val="0"/>
              </a:spcBef>
              <a:spcAft>
                <a:spcPts val="0"/>
              </a:spcAft>
              <a:buNone/>
            </a:pPr>
            <a:r>
              <a:rPr b="1" i="0" lang="en-GB" sz="1200" u="none" cap="none" strike="noStrike">
                <a:solidFill>
                  <a:srgbClr val="8F6D58"/>
                </a:solidFill>
                <a:latin typeface="Quicksand Medium"/>
                <a:ea typeface="Quicksand Medium"/>
                <a:cs typeface="Quicksand Medium"/>
                <a:sym typeface="Quicksand Medium"/>
              </a:rPr>
              <a:t>Staff would ensure a visual timetable (widgets) is displayed forall children andreferred to throughout the day anda Now and Next board with matching images for the individual child / children. Ensure routines remain consistent. Encourage through high-quality interactions and follow previous advice from previous setting.</a:t>
            </a:r>
            <a:endParaRPr sz="700"/>
          </a:p>
        </p:txBody>
      </p:sp>
      <p:sp>
        <p:nvSpPr>
          <p:cNvPr id="761" name="Google Shape;761;h3060a773241cba5c_0_749"/>
          <p:cNvSpPr txBox="1"/>
          <p:nvPr/>
        </p:nvSpPr>
        <p:spPr>
          <a:xfrm>
            <a:off x="3025975" y="5747946"/>
            <a:ext cx="5990400" cy="589500"/>
          </a:xfrm>
          <a:prstGeom prst="rect">
            <a:avLst/>
          </a:prstGeom>
          <a:noFill/>
          <a:ln>
            <a:noFill/>
          </a:ln>
        </p:spPr>
        <p:txBody>
          <a:bodyPr anchorCtr="0" anchor="t" bIns="0" lIns="0" spcFirstLastPara="1" rIns="0" wrap="square" tIns="0">
            <a:spAutoFit/>
          </a:bodyPr>
          <a:lstStyle/>
          <a:p>
            <a:pPr indent="0" lvl="0" marL="0" marR="0" rtl="0" algn="ctr">
              <a:lnSpc>
                <a:spcPct val="139380"/>
              </a:lnSpc>
              <a:spcBef>
                <a:spcPts val="0"/>
              </a:spcBef>
              <a:spcAft>
                <a:spcPts val="0"/>
              </a:spcAft>
              <a:buNone/>
            </a:pPr>
            <a:r>
              <a:rPr b="1" i="0" lang="en-GB" sz="1600" u="none" cap="none" strike="noStrike">
                <a:solidFill>
                  <a:srgbClr val="8F6D58"/>
                </a:solidFill>
                <a:latin typeface="Quicksand Medium"/>
                <a:ea typeface="Quicksand Medium"/>
                <a:cs typeface="Quicksand Medium"/>
                <a:sym typeface="Quicksand Medium"/>
              </a:rPr>
              <a:t>What might be added to further support children’s development?</a:t>
            </a:r>
            <a:endParaRPr sz="700"/>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5" name="Shape 765"/>
        <p:cNvGrpSpPr/>
        <p:nvPr/>
      </p:nvGrpSpPr>
      <p:grpSpPr>
        <a:xfrm>
          <a:off x="0" y="0"/>
          <a:ext cx="0" cy="0"/>
          <a:chOff x="0" y="0"/>
          <a:chExt cx="0" cy="0"/>
        </a:xfrm>
      </p:grpSpPr>
      <p:sp>
        <p:nvSpPr>
          <p:cNvPr id="766" name="Google Shape;766;h3060a773241cba5c_0_773"/>
          <p:cNvSpPr/>
          <p:nvPr/>
        </p:nvSpPr>
        <p:spPr>
          <a:xfrm>
            <a:off x="0" y="0"/>
            <a:ext cx="12174971" cy="6850939"/>
          </a:xfrm>
          <a:custGeom>
            <a:rect b="b" l="l" r="r" t="t"/>
            <a:pathLst>
              <a:path extrusionOk="0" h="20149820" w="28313887">
                <a:moveTo>
                  <a:pt x="0" y="0"/>
                </a:moveTo>
                <a:lnTo>
                  <a:pt x="28313887" y="0"/>
                </a:lnTo>
                <a:lnTo>
                  <a:pt x="28313887" y="20149820"/>
                </a:lnTo>
                <a:lnTo>
                  <a:pt x="0" y="20149820"/>
                </a:lnTo>
                <a:lnTo>
                  <a:pt x="0" y="0"/>
                </a:lnTo>
                <a:close/>
              </a:path>
            </a:pathLst>
          </a:custGeom>
          <a:blipFill rotWithShape="1">
            <a:blip r:embed="rId3">
              <a:alphaModFix/>
            </a:blip>
            <a:stretch>
              <a:fillRect b="-50520" l="-540" r="-580" t="-50420"/>
            </a:stretch>
          </a:blipFill>
          <a:ln>
            <a:noFill/>
          </a:ln>
        </p:spPr>
      </p:sp>
      <p:sp>
        <p:nvSpPr>
          <p:cNvPr id="767" name="Google Shape;767;h3060a773241cba5c_0_773"/>
          <p:cNvSpPr/>
          <p:nvPr/>
        </p:nvSpPr>
        <p:spPr>
          <a:xfrm rot="1132140">
            <a:off x="-314323" y="5322241"/>
            <a:ext cx="2053601" cy="1750993"/>
          </a:xfrm>
          <a:custGeom>
            <a:rect b="b" l="l" r="r" t="t"/>
            <a:pathLst>
              <a:path extrusionOk="0" h="4922012" w="4919599">
                <a:moveTo>
                  <a:pt x="0" y="8255"/>
                </a:moveTo>
                <a:lnTo>
                  <a:pt x="1524" y="947420"/>
                </a:lnTo>
                <a:lnTo>
                  <a:pt x="1694180" y="4922012"/>
                </a:lnTo>
                <a:lnTo>
                  <a:pt x="4919599" y="3548507"/>
                </a:lnTo>
                <a:lnTo>
                  <a:pt x="4914646" y="575437"/>
                </a:lnTo>
                <a:lnTo>
                  <a:pt x="4913630" y="0"/>
                </a:lnTo>
                <a:lnTo>
                  <a:pt x="0" y="8255"/>
                </a:lnTo>
                <a:close/>
              </a:path>
            </a:pathLst>
          </a:custGeom>
          <a:blipFill rotWithShape="1">
            <a:blip r:embed="rId4">
              <a:alphaModFix/>
            </a:blip>
            <a:stretch>
              <a:fillRect b="-22699" l="0" r="-80" t="0"/>
            </a:stretch>
          </a:blipFill>
          <a:ln>
            <a:noFill/>
          </a:ln>
        </p:spPr>
      </p:sp>
      <p:sp>
        <p:nvSpPr>
          <p:cNvPr id="768" name="Google Shape;768;h3060a773241cba5c_0_773"/>
          <p:cNvSpPr/>
          <p:nvPr/>
        </p:nvSpPr>
        <p:spPr>
          <a:xfrm>
            <a:off x="4260333" y="3617200"/>
            <a:ext cx="278456" cy="297856"/>
          </a:xfrm>
          <a:custGeom>
            <a:rect b="b" l="l" r="r" t="t"/>
            <a:pathLst>
              <a:path extrusionOk="0" h="876046" w="647573">
                <a:moveTo>
                  <a:pt x="0" y="0"/>
                </a:moveTo>
                <a:lnTo>
                  <a:pt x="647573" y="0"/>
                </a:lnTo>
                <a:lnTo>
                  <a:pt x="647573" y="876046"/>
                </a:lnTo>
                <a:lnTo>
                  <a:pt x="0" y="876046"/>
                </a:lnTo>
                <a:lnTo>
                  <a:pt x="0" y="0"/>
                </a:lnTo>
                <a:close/>
              </a:path>
            </a:pathLst>
          </a:custGeom>
          <a:blipFill rotWithShape="1">
            <a:blip r:embed="rId5">
              <a:alphaModFix/>
            </a:blip>
            <a:stretch>
              <a:fillRect b="0" l="0" r="0" t="0"/>
            </a:stretch>
          </a:blipFill>
          <a:ln>
            <a:noFill/>
          </a:ln>
        </p:spPr>
      </p:sp>
      <p:sp>
        <p:nvSpPr>
          <p:cNvPr id="769" name="Google Shape;769;h3060a773241cba5c_0_773"/>
          <p:cNvSpPr/>
          <p:nvPr/>
        </p:nvSpPr>
        <p:spPr>
          <a:xfrm>
            <a:off x="7660829" y="1735756"/>
            <a:ext cx="278456" cy="198585"/>
          </a:xfrm>
          <a:custGeom>
            <a:rect b="b" l="l" r="r" t="t"/>
            <a:pathLst>
              <a:path extrusionOk="0" h="584073" w="647573">
                <a:moveTo>
                  <a:pt x="0" y="0"/>
                </a:moveTo>
                <a:lnTo>
                  <a:pt x="647573" y="0"/>
                </a:lnTo>
                <a:lnTo>
                  <a:pt x="647573" y="584073"/>
                </a:lnTo>
                <a:lnTo>
                  <a:pt x="0" y="584073"/>
                </a:lnTo>
                <a:lnTo>
                  <a:pt x="0" y="0"/>
                </a:lnTo>
                <a:close/>
              </a:path>
            </a:pathLst>
          </a:custGeom>
          <a:blipFill rotWithShape="1">
            <a:blip r:embed="rId6">
              <a:alphaModFix/>
            </a:blip>
            <a:stretch>
              <a:fillRect b="0" l="0" r="0" t="0"/>
            </a:stretch>
          </a:blipFill>
          <a:ln>
            <a:noFill/>
          </a:ln>
        </p:spPr>
      </p:sp>
      <p:sp>
        <p:nvSpPr>
          <p:cNvPr id="770" name="Google Shape;770;h3060a773241cba5c_0_773"/>
          <p:cNvSpPr/>
          <p:nvPr/>
        </p:nvSpPr>
        <p:spPr>
          <a:xfrm rot="-8019317">
            <a:off x="10017236" y="-496834"/>
            <a:ext cx="1974309" cy="2562973"/>
          </a:xfrm>
          <a:custGeom>
            <a:rect b="b" l="l" r="r" t="t"/>
            <a:pathLst>
              <a:path extrusionOk="0" h="6420866" w="5241925">
                <a:moveTo>
                  <a:pt x="5241925" y="3567049"/>
                </a:moveTo>
                <a:lnTo>
                  <a:pt x="5231003" y="0"/>
                </a:lnTo>
                <a:lnTo>
                  <a:pt x="1551432" y="11176"/>
                </a:lnTo>
                <a:lnTo>
                  <a:pt x="0" y="15875"/>
                </a:lnTo>
                <a:lnTo>
                  <a:pt x="9271" y="3065272"/>
                </a:lnTo>
                <a:lnTo>
                  <a:pt x="14224" y="4696714"/>
                </a:lnTo>
                <a:lnTo>
                  <a:pt x="2293620" y="6420866"/>
                </a:lnTo>
                <a:lnTo>
                  <a:pt x="3085211" y="6418453"/>
                </a:lnTo>
                <a:close/>
              </a:path>
            </a:pathLst>
          </a:custGeom>
          <a:blipFill rotWithShape="1">
            <a:blip r:embed="rId4">
              <a:alphaModFix/>
            </a:blip>
            <a:stretch>
              <a:fillRect b="-110" l="0" r="-160" t="0"/>
            </a:stretch>
          </a:blipFill>
          <a:ln>
            <a:noFill/>
          </a:ln>
        </p:spPr>
      </p:sp>
      <p:sp>
        <p:nvSpPr>
          <p:cNvPr id="771" name="Google Shape;771;h3060a773241cba5c_0_773"/>
          <p:cNvSpPr/>
          <p:nvPr/>
        </p:nvSpPr>
        <p:spPr>
          <a:xfrm>
            <a:off x="7384152" y="3913715"/>
            <a:ext cx="414927" cy="198585"/>
          </a:xfrm>
          <a:custGeom>
            <a:rect b="b" l="l" r="r" t="t"/>
            <a:pathLst>
              <a:path extrusionOk="0" h="584073" w="964946">
                <a:moveTo>
                  <a:pt x="0" y="0"/>
                </a:moveTo>
                <a:lnTo>
                  <a:pt x="964946" y="0"/>
                </a:lnTo>
                <a:lnTo>
                  <a:pt x="964946" y="584073"/>
                </a:lnTo>
                <a:lnTo>
                  <a:pt x="0" y="584073"/>
                </a:lnTo>
                <a:lnTo>
                  <a:pt x="0" y="0"/>
                </a:lnTo>
                <a:close/>
              </a:path>
            </a:pathLst>
          </a:custGeom>
          <a:blipFill rotWithShape="1">
            <a:blip r:embed="rId7">
              <a:alphaModFix/>
            </a:blip>
            <a:stretch>
              <a:fillRect b="0" l="0" r="0" t="0"/>
            </a:stretch>
          </a:blipFill>
          <a:ln>
            <a:noFill/>
          </a:ln>
        </p:spPr>
      </p:sp>
      <p:sp>
        <p:nvSpPr>
          <p:cNvPr id="772" name="Google Shape;772;h3060a773241cba5c_0_773"/>
          <p:cNvSpPr/>
          <p:nvPr/>
        </p:nvSpPr>
        <p:spPr>
          <a:xfrm>
            <a:off x="1783501" y="4786937"/>
            <a:ext cx="8615274" cy="1678968"/>
          </a:xfrm>
          <a:custGeom>
            <a:rect b="b" l="l" r="r" t="t"/>
            <a:pathLst>
              <a:path extrusionOk="0" h="4938141" w="20035520">
                <a:moveTo>
                  <a:pt x="0" y="0"/>
                </a:moveTo>
                <a:lnTo>
                  <a:pt x="20035520" y="0"/>
                </a:lnTo>
                <a:lnTo>
                  <a:pt x="20035520" y="4938141"/>
                </a:lnTo>
                <a:lnTo>
                  <a:pt x="0" y="4938141"/>
                </a:lnTo>
                <a:lnTo>
                  <a:pt x="0" y="0"/>
                </a:lnTo>
                <a:close/>
              </a:path>
            </a:pathLst>
          </a:custGeom>
          <a:blipFill rotWithShape="1">
            <a:blip r:embed="rId8">
              <a:alphaModFix/>
            </a:blip>
            <a:stretch>
              <a:fillRect b="0" l="-740" r="-720" t="-1050"/>
            </a:stretch>
          </a:blipFill>
          <a:ln>
            <a:noFill/>
          </a:ln>
        </p:spPr>
      </p:sp>
      <p:sp>
        <p:nvSpPr>
          <p:cNvPr id="773" name="Google Shape;773;h3060a773241cba5c_0_773"/>
          <p:cNvSpPr/>
          <p:nvPr/>
        </p:nvSpPr>
        <p:spPr>
          <a:xfrm>
            <a:off x="867915" y="2575167"/>
            <a:ext cx="9275890" cy="1338235"/>
          </a:xfrm>
          <a:custGeom>
            <a:rect b="b" l="l" r="r" t="t"/>
            <a:pathLst>
              <a:path extrusionOk="0" h="3935984" w="21571838">
                <a:moveTo>
                  <a:pt x="0" y="0"/>
                </a:moveTo>
                <a:lnTo>
                  <a:pt x="21571838" y="0"/>
                </a:lnTo>
                <a:lnTo>
                  <a:pt x="21571838" y="3935984"/>
                </a:lnTo>
                <a:lnTo>
                  <a:pt x="0" y="3935984"/>
                </a:lnTo>
                <a:lnTo>
                  <a:pt x="0" y="0"/>
                </a:lnTo>
                <a:close/>
              </a:path>
            </a:pathLst>
          </a:custGeom>
          <a:blipFill rotWithShape="1">
            <a:blip r:embed="rId9">
              <a:alphaModFix/>
            </a:blip>
            <a:stretch>
              <a:fillRect b="0" l="0" r="0" t="0"/>
            </a:stretch>
          </a:blipFill>
          <a:ln>
            <a:noFill/>
          </a:ln>
        </p:spPr>
      </p:sp>
      <p:sp>
        <p:nvSpPr>
          <p:cNvPr id="774" name="Google Shape;774;h3060a773241cba5c_0_773"/>
          <p:cNvSpPr txBox="1"/>
          <p:nvPr/>
        </p:nvSpPr>
        <p:spPr>
          <a:xfrm>
            <a:off x="302268" y="212594"/>
            <a:ext cx="9855000" cy="1291800"/>
          </a:xfrm>
          <a:prstGeom prst="rect">
            <a:avLst/>
          </a:prstGeom>
          <a:noFill/>
          <a:ln>
            <a:noFill/>
          </a:ln>
        </p:spPr>
        <p:txBody>
          <a:bodyPr anchorCtr="0" anchor="t" bIns="0" lIns="0" spcFirstLastPara="1" rIns="0" wrap="square" tIns="0">
            <a:spAutoFit/>
          </a:bodyPr>
          <a:lstStyle/>
          <a:p>
            <a:pPr indent="0" lvl="0" marL="0" marR="0" rtl="0" algn="l">
              <a:lnSpc>
                <a:spcPct val="109792"/>
              </a:lnSpc>
              <a:spcBef>
                <a:spcPts val="0"/>
              </a:spcBef>
              <a:spcAft>
                <a:spcPts val="0"/>
              </a:spcAft>
              <a:buNone/>
            </a:pPr>
            <a:r>
              <a:rPr b="0" i="0" lang="en-GB" sz="4000" u="none" cap="none" strike="noStrike">
                <a:solidFill>
                  <a:srgbClr val="7A2F00"/>
                </a:solidFill>
                <a:latin typeface="Arial"/>
                <a:ea typeface="Arial"/>
                <a:cs typeface="Arial"/>
                <a:sym typeface="Arial"/>
              </a:rPr>
              <a:t>Using assessment to shape </a:t>
            </a:r>
            <a:endParaRPr sz="100"/>
          </a:p>
          <a:p>
            <a:pPr indent="0" lvl="0" marL="0" marR="0" rtl="0" algn="l">
              <a:lnSpc>
                <a:spcPct val="109792"/>
              </a:lnSpc>
              <a:spcBef>
                <a:spcPts val="0"/>
              </a:spcBef>
              <a:spcAft>
                <a:spcPts val="0"/>
              </a:spcAft>
              <a:buNone/>
            </a:pPr>
            <a:r>
              <a:rPr b="0" i="0" lang="en-GB" sz="4000" u="none" cap="none" strike="noStrike">
                <a:solidFill>
                  <a:srgbClr val="7A2F00"/>
                </a:solidFill>
                <a:latin typeface="Arial"/>
                <a:ea typeface="Arial"/>
                <a:cs typeface="Arial"/>
                <a:sym typeface="Arial"/>
              </a:rPr>
              <a:t>the routines - link to development </a:t>
            </a:r>
            <a:r>
              <a:rPr lang="en-GB" sz="100"/>
              <a:t>    </a:t>
            </a:r>
            <a:r>
              <a:rPr b="0" i="0" lang="en-GB" sz="4000" u="none" cap="none" strike="noStrike">
                <a:solidFill>
                  <a:srgbClr val="7A2F00"/>
                </a:solidFill>
                <a:latin typeface="Arial"/>
                <a:ea typeface="Arial"/>
                <a:cs typeface="Arial"/>
                <a:sym typeface="Arial"/>
              </a:rPr>
              <a:t>matters</a:t>
            </a:r>
            <a:endParaRPr sz="100"/>
          </a:p>
        </p:txBody>
      </p:sp>
      <p:sp>
        <p:nvSpPr>
          <p:cNvPr id="775" name="Google Shape;775;h3060a773241cba5c_0_773"/>
          <p:cNvSpPr txBox="1"/>
          <p:nvPr/>
        </p:nvSpPr>
        <p:spPr>
          <a:xfrm>
            <a:off x="3231861" y="1908382"/>
            <a:ext cx="6332700" cy="663300"/>
          </a:xfrm>
          <a:prstGeom prst="rect">
            <a:avLst/>
          </a:prstGeom>
          <a:noFill/>
          <a:ln>
            <a:noFill/>
          </a:ln>
        </p:spPr>
        <p:txBody>
          <a:bodyPr anchorCtr="0" anchor="t" bIns="0" lIns="0" spcFirstLastPara="1" rIns="0" wrap="square" tIns="0">
            <a:spAutoFit/>
          </a:bodyPr>
          <a:lstStyle/>
          <a:p>
            <a:pPr indent="0" lvl="0" marL="0" marR="0" rtl="0" algn="ctr">
              <a:lnSpc>
                <a:spcPct val="139384"/>
              </a:lnSpc>
              <a:spcBef>
                <a:spcPts val="0"/>
              </a:spcBef>
              <a:spcAft>
                <a:spcPts val="0"/>
              </a:spcAft>
              <a:buNone/>
            </a:pPr>
            <a:r>
              <a:rPr b="1" i="0" lang="en-GB" sz="1800" u="none" cap="none" strike="noStrike">
                <a:solidFill>
                  <a:srgbClr val="000000"/>
                </a:solidFill>
                <a:latin typeface="Quicksand Medium"/>
                <a:ea typeface="Quicksand Medium"/>
                <a:cs typeface="Quicksand Medium"/>
                <a:sym typeface="Quicksand Medium"/>
              </a:rPr>
              <a:t>What have we noticed now and where do we</a:t>
            </a:r>
            <a:endParaRPr sz="1000"/>
          </a:p>
          <a:p>
            <a:pPr indent="0" lvl="0" marL="0" marR="0" rtl="0" algn="ctr">
              <a:lnSpc>
                <a:spcPct val="139384"/>
              </a:lnSpc>
              <a:spcBef>
                <a:spcPts val="0"/>
              </a:spcBef>
              <a:spcAft>
                <a:spcPts val="0"/>
              </a:spcAft>
              <a:buNone/>
            </a:pPr>
            <a:r>
              <a:rPr b="1" i="0" lang="en-GB" sz="1800" u="none" cap="none" strike="noStrike">
                <a:solidFill>
                  <a:srgbClr val="000000"/>
                </a:solidFill>
                <a:latin typeface="Quicksand Medium"/>
                <a:ea typeface="Quicksand Medium"/>
                <a:cs typeface="Quicksand Medium"/>
                <a:sym typeface="Quicksand Medium"/>
              </a:rPr>
              <a:t>want them to be?</a:t>
            </a:r>
            <a:endParaRPr sz="1000"/>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9" name="Shape 779"/>
        <p:cNvGrpSpPr/>
        <p:nvPr/>
      </p:nvGrpSpPr>
      <p:grpSpPr>
        <a:xfrm>
          <a:off x="0" y="0"/>
          <a:ext cx="0" cy="0"/>
          <a:chOff x="0" y="0"/>
          <a:chExt cx="0" cy="0"/>
        </a:xfrm>
      </p:grpSpPr>
      <p:sp>
        <p:nvSpPr>
          <p:cNvPr id="780" name="Google Shape;780;h3060a773241cba5c_0_786"/>
          <p:cNvSpPr/>
          <p:nvPr/>
        </p:nvSpPr>
        <p:spPr>
          <a:xfrm>
            <a:off x="0" y="0"/>
            <a:ext cx="12174971" cy="6850939"/>
          </a:xfrm>
          <a:custGeom>
            <a:rect b="b" l="l" r="r" t="t"/>
            <a:pathLst>
              <a:path extrusionOk="0" h="20149820" w="28313887">
                <a:moveTo>
                  <a:pt x="0" y="0"/>
                </a:moveTo>
                <a:lnTo>
                  <a:pt x="28313887" y="0"/>
                </a:lnTo>
                <a:lnTo>
                  <a:pt x="28313887" y="20149820"/>
                </a:lnTo>
                <a:lnTo>
                  <a:pt x="0" y="20149820"/>
                </a:lnTo>
                <a:lnTo>
                  <a:pt x="0" y="0"/>
                </a:lnTo>
                <a:close/>
              </a:path>
            </a:pathLst>
          </a:custGeom>
          <a:blipFill rotWithShape="1">
            <a:blip r:embed="rId3">
              <a:alphaModFix/>
            </a:blip>
            <a:stretch>
              <a:fillRect b="-50520" l="-540" r="-580" t="-50420"/>
            </a:stretch>
          </a:blipFill>
          <a:ln>
            <a:noFill/>
          </a:ln>
        </p:spPr>
      </p:sp>
      <p:sp>
        <p:nvSpPr>
          <p:cNvPr id="781" name="Google Shape;781;h3060a773241cba5c_0_786"/>
          <p:cNvSpPr/>
          <p:nvPr/>
        </p:nvSpPr>
        <p:spPr>
          <a:xfrm>
            <a:off x="271739" y="951694"/>
            <a:ext cx="3117466" cy="1567045"/>
          </a:xfrm>
          <a:custGeom>
            <a:rect b="b" l="l" r="r" t="t"/>
            <a:pathLst>
              <a:path extrusionOk="0" h="4608957" w="7249922">
                <a:moveTo>
                  <a:pt x="0" y="0"/>
                </a:moveTo>
                <a:lnTo>
                  <a:pt x="7249922" y="0"/>
                </a:lnTo>
                <a:lnTo>
                  <a:pt x="7249922" y="4608957"/>
                </a:lnTo>
                <a:lnTo>
                  <a:pt x="0" y="4608957"/>
                </a:lnTo>
                <a:lnTo>
                  <a:pt x="0" y="0"/>
                </a:lnTo>
                <a:close/>
              </a:path>
            </a:pathLst>
          </a:custGeom>
          <a:blipFill rotWithShape="1">
            <a:blip r:embed="rId4">
              <a:alphaModFix/>
            </a:blip>
            <a:stretch>
              <a:fillRect b="0" l="0" r="0" t="0"/>
            </a:stretch>
          </a:blipFill>
          <a:ln>
            <a:noFill/>
          </a:ln>
        </p:spPr>
      </p:sp>
      <p:sp>
        <p:nvSpPr>
          <p:cNvPr id="782" name="Google Shape;782;h3060a773241cba5c_0_786"/>
          <p:cNvSpPr/>
          <p:nvPr/>
        </p:nvSpPr>
        <p:spPr>
          <a:xfrm rot="1132140">
            <a:off x="92556" y="4860998"/>
            <a:ext cx="2054555" cy="2147899"/>
          </a:xfrm>
          <a:custGeom>
            <a:rect b="b" l="l" r="r" t="t"/>
            <a:pathLst>
              <a:path extrusionOk="0" h="6037707" w="4921885">
                <a:moveTo>
                  <a:pt x="0" y="8255"/>
                </a:moveTo>
                <a:lnTo>
                  <a:pt x="6604" y="3932936"/>
                </a:lnTo>
                <a:lnTo>
                  <a:pt x="902843" y="6037707"/>
                </a:lnTo>
                <a:lnTo>
                  <a:pt x="2356485" y="6035294"/>
                </a:lnTo>
                <a:lnTo>
                  <a:pt x="4921885" y="4942840"/>
                </a:lnTo>
                <a:lnTo>
                  <a:pt x="4913630" y="0"/>
                </a:lnTo>
                <a:lnTo>
                  <a:pt x="0" y="8255"/>
                </a:lnTo>
                <a:close/>
              </a:path>
            </a:pathLst>
          </a:custGeom>
          <a:blipFill rotWithShape="1">
            <a:blip r:embed="rId5">
              <a:alphaModFix/>
            </a:blip>
            <a:stretch>
              <a:fillRect b="-20" l="0" r="-40" t="0"/>
            </a:stretch>
          </a:blipFill>
          <a:ln>
            <a:noFill/>
          </a:ln>
        </p:spPr>
      </p:sp>
      <p:sp>
        <p:nvSpPr>
          <p:cNvPr id="783" name="Google Shape;783;h3060a773241cba5c_0_786"/>
          <p:cNvSpPr/>
          <p:nvPr/>
        </p:nvSpPr>
        <p:spPr>
          <a:xfrm>
            <a:off x="129246" y="3124272"/>
            <a:ext cx="2566015" cy="2063486"/>
          </a:xfrm>
          <a:custGeom>
            <a:rect b="b" l="l" r="r" t="t"/>
            <a:pathLst>
              <a:path extrusionOk="0" h="6069076" w="5967476">
                <a:moveTo>
                  <a:pt x="0" y="0"/>
                </a:moveTo>
                <a:lnTo>
                  <a:pt x="5967476" y="0"/>
                </a:lnTo>
                <a:lnTo>
                  <a:pt x="5967476" y="6069076"/>
                </a:lnTo>
                <a:lnTo>
                  <a:pt x="0" y="6069076"/>
                </a:lnTo>
                <a:lnTo>
                  <a:pt x="0" y="0"/>
                </a:lnTo>
                <a:close/>
              </a:path>
            </a:pathLst>
          </a:custGeom>
          <a:blipFill rotWithShape="1">
            <a:blip r:embed="rId6">
              <a:alphaModFix/>
            </a:blip>
            <a:stretch>
              <a:fillRect b="0" l="0" r="0" t="0"/>
            </a:stretch>
          </a:blipFill>
          <a:ln>
            <a:noFill/>
          </a:ln>
        </p:spPr>
      </p:sp>
      <p:sp>
        <p:nvSpPr>
          <p:cNvPr id="784" name="Google Shape;784;h3060a773241cba5c_0_786"/>
          <p:cNvSpPr/>
          <p:nvPr/>
        </p:nvSpPr>
        <p:spPr>
          <a:xfrm>
            <a:off x="2970269" y="4045603"/>
            <a:ext cx="2735251" cy="1485003"/>
          </a:xfrm>
          <a:custGeom>
            <a:rect b="b" l="l" r="r" t="t"/>
            <a:pathLst>
              <a:path extrusionOk="0" h="4367657" w="6361049">
                <a:moveTo>
                  <a:pt x="0" y="0"/>
                </a:moveTo>
                <a:lnTo>
                  <a:pt x="6361049" y="0"/>
                </a:lnTo>
                <a:lnTo>
                  <a:pt x="6361049" y="4367657"/>
                </a:lnTo>
                <a:lnTo>
                  <a:pt x="0" y="4367657"/>
                </a:lnTo>
                <a:lnTo>
                  <a:pt x="0" y="0"/>
                </a:lnTo>
                <a:close/>
              </a:path>
            </a:pathLst>
          </a:custGeom>
          <a:blipFill rotWithShape="1">
            <a:blip r:embed="rId7">
              <a:alphaModFix/>
            </a:blip>
            <a:stretch>
              <a:fillRect b="0" l="0" r="0" t="0"/>
            </a:stretch>
          </a:blipFill>
          <a:ln>
            <a:noFill/>
          </a:ln>
        </p:spPr>
      </p:sp>
      <p:sp>
        <p:nvSpPr>
          <p:cNvPr id="785" name="Google Shape;785;h3060a773241cba5c_0_786"/>
          <p:cNvSpPr/>
          <p:nvPr/>
        </p:nvSpPr>
        <p:spPr>
          <a:xfrm>
            <a:off x="4260333" y="3617200"/>
            <a:ext cx="278456" cy="297856"/>
          </a:xfrm>
          <a:custGeom>
            <a:rect b="b" l="l" r="r" t="t"/>
            <a:pathLst>
              <a:path extrusionOk="0" h="876046" w="647573">
                <a:moveTo>
                  <a:pt x="0" y="0"/>
                </a:moveTo>
                <a:lnTo>
                  <a:pt x="647573" y="0"/>
                </a:lnTo>
                <a:lnTo>
                  <a:pt x="647573" y="876046"/>
                </a:lnTo>
                <a:lnTo>
                  <a:pt x="0" y="876046"/>
                </a:lnTo>
                <a:lnTo>
                  <a:pt x="0" y="0"/>
                </a:lnTo>
                <a:close/>
              </a:path>
            </a:pathLst>
          </a:custGeom>
          <a:blipFill rotWithShape="1">
            <a:blip r:embed="rId8">
              <a:alphaModFix/>
            </a:blip>
            <a:stretch>
              <a:fillRect b="0" l="0" r="0" t="0"/>
            </a:stretch>
          </a:blipFill>
          <a:ln>
            <a:noFill/>
          </a:ln>
        </p:spPr>
      </p:sp>
      <p:sp>
        <p:nvSpPr>
          <p:cNvPr id="786" name="Google Shape;786;h3060a773241cba5c_0_786"/>
          <p:cNvSpPr/>
          <p:nvPr/>
        </p:nvSpPr>
        <p:spPr>
          <a:xfrm>
            <a:off x="7660829" y="1735756"/>
            <a:ext cx="278456" cy="198585"/>
          </a:xfrm>
          <a:custGeom>
            <a:rect b="b" l="l" r="r" t="t"/>
            <a:pathLst>
              <a:path extrusionOk="0" h="584073" w="647573">
                <a:moveTo>
                  <a:pt x="0" y="0"/>
                </a:moveTo>
                <a:lnTo>
                  <a:pt x="647573" y="0"/>
                </a:lnTo>
                <a:lnTo>
                  <a:pt x="647573" y="584073"/>
                </a:lnTo>
                <a:lnTo>
                  <a:pt x="0" y="584073"/>
                </a:lnTo>
                <a:lnTo>
                  <a:pt x="0" y="0"/>
                </a:lnTo>
                <a:close/>
              </a:path>
            </a:pathLst>
          </a:custGeom>
          <a:blipFill rotWithShape="1">
            <a:blip r:embed="rId9">
              <a:alphaModFix/>
            </a:blip>
            <a:stretch>
              <a:fillRect b="0" l="0" r="0" t="0"/>
            </a:stretch>
          </a:blipFill>
          <a:ln>
            <a:noFill/>
          </a:ln>
        </p:spPr>
      </p:sp>
      <p:sp>
        <p:nvSpPr>
          <p:cNvPr id="787" name="Google Shape;787;h3060a773241cba5c_0_786"/>
          <p:cNvSpPr/>
          <p:nvPr/>
        </p:nvSpPr>
        <p:spPr>
          <a:xfrm rot="-8019317">
            <a:off x="10017236" y="-496834"/>
            <a:ext cx="1974309" cy="2562973"/>
          </a:xfrm>
          <a:custGeom>
            <a:rect b="b" l="l" r="r" t="t"/>
            <a:pathLst>
              <a:path extrusionOk="0" h="6420866" w="5241925">
                <a:moveTo>
                  <a:pt x="5241925" y="3567049"/>
                </a:moveTo>
                <a:lnTo>
                  <a:pt x="5231003" y="0"/>
                </a:lnTo>
                <a:lnTo>
                  <a:pt x="1551432" y="11176"/>
                </a:lnTo>
                <a:lnTo>
                  <a:pt x="0" y="15875"/>
                </a:lnTo>
                <a:lnTo>
                  <a:pt x="9271" y="3065272"/>
                </a:lnTo>
                <a:lnTo>
                  <a:pt x="14224" y="4696714"/>
                </a:lnTo>
                <a:lnTo>
                  <a:pt x="2293620" y="6420866"/>
                </a:lnTo>
                <a:lnTo>
                  <a:pt x="3085211" y="6418453"/>
                </a:lnTo>
                <a:close/>
              </a:path>
            </a:pathLst>
          </a:custGeom>
          <a:blipFill rotWithShape="1">
            <a:blip r:embed="rId5">
              <a:alphaModFix/>
            </a:blip>
            <a:stretch>
              <a:fillRect b="-110" l="0" r="-160" t="0"/>
            </a:stretch>
          </a:blipFill>
          <a:ln>
            <a:noFill/>
          </a:ln>
        </p:spPr>
      </p:sp>
      <p:sp>
        <p:nvSpPr>
          <p:cNvPr id="788" name="Google Shape;788;h3060a773241cba5c_0_786"/>
          <p:cNvSpPr/>
          <p:nvPr/>
        </p:nvSpPr>
        <p:spPr>
          <a:xfrm>
            <a:off x="7384152" y="3913715"/>
            <a:ext cx="414927" cy="198585"/>
          </a:xfrm>
          <a:custGeom>
            <a:rect b="b" l="l" r="r" t="t"/>
            <a:pathLst>
              <a:path extrusionOk="0" h="584073" w="964946">
                <a:moveTo>
                  <a:pt x="0" y="0"/>
                </a:moveTo>
                <a:lnTo>
                  <a:pt x="964946" y="0"/>
                </a:lnTo>
                <a:lnTo>
                  <a:pt x="964946" y="584073"/>
                </a:lnTo>
                <a:lnTo>
                  <a:pt x="0" y="584073"/>
                </a:lnTo>
                <a:lnTo>
                  <a:pt x="0" y="0"/>
                </a:lnTo>
                <a:close/>
              </a:path>
            </a:pathLst>
          </a:custGeom>
          <a:blipFill rotWithShape="1">
            <a:blip r:embed="rId10">
              <a:alphaModFix/>
            </a:blip>
            <a:stretch>
              <a:fillRect b="0" l="0" r="0" t="0"/>
            </a:stretch>
          </a:blipFill>
          <a:ln>
            <a:noFill/>
          </a:ln>
        </p:spPr>
      </p:sp>
      <p:sp>
        <p:nvSpPr>
          <p:cNvPr id="789" name="Google Shape;789;h3060a773241cba5c_0_786"/>
          <p:cNvSpPr/>
          <p:nvPr/>
        </p:nvSpPr>
        <p:spPr>
          <a:xfrm>
            <a:off x="1731798" y="5334800"/>
            <a:ext cx="5910478" cy="1527622"/>
          </a:xfrm>
          <a:custGeom>
            <a:rect b="b" l="l" r="r" t="t"/>
            <a:pathLst>
              <a:path extrusionOk="0" h="4493006" w="20035520">
                <a:moveTo>
                  <a:pt x="0" y="0"/>
                </a:moveTo>
                <a:lnTo>
                  <a:pt x="20035520" y="0"/>
                </a:lnTo>
                <a:lnTo>
                  <a:pt x="20035520" y="4493006"/>
                </a:lnTo>
                <a:lnTo>
                  <a:pt x="0" y="4493006"/>
                </a:lnTo>
                <a:lnTo>
                  <a:pt x="0" y="0"/>
                </a:lnTo>
                <a:close/>
              </a:path>
            </a:pathLst>
          </a:custGeom>
          <a:blipFill rotWithShape="1">
            <a:blip r:embed="rId11">
              <a:alphaModFix/>
            </a:blip>
            <a:stretch>
              <a:fillRect b="-4670" l="0" r="0" t="-4690"/>
            </a:stretch>
          </a:blipFill>
          <a:ln>
            <a:noFill/>
          </a:ln>
        </p:spPr>
      </p:sp>
      <p:sp>
        <p:nvSpPr>
          <p:cNvPr id="790" name="Google Shape;790;h3060a773241cba5c_0_786"/>
          <p:cNvSpPr/>
          <p:nvPr/>
        </p:nvSpPr>
        <p:spPr>
          <a:xfrm>
            <a:off x="7867712" y="686521"/>
            <a:ext cx="3117466" cy="1567045"/>
          </a:xfrm>
          <a:custGeom>
            <a:rect b="b" l="l" r="r" t="t"/>
            <a:pathLst>
              <a:path extrusionOk="0" h="4608957" w="7249922">
                <a:moveTo>
                  <a:pt x="0" y="0"/>
                </a:moveTo>
                <a:lnTo>
                  <a:pt x="7249922" y="0"/>
                </a:lnTo>
                <a:lnTo>
                  <a:pt x="7249922" y="4608957"/>
                </a:lnTo>
                <a:lnTo>
                  <a:pt x="0" y="4608957"/>
                </a:lnTo>
                <a:lnTo>
                  <a:pt x="0" y="0"/>
                </a:lnTo>
                <a:close/>
              </a:path>
            </a:pathLst>
          </a:custGeom>
          <a:blipFill rotWithShape="1">
            <a:blip r:embed="rId4">
              <a:alphaModFix/>
            </a:blip>
            <a:stretch>
              <a:fillRect b="0" l="0" r="0" t="0"/>
            </a:stretch>
          </a:blipFill>
          <a:ln>
            <a:noFill/>
          </a:ln>
        </p:spPr>
      </p:sp>
      <p:sp>
        <p:nvSpPr>
          <p:cNvPr id="791" name="Google Shape;791;h3060a773241cba5c_0_786"/>
          <p:cNvSpPr/>
          <p:nvPr/>
        </p:nvSpPr>
        <p:spPr>
          <a:xfrm>
            <a:off x="3026447" y="2002699"/>
            <a:ext cx="4174806" cy="1878752"/>
          </a:xfrm>
          <a:custGeom>
            <a:rect b="b" l="l" r="r" t="t"/>
            <a:pathLst>
              <a:path extrusionOk="0" h="4786630" w="6373749">
                <a:moveTo>
                  <a:pt x="0" y="0"/>
                </a:moveTo>
                <a:lnTo>
                  <a:pt x="6373749" y="0"/>
                </a:lnTo>
                <a:lnTo>
                  <a:pt x="6373749" y="4786630"/>
                </a:lnTo>
                <a:lnTo>
                  <a:pt x="0" y="4786630"/>
                </a:lnTo>
                <a:lnTo>
                  <a:pt x="0" y="0"/>
                </a:lnTo>
                <a:close/>
              </a:path>
            </a:pathLst>
          </a:custGeom>
          <a:blipFill rotWithShape="1">
            <a:blip r:embed="rId12">
              <a:alphaModFix/>
            </a:blip>
            <a:stretch>
              <a:fillRect b="0" l="0" r="0" t="0"/>
            </a:stretch>
          </a:blipFill>
          <a:ln>
            <a:noFill/>
          </a:ln>
        </p:spPr>
      </p:sp>
      <p:sp>
        <p:nvSpPr>
          <p:cNvPr id="792" name="Google Shape;792;h3060a773241cba5c_0_786"/>
          <p:cNvSpPr/>
          <p:nvPr/>
        </p:nvSpPr>
        <p:spPr>
          <a:xfrm>
            <a:off x="7799075" y="1982712"/>
            <a:ext cx="4051052" cy="1882653"/>
          </a:xfrm>
          <a:custGeom>
            <a:rect b="b" l="l" r="r" t="t"/>
            <a:pathLst>
              <a:path extrusionOk="0" h="4278757" w="7643495">
                <a:moveTo>
                  <a:pt x="0" y="0"/>
                </a:moveTo>
                <a:lnTo>
                  <a:pt x="7643495" y="0"/>
                </a:lnTo>
                <a:lnTo>
                  <a:pt x="7643495" y="4278757"/>
                </a:lnTo>
                <a:lnTo>
                  <a:pt x="0" y="4278757"/>
                </a:lnTo>
                <a:lnTo>
                  <a:pt x="0" y="0"/>
                </a:lnTo>
                <a:close/>
              </a:path>
            </a:pathLst>
          </a:custGeom>
          <a:blipFill rotWithShape="1">
            <a:blip r:embed="rId13">
              <a:alphaModFix/>
            </a:blip>
            <a:stretch>
              <a:fillRect b="0" l="0" r="0" t="0"/>
            </a:stretch>
          </a:blipFill>
          <a:ln>
            <a:noFill/>
          </a:ln>
        </p:spPr>
      </p:sp>
      <p:sp>
        <p:nvSpPr>
          <p:cNvPr id="793" name="Google Shape;793;h3060a773241cba5c_0_786"/>
          <p:cNvSpPr txBox="1"/>
          <p:nvPr/>
        </p:nvSpPr>
        <p:spPr>
          <a:xfrm>
            <a:off x="129244" y="237723"/>
            <a:ext cx="9858000" cy="1550100"/>
          </a:xfrm>
          <a:prstGeom prst="rect">
            <a:avLst/>
          </a:prstGeom>
          <a:noFill/>
          <a:ln>
            <a:noFill/>
          </a:ln>
        </p:spPr>
        <p:txBody>
          <a:bodyPr anchorCtr="0" anchor="t" bIns="0" lIns="0" spcFirstLastPara="1" rIns="0" wrap="square" tIns="0">
            <a:spAutoFit/>
          </a:bodyPr>
          <a:lstStyle/>
          <a:p>
            <a:pPr indent="0" lvl="0" marL="0" marR="0" rtl="0" algn="ctr">
              <a:lnSpc>
                <a:spcPct val="109792"/>
              </a:lnSpc>
              <a:spcBef>
                <a:spcPts val="0"/>
              </a:spcBef>
              <a:spcAft>
                <a:spcPts val="0"/>
              </a:spcAft>
              <a:buNone/>
            </a:pPr>
            <a:r>
              <a:rPr b="0" i="0" lang="en-GB" sz="4800" u="none" cap="none" strike="noStrike">
                <a:solidFill>
                  <a:srgbClr val="7A2F00"/>
                </a:solidFill>
                <a:latin typeface="Arial"/>
                <a:ea typeface="Arial"/>
                <a:cs typeface="Arial"/>
                <a:sym typeface="Arial"/>
              </a:rPr>
              <a:t>Using assessment to shape the environment.</a:t>
            </a:r>
            <a:endParaRPr sz="700"/>
          </a:p>
        </p:txBody>
      </p:sp>
      <p:sp>
        <p:nvSpPr>
          <p:cNvPr id="794" name="Google Shape;794;h3060a773241cba5c_0_786"/>
          <p:cNvSpPr txBox="1"/>
          <p:nvPr/>
        </p:nvSpPr>
        <p:spPr>
          <a:xfrm>
            <a:off x="654594" y="1181249"/>
            <a:ext cx="2197500" cy="1451100"/>
          </a:xfrm>
          <a:prstGeom prst="rect">
            <a:avLst/>
          </a:prstGeom>
          <a:noFill/>
          <a:ln>
            <a:noFill/>
          </a:ln>
        </p:spPr>
        <p:txBody>
          <a:bodyPr anchorCtr="0" anchor="t" bIns="0" lIns="0" spcFirstLastPara="1" rIns="0" wrap="square" tIns="0">
            <a:spAutoFit/>
          </a:bodyPr>
          <a:lstStyle/>
          <a:p>
            <a:pPr indent="0" lvl="0" marL="0" marR="0" rtl="0" algn="ctr">
              <a:lnSpc>
                <a:spcPct val="137108"/>
              </a:lnSpc>
              <a:spcBef>
                <a:spcPts val="0"/>
              </a:spcBef>
              <a:spcAft>
                <a:spcPts val="0"/>
              </a:spcAft>
              <a:buNone/>
            </a:pPr>
            <a:r>
              <a:rPr b="1" i="0" lang="en-GB" sz="1200" u="none" cap="none" strike="noStrike">
                <a:solidFill>
                  <a:srgbClr val="7A0000"/>
                </a:solidFill>
                <a:latin typeface="Quicksand Medium"/>
                <a:ea typeface="Quicksand Medium"/>
                <a:cs typeface="Quicksand Medium"/>
                <a:sym typeface="Quicksand Medium"/>
              </a:rPr>
              <a:t>what the practitioners have noticed.</a:t>
            </a:r>
            <a:endParaRPr sz="700"/>
          </a:p>
          <a:p>
            <a:pPr indent="0" lvl="0" marL="0" marR="0" rtl="0" algn="ctr">
              <a:lnSpc>
                <a:spcPct val="137108"/>
              </a:lnSpc>
              <a:spcBef>
                <a:spcPts val="0"/>
              </a:spcBef>
              <a:spcAft>
                <a:spcPts val="0"/>
              </a:spcAft>
              <a:buNone/>
            </a:pPr>
            <a:r>
              <a:rPr b="1" i="0" lang="en-GB" sz="1200" u="none" cap="none" strike="noStrike">
                <a:solidFill>
                  <a:srgbClr val="8F6D58"/>
                </a:solidFill>
                <a:latin typeface="Quicksand Medium"/>
                <a:ea typeface="Quicksand Medium"/>
                <a:cs typeface="Quicksand Medium"/>
                <a:sym typeface="Quicksand Medium"/>
              </a:rPr>
              <a:t>Children (especially the boys) had shown a real interest in space and the ocean through books in the reading area.</a:t>
            </a:r>
            <a:endParaRPr sz="700"/>
          </a:p>
        </p:txBody>
      </p:sp>
      <p:sp>
        <p:nvSpPr>
          <p:cNvPr id="795" name="Google Shape;795;h3060a773241cba5c_0_786"/>
          <p:cNvSpPr txBox="1"/>
          <p:nvPr/>
        </p:nvSpPr>
        <p:spPr>
          <a:xfrm>
            <a:off x="3167548" y="4087171"/>
            <a:ext cx="2435400" cy="1197600"/>
          </a:xfrm>
          <a:prstGeom prst="rect">
            <a:avLst/>
          </a:prstGeom>
          <a:noFill/>
          <a:ln>
            <a:noFill/>
          </a:ln>
        </p:spPr>
        <p:txBody>
          <a:bodyPr anchorCtr="0" anchor="t" bIns="0" lIns="0" spcFirstLastPara="1" rIns="0" wrap="square" tIns="0">
            <a:spAutoFit/>
          </a:bodyPr>
          <a:lstStyle/>
          <a:p>
            <a:pPr indent="0" lvl="0" marL="0" marR="0" rtl="0" algn="ctr">
              <a:lnSpc>
                <a:spcPct val="137108"/>
              </a:lnSpc>
              <a:spcBef>
                <a:spcPts val="0"/>
              </a:spcBef>
              <a:spcAft>
                <a:spcPts val="0"/>
              </a:spcAft>
              <a:buNone/>
            </a:pPr>
            <a:r>
              <a:rPr b="1" i="0" lang="en-GB" sz="1200" u="none" cap="none" strike="noStrike">
                <a:solidFill>
                  <a:srgbClr val="7A0000"/>
                </a:solidFill>
                <a:latin typeface="Quicksand Medium"/>
                <a:ea typeface="Quicksand Medium"/>
                <a:cs typeface="Quicksand Medium"/>
                <a:sym typeface="Quicksand Medium"/>
              </a:rPr>
              <a:t>What the practitioners</a:t>
            </a:r>
            <a:endParaRPr sz="700"/>
          </a:p>
          <a:p>
            <a:pPr indent="0" lvl="0" marL="0" marR="0" rtl="0" algn="ctr">
              <a:lnSpc>
                <a:spcPct val="137108"/>
              </a:lnSpc>
              <a:spcBef>
                <a:spcPts val="0"/>
              </a:spcBef>
              <a:spcAft>
                <a:spcPts val="0"/>
              </a:spcAft>
              <a:buNone/>
            </a:pPr>
            <a:r>
              <a:rPr b="1" i="0" lang="en-GB" sz="1200" u="none" cap="none" strike="noStrike">
                <a:solidFill>
                  <a:srgbClr val="7A0000"/>
                </a:solidFill>
                <a:latin typeface="Quicksand Medium"/>
                <a:ea typeface="Quicksand Medium"/>
                <a:cs typeface="Quicksand Medium"/>
                <a:sym typeface="Quicksand Medium"/>
              </a:rPr>
              <a:t>have noticed.</a:t>
            </a:r>
            <a:endParaRPr sz="700"/>
          </a:p>
          <a:p>
            <a:pPr indent="0" lvl="0" marL="0" marR="0" rtl="0" algn="ctr">
              <a:lnSpc>
                <a:spcPct val="137108"/>
              </a:lnSpc>
              <a:spcBef>
                <a:spcPts val="0"/>
              </a:spcBef>
              <a:spcAft>
                <a:spcPts val="0"/>
              </a:spcAft>
              <a:buNone/>
            </a:pPr>
            <a:r>
              <a:rPr b="1" i="0" lang="en-GB" sz="1200" u="none" cap="none" strike="noStrike">
                <a:solidFill>
                  <a:srgbClr val="8F6D58"/>
                </a:solidFill>
                <a:latin typeface="Quicksand Medium"/>
                <a:ea typeface="Quicksand Medium"/>
                <a:cs typeface="Quicksand Medium"/>
                <a:sym typeface="Quicksand Medium"/>
              </a:rPr>
              <a:t>Fine motor skills, especially cutting, has been identified as requiring further support.</a:t>
            </a:r>
            <a:endParaRPr sz="700"/>
          </a:p>
        </p:txBody>
      </p:sp>
      <p:sp>
        <p:nvSpPr>
          <p:cNvPr id="796" name="Google Shape;796;h3060a773241cba5c_0_786"/>
          <p:cNvSpPr txBox="1"/>
          <p:nvPr/>
        </p:nvSpPr>
        <p:spPr>
          <a:xfrm>
            <a:off x="516964" y="3509706"/>
            <a:ext cx="1827900" cy="1210200"/>
          </a:xfrm>
          <a:prstGeom prst="rect">
            <a:avLst/>
          </a:prstGeom>
          <a:noFill/>
          <a:ln>
            <a:noFill/>
          </a:ln>
        </p:spPr>
        <p:txBody>
          <a:bodyPr anchorCtr="0" anchor="t" bIns="0" lIns="0" spcFirstLastPara="1" rIns="0" wrap="square" tIns="0">
            <a:spAutoFit/>
          </a:bodyPr>
          <a:lstStyle/>
          <a:p>
            <a:pPr indent="0" lvl="0" marL="0" marR="0" rtl="0" algn="ctr">
              <a:lnSpc>
                <a:spcPct val="138800"/>
              </a:lnSpc>
              <a:spcBef>
                <a:spcPts val="0"/>
              </a:spcBef>
              <a:spcAft>
                <a:spcPts val="0"/>
              </a:spcAft>
              <a:buNone/>
            </a:pPr>
            <a:r>
              <a:rPr b="1" i="0" lang="en-GB" sz="1200" u="none" cap="none" strike="noStrike">
                <a:solidFill>
                  <a:srgbClr val="7A0000"/>
                </a:solidFill>
                <a:latin typeface="Quicksand Medium"/>
                <a:ea typeface="Quicksand Medium"/>
                <a:cs typeface="Quicksand Medium"/>
                <a:sym typeface="Quicksand Medium"/>
              </a:rPr>
              <a:t>what the practitiners have noticed</a:t>
            </a:r>
            <a:endParaRPr sz="700"/>
          </a:p>
          <a:p>
            <a:pPr indent="0" lvl="0" marL="0" marR="0" rtl="0" algn="ctr">
              <a:lnSpc>
                <a:spcPct val="138800"/>
              </a:lnSpc>
              <a:spcBef>
                <a:spcPts val="0"/>
              </a:spcBef>
              <a:spcAft>
                <a:spcPts val="0"/>
              </a:spcAft>
              <a:buNone/>
            </a:pPr>
            <a:r>
              <a:rPr b="0" i="0" lang="en-GB" sz="1200" u="none" cap="none" strike="noStrike">
                <a:solidFill>
                  <a:srgbClr val="7A0000"/>
                </a:solidFill>
                <a:latin typeface="Quicksand"/>
                <a:ea typeface="Quicksand"/>
                <a:cs typeface="Quicksand"/>
                <a:sym typeface="Quicksand"/>
              </a:rPr>
              <a:t>Pencil grip and pressure is poor across the co-hort.</a:t>
            </a:r>
            <a:endParaRPr sz="700"/>
          </a:p>
        </p:txBody>
      </p:sp>
      <p:sp>
        <p:nvSpPr>
          <p:cNvPr id="797" name="Google Shape;797;h3060a773241cba5c_0_786"/>
          <p:cNvSpPr txBox="1"/>
          <p:nvPr/>
        </p:nvSpPr>
        <p:spPr>
          <a:xfrm>
            <a:off x="8802938" y="1008485"/>
            <a:ext cx="1089900" cy="1848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None/>
            </a:pPr>
            <a:r>
              <a:rPr b="1" i="0" lang="en-GB" sz="1200" u="none" cap="none" strike="noStrike">
                <a:solidFill>
                  <a:srgbClr val="7A0000"/>
                </a:solidFill>
                <a:latin typeface="Quicksand Medium"/>
                <a:ea typeface="Quicksand Medium"/>
                <a:cs typeface="Quicksand Medium"/>
                <a:sym typeface="Quicksand Medium"/>
              </a:rPr>
              <a:t>Refinements</a:t>
            </a:r>
            <a:endParaRPr sz="700"/>
          </a:p>
        </p:txBody>
      </p:sp>
      <p:sp>
        <p:nvSpPr>
          <p:cNvPr id="798" name="Google Shape;798;h3060a773241cba5c_0_786"/>
          <p:cNvSpPr txBox="1"/>
          <p:nvPr/>
        </p:nvSpPr>
        <p:spPr>
          <a:xfrm>
            <a:off x="2588260" y="5439587"/>
            <a:ext cx="7160100" cy="591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GB" sz="1600" u="none" cap="none" strike="noStrike">
                <a:solidFill>
                  <a:srgbClr val="7A0000"/>
                </a:solidFill>
                <a:latin typeface="Quicksand Medium"/>
                <a:ea typeface="Quicksand Medium"/>
                <a:cs typeface="Quicksand Medium"/>
                <a:sym typeface="Quicksand Medium"/>
              </a:rPr>
              <a:t>What might be added to further support </a:t>
            </a:r>
            <a:endParaRPr b="1" i="0" sz="1600" u="none" cap="none" strike="noStrike">
              <a:solidFill>
                <a:srgbClr val="7A0000"/>
              </a:solidFill>
              <a:latin typeface="Quicksand Medium"/>
              <a:ea typeface="Quicksand Medium"/>
              <a:cs typeface="Quicksand Medium"/>
              <a:sym typeface="Quicksand Medium"/>
            </a:endParaRPr>
          </a:p>
          <a:p>
            <a:pPr indent="0" lvl="0" marL="0" marR="0" rtl="0" algn="l">
              <a:lnSpc>
                <a:spcPct val="140000"/>
              </a:lnSpc>
              <a:spcBef>
                <a:spcPts val="0"/>
              </a:spcBef>
              <a:spcAft>
                <a:spcPts val="0"/>
              </a:spcAft>
              <a:buNone/>
            </a:pPr>
            <a:r>
              <a:rPr b="1" i="0" lang="en-GB" sz="1600" u="none" cap="none" strike="noStrike">
                <a:solidFill>
                  <a:srgbClr val="7A0000"/>
                </a:solidFill>
                <a:latin typeface="Quicksand Medium"/>
                <a:ea typeface="Quicksand Medium"/>
                <a:cs typeface="Quicksand Medium"/>
                <a:sym typeface="Quicksand Medium"/>
              </a:rPr>
              <a:t>children's learning?</a:t>
            </a:r>
            <a:endParaRPr sz="700"/>
          </a:p>
        </p:txBody>
      </p:sp>
      <p:pic>
        <p:nvPicPr>
          <p:cNvPr id="799" name="Google Shape;799;h3060a773241cba5c_0_786"/>
          <p:cNvPicPr preferRelativeResize="0"/>
          <p:nvPr/>
        </p:nvPicPr>
        <p:blipFill>
          <a:blip r:embed="rId14">
            <a:alphaModFix/>
          </a:blip>
          <a:stretch>
            <a:fillRect/>
          </a:stretch>
        </p:blipFill>
        <p:spPr>
          <a:xfrm>
            <a:off x="10634250" y="4659330"/>
            <a:ext cx="1540728" cy="2063475"/>
          </a:xfrm>
          <a:prstGeom prst="rect">
            <a:avLst/>
          </a:prstGeom>
          <a:noFill/>
          <a:ln>
            <a:noFill/>
          </a:ln>
        </p:spPr>
      </p:pic>
      <p:sp>
        <p:nvSpPr>
          <p:cNvPr id="800" name="Google Shape;800;h3060a773241cba5c_0_786"/>
          <p:cNvSpPr txBox="1"/>
          <p:nvPr/>
        </p:nvSpPr>
        <p:spPr>
          <a:xfrm>
            <a:off x="7920563" y="4352500"/>
            <a:ext cx="2435400" cy="24936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1200"/>
              </a:spcBef>
              <a:spcAft>
                <a:spcPts val="0"/>
              </a:spcAft>
              <a:buNone/>
            </a:pPr>
            <a:r>
              <a:rPr b="1" lang="en-GB" spc="28">
                <a:solidFill>
                  <a:schemeClr val="dk1"/>
                </a:solidFill>
              </a:rPr>
              <a:t>N</a:t>
            </a:r>
            <a:r>
              <a:rPr b="1" lang="en-GB" spc="28" sz="1500">
                <a:solidFill>
                  <a:schemeClr val="dk1"/>
                </a:solidFill>
              </a:rPr>
              <a:t>atasha Garrad</a:t>
            </a:r>
            <a:endParaRPr b="1" spc="28" sz="1500">
              <a:solidFill>
                <a:schemeClr val="dk1"/>
              </a:solidFill>
            </a:endParaRPr>
          </a:p>
          <a:p>
            <a:pPr indent="0" lvl="0" marL="0" rtl="0" algn="l">
              <a:lnSpc>
                <a:spcPct val="100000"/>
              </a:lnSpc>
              <a:spcBef>
                <a:spcPts val="1200"/>
              </a:spcBef>
              <a:spcAft>
                <a:spcPts val="0"/>
              </a:spcAft>
              <a:buNone/>
            </a:pPr>
            <a:r>
              <a:rPr b="1" lang="en-GB" spc="28" sz="1500">
                <a:solidFill>
                  <a:schemeClr val="dk1"/>
                </a:solidFill>
              </a:rPr>
              <a:t>AHT Delves Infant and Nursery School</a:t>
            </a:r>
            <a:endParaRPr b="1" spc="28" sz="1500">
              <a:solidFill>
                <a:schemeClr val="dk1"/>
              </a:solidFill>
            </a:endParaRPr>
          </a:p>
          <a:p>
            <a:pPr indent="0" lvl="0" marL="0" rtl="0" algn="l">
              <a:lnSpc>
                <a:spcPct val="100000"/>
              </a:lnSpc>
              <a:spcBef>
                <a:spcPts val="1200"/>
              </a:spcBef>
              <a:spcAft>
                <a:spcPts val="0"/>
              </a:spcAft>
              <a:buNone/>
            </a:pPr>
            <a:r>
              <a:rPr lang="en-GB" spc="28" sz="1500">
                <a:solidFill>
                  <a:schemeClr val="dk1"/>
                </a:solidFill>
              </a:rPr>
              <a:t>Early Years Learning Lead – PSED</a:t>
            </a:r>
            <a:endParaRPr spc="28" sz="1500">
              <a:solidFill>
                <a:schemeClr val="dk1"/>
              </a:solidFill>
            </a:endParaRPr>
          </a:p>
          <a:p>
            <a:pPr indent="0" lvl="0" marL="0" rtl="0" algn="l">
              <a:lnSpc>
                <a:spcPct val="100000"/>
              </a:lnSpc>
              <a:spcBef>
                <a:spcPts val="1200"/>
              </a:spcBef>
              <a:spcAft>
                <a:spcPts val="1200"/>
              </a:spcAft>
              <a:buNone/>
            </a:pPr>
            <a:r>
              <a:rPr lang="en-GB" spc="28" sz="1500">
                <a:solidFill>
                  <a:schemeClr val="dk1"/>
                </a:solidFill>
              </a:rPr>
              <a:t>EYFS </a:t>
            </a:r>
            <a:r>
              <a:rPr lang="en-GB" spc="28" sz="1500">
                <a:solidFill>
                  <a:schemeClr val="dk1"/>
                </a:solidFill>
              </a:rPr>
              <a:t>Specialist</a:t>
            </a:r>
            <a:r>
              <a:rPr lang="en-GB" spc="28" sz="1500">
                <a:solidFill>
                  <a:schemeClr val="dk1"/>
                </a:solidFill>
              </a:rPr>
              <a:t> Advisor-Thrive Together SPH</a:t>
            </a:r>
            <a:endParaRPr spc="28" sz="1500">
              <a:solidFill>
                <a:schemeClr val="dk1"/>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5" name="Shape 805"/>
        <p:cNvGrpSpPr/>
        <p:nvPr/>
      </p:nvGrpSpPr>
      <p:grpSpPr>
        <a:xfrm>
          <a:off x="0" y="0"/>
          <a:ext cx="0" cy="0"/>
          <a:chOff x="0" y="0"/>
          <a:chExt cx="0" cy="0"/>
        </a:xfrm>
      </p:grpSpPr>
      <p:sp>
        <p:nvSpPr>
          <p:cNvPr id="806" name="Google Shape;806;h3060a773241cba5c_0_164"/>
          <p:cNvSpPr txBox="1"/>
          <p:nvPr>
            <p:ph type="title"/>
          </p:nvPr>
        </p:nvSpPr>
        <p:spPr>
          <a:xfrm>
            <a:off x="485799" y="380215"/>
            <a:ext cx="11118600" cy="456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rgbClr val="003764"/>
              </a:buClr>
              <a:buSzPts val="2400"/>
              <a:buFont typeface="Arial"/>
              <a:buNone/>
            </a:pPr>
            <a:r>
              <a:rPr lang="en-GB" sz="2400"/>
              <a:t>Todays Agenda</a:t>
            </a:r>
            <a:endParaRPr/>
          </a:p>
        </p:txBody>
      </p:sp>
      <p:pic>
        <p:nvPicPr>
          <p:cNvPr id="807" name="Google Shape;807;h3060a773241cba5c_0_164"/>
          <p:cNvPicPr preferRelativeResize="0"/>
          <p:nvPr/>
        </p:nvPicPr>
        <p:blipFill rotWithShape="1">
          <a:blip r:embed="rId3">
            <a:alphaModFix/>
          </a:blip>
          <a:srcRect b="0" l="0" r="0" t="0"/>
          <a:stretch/>
        </p:blipFill>
        <p:spPr>
          <a:xfrm>
            <a:off x="9951384" y="133350"/>
            <a:ext cx="2240616" cy="1493744"/>
          </a:xfrm>
          <a:prstGeom prst="rect">
            <a:avLst/>
          </a:prstGeom>
          <a:noFill/>
          <a:ln>
            <a:noFill/>
          </a:ln>
        </p:spPr>
      </p:pic>
      <p:graphicFrame>
        <p:nvGraphicFramePr>
          <p:cNvPr id="808" name="Google Shape;808;h3060a773241cba5c_0_164"/>
          <p:cNvGraphicFramePr/>
          <p:nvPr/>
        </p:nvGraphicFramePr>
        <p:xfrm>
          <a:off x="485798" y="1083121"/>
          <a:ext cx="3000000" cy="3000000"/>
        </p:xfrm>
        <a:graphic>
          <a:graphicData uri="http://schemas.openxmlformats.org/drawingml/2006/table">
            <a:tbl>
              <a:tblPr bandRow="1" firstRow="1">
                <a:noFill/>
                <a:tableStyleId>{FB2B75D3-EAE4-4F83-94A3-66A114D60896}</a:tableStyleId>
              </a:tblPr>
              <a:tblGrid>
                <a:gridCol w="5624050"/>
                <a:gridCol w="3841525"/>
              </a:tblGrid>
              <a:tr h="392800">
                <a:tc>
                  <a:txBody>
                    <a:bodyPr/>
                    <a:lstStyle/>
                    <a:p>
                      <a:pPr indent="0" lvl="0" marL="0" marR="0" rtl="0" algn="l">
                        <a:spcBef>
                          <a:spcPts val="0"/>
                        </a:spcBef>
                        <a:spcAft>
                          <a:spcPts val="0"/>
                        </a:spcAft>
                        <a:buNone/>
                      </a:pPr>
                      <a:r>
                        <a:rPr lang="en-GB" sz="1600" u="none" cap="none" strike="noStrike"/>
                        <a:t>Agenda Item</a:t>
                      </a:r>
                      <a:endParaRPr/>
                    </a:p>
                  </a:txBody>
                  <a:tcPr marT="45725" marB="45725" marR="91450" marL="91450"/>
                </a:tc>
                <a:tc>
                  <a:txBody>
                    <a:bodyPr/>
                    <a:lstStyle/>
                    <a:p>
                      <a:pPr indent="0" lvl="0" marL="0" marR="0" rtl="0" algn="l">
                        <a:spcBef>
                          <a:spcPts val="0"/>
                        </a:spcBef>
                        <a:spcAft>
                          <a:spcPts val="0"/>
                        </a:spcAft>
                        <a:buNone/>
                      </a:pPr>
                      <a:r>
                        <a:rPr lang="en-GB" sz="1600"/>
                        <a:t>Time</a:t>
                      </a:r>
                      <a:endParaRPr/>
                    </a:p>
                  </a:txBody>
                  <a:tcPr marT="45725" marB="45725" marR="91450" marL="91450"/>
                </a:tc>
              </a:tr>
              <a:tr h="489950">
                <a:tc>
                  <a:txBody>
                    <a:bodyPr/>
                    <a:lstStyle/>
                    <a:p>
                      <a:pPr indent="0" lvl="0" marL="0" marR="0" rtl="0" algn="l">
                        <a:spcBef>
                          <a:spcPts val="0"/>
                        </a:spcBef>
                        <a:spcAft>
                          <a:spcPts val="0"/>
                        </a:spcAft>
                        <a:buNone/>
                      </a:pPr>
                      <a:r>
                        <a:rPr lang="en-GB" sz="1600"/>
                        <a:t>Welcome and reminders</a:t>
                      </a:r>
                      <a:endParaRPr sz="1600">
                        <a:latin typeface="Arial"/>
                        <a:ea typeface="Arial"/>
                        <a:cs typeface="Arial"/>
                        <a:sym typeface="Arial"/>
                      </a:endParaRPr>
                    </a:p>
                  </a:txBody>
                  <a:tcPr marT="45725" marB="45725" marR="91450" marL="91450"/>
                </a:tc>
                <a:tc>
                  <a:txBody>
                    <a:bodyPr/>
                    <a:lstStyle/>
                    <a:p>
                      <a:pPr indent="0" lvl="0" marL="0" marR="0" rtl="0" algn="l">
                        <a:spcBef>
                          <a:spcPts val="0"/>
                        </a:spcBef>
                        <a:spcAft>
                          <a:spcPts val="0"/>
                        </a:spcAft>
                        <a:buNone/>
                      </a:pPr>
                      <a:r>
                        <a:rPr lang="en-GB" sz="1351"/>
                        <a:t>4-4.10pm</a:t>
                      </a:r>
                      <a:endParaRPr sz="1351"/>
                    </a:p>
                  </a:txBody>
                  <a:tcPr marT="45725" marB="45725" marR="91450" marL="91450"/>
                </a:tc>
              </a:tr>
              <a:tr h="489950">
                <a:tc>
                  <a:txBody>
                    <a:bodyPr/>
                    <a:lstStyle/>
                    <a:p>
                      <a:pPr indent="0" lvl="0" marL="0" marR="0" rtl="0" algn="l">
                        <a:spcBef>
                          <a:spcPts val="0"/>
                        </a:spcBef>
                        <a:spcAft>
                          <a:spcPts val="0"/>
                        </a:spcAft>
                        <a:buNone/>
                      </a:pPr>
                      <a:r>
                        <a:rPr lang="en-GB" sz="1600">
                          <a:solidFill>
                            <a:schemeClr val="dk1"/>
                          </a:solidFill>
                          <a:latin typeface="Arial"/>
                          <a:ea typeface="Arial"/>
                          <a:cs typeface="Arial"/>
                          <a:sym typeface="Arial"/>
                        </a:rPr>
                        <a:t>DfE reception offer: refresher </a:t>
                      </a:r>
                      <a:endParaRPr sz="1600">
                        <a:latin typeface="Arial"/>
                        <a:ea typeface="Arial"/>
                        <a:cs typeface="Arial"/>
                        <a:sym typeface="Arial"/>
                      </a:endParaRPr>
                    </a:p>
                  </a:txBody>
                  <a:tcPr marT="45725" marB="45725" marR="91450" marL="91450"/>
                </a:tc>
                <a:tc>
                  <a:txBody>
                    <a:bodyPr/>
                    <a:lstStyle/>
                    <a:p>
                      <a:pPr indent="0" lvl="0" marL="0" marR="0" rtl="0" algn="l">
                        <a:spcBef>
                          <a:spcPts val="0"/>
                        </a:spcBef>
                        <a:spcAft>
                          <a:spcPts val="0"/>
                        </a:spcAft>
                        <a:buNone/>
                      </a:pPr>
                      <a:r>
                        <a:rPr lang="en-GB" sz="1351"/>
                        <a:t>4.10-4.20pm</a:t>
                      </a:r>
                      <a:endParaRPr sz="1351"/>
                    </a:p>
                  </a:txBody>
                  <a:tcPr marT="45725" marB="45725" marR="91450" marL="91450"/>
                </a:tc>
              </a:tr>
              <a:tr h="489950">
                <a:tc>
                  <a:txBody>
                    <a:bodyPr/>
                    <a:lstStyle/>
                    <a:p>
                      <a:pPr indent="0" lvl="0" marL="0" marR="0" rtl="0" algn="l">
                        <a:lnSpc>
                          <a:spcPct val="100000"/>
                        </a:lnSpc>
                        <a:spcBef>
                          <a:spcPts val="0"/>
                        </a:spcBef>
                        <a:spcAft>
                          <a:spcPts val="0"/>
                        </a:spcAft>
                        <a:buClr>
                          <a:schemeClr val="dk1"/>
                        </a:buClr>
                        <a:buSzPts val="1600"/>
                        <a:buFont typeface="Arial"/>
                        <a:buNone/>
                      </a:pPr>
                      <a:r>
                        <a:rPr b="0" i="0" lang="en-GB" sz="1600">
                          <a:solidFill>
                            <a:schemeClr val="dk1"/>
                          </a:solidFill>
                          <a:latin typeface="Arial"/>
                          <a:ea typeface="Arial"/>
                          <a:cs typeface="Arial"/>
                          <a:sym typeface="Arial"/>
                        </a:rPr>
                        <a:t>Settling in: reflections on your new cohort</a:t>
                      </a:r>
                      <a:endParaRPr b="0" sz="1600"/>
                    </a:p>
                    <a:p>
                      <a:pPr indent="0" lvl="0" marL="0" marR="0" rtl="0" algn="l">
                        <a:spcBef>
                          <a:spcPts val="0"/>
                        </a:spcBef>
                        <a:spcAft>
                          <a:spcPts val="0"/>
                        </a:spcAft>
                        <a:buNone/>
                      </a:pPr>
                      <a:r>
                        <a:t/>
                      </a:r>
                      <a:endParaRPr sz="1600">
                        <a:latin typeface="Arial"/>
                        <a:ea typeface="Arial"/>
                        <a:cs typeface="Arial"/>
                        <a:sym typeface="Arial"/>
                      </a:endParaRPr>
                    </a:p>
                  </a:txBody>
                  <a:tcPr marT="45725" marB="45725" marR="91450" marL="91450"/>
                </a:tc>
                <a:tc>
                  <a:txBody>
                    <a:bodyPr/>
                    <a:lstStyle/>
                    <a:p>
                      <a:pPr indent="0" lvl="0" marL="0" marR="0" rtl="0" algn="l">
                        <a:spcBef>
                          <a:spcPts val="0"/>
                        </a:spcBef>
                        <a:spcAft>
                          <a:spcPts val="0"/>
                        </a:spcAft>
                        <a:buNone/>
                      </a:pPr>
                      <a:r>
                        <a:rPr lang="en-GB" sz="1351"/>
                        <a:t>4.20-4.40pm</a:t>
                      </a:r>
                      <a:endParaRPr sz="1351"/>
                    </a:p>
                  </a:txBody>
                  <a:tcPr marT="45725" marB="45725" marR="91450" marL="91450"/>
                </a:tc>
              </a:tr>
              <a:tr h="489950">
                <a:tc>
                  <a:txBody>
                    <a:bodyPr/>
                    <a:lstStyle/>
                    <a:p>
                      <a:pPr indent="0" lvl="0" marL="0" marR="0" rtl="0" algn="l">
                        <a:lnSpc>
                          <a:spcPct val="100000"/>
                        </a:lnSpc>
                        <a:spcBef>
                          <a:spcPts val="0"/>
                        </a:spcBef>
                        <a:spcAft>
                          <a:spcPts val="0"/>
                        </a:spcAft>
                        <a:buClr>
                          <a:schemeClr val="dk1"/>
                        </a:buClr>
                        <a:buSzPts val="1600"/>
                        <a:buFont typeface="Arial"/>
                        <a:buNone/>
                      </a:pPr>
                      <a:r>
                        <a:rPr lang="en-GB" sz="1600">
                          <a:latin typeface="Arial"/>
                          <a:ea typeface="Arial"/>
                          <a:cs typeface="Arial"/>
                          <a:sym typeface="Arial"/>
                        </a:rPr>
                        <a:t>Understanding your cohort through transition, observation, assessments and other information sources</a:t>
                      </a:r>
                      <a:endParaRPr/>
                    </a:p>
                    <a:p>
                      <a:pPr indent="0" lvl="0" marL="0" marR="0" rtl="0" algn="l">
                        <a:spcBef>
                          <a:spcPts val="0"/>
                        </a:spcBef>
                        <a:spcAft>
                          <a:spcPts val="0"/>
                        </a:spcAft>
                        <a:buNone/>
                      </a:pPr>
                      <a:r>
                        <a:t/>
                      </a:r>
                      <a:endParaRPr sz="1600">
                        <a:latin typeface="Arial"/>
                        <a:ea typeface="Arial"/>
                        <a:cs typeface="Arial"/>
                        <a:sym typeface="Arial"/>
                      </a:endParaRPr>
                    </a:p>
                  </a:txBody>
                  <a:tcPr marT="45725" marB="45725" marR="91450" marL="91450"/>
                </a:tc>
                <a:tc>
                  <a:txBody>
                    <a:bodyPr/>
                    <a:lstStyle/>
                    <a:p>
                      <a:pPr indent="0" lvl="0" marL="0" marR="0" rtl="0" algn="l">
                        <a:spcBef>
                          <a:spcPts val="0"/>
                        </a:spcBef>
                        <a:spcAft>
                          <a:spcPts val="0"/>
                        </a:spcAft>
                        <a:buNone/>
                      </a:pPr>
                      <a:r>
                        <a:rPr lang="en-GB" sz="1351"/>
                        <a:t>4.40-5.00pm</a:t>
                      </a:r>
                      <a:endParaRPr sz="1351"/>
                    </a:p>
                  </a:txBody>
                  <a:tcPr marT="45725" marB="45725" marR="91450" marL="91450"/>
                </a:tc>
              </a:tr>
              <a:tr h="489950">
                <a:tc>
                  <a:txBody>
                    <a:bodyPr/>
                    <a:lstStyle/>
                    <a:p>
                      <a:pPr indent="0" lvl="0" marL="0" marR="0" rtl="0" algn="l">
                        <a:lnSpc>
                          <a:spcPct val="100000"/>
                        </a:lnSpc>
                        <a:spcBef>
                          <a:spcPts val="0"/>
                        </a:spcBef>
                        <a:spcAft>
                          <a:spcPts val="0"/>
                        </a:spcAft>
                        <a:buClr>
                          <a:schemeClr val="dk1"/>
                        </a:buClr>
                        <a:buSzPts val="1600"/>
                        <a:buFont typeface="Arial"/>
                        <a:buNone/>
                      </a:pPr>
                      <a:r>
                        <a:rPr lang="en-GB" sz="1600">
                          <a:latin typeface="Arial"/>
                          <a:ea typeface="Arial"/>
                          <a:cs typeface="Arial"/>
                          <a:sym typeface="Arial"/>
                        </a:rPr>
                        <a:t>Responding to cohort needs through </a:t>
                      </a:r>
                      <a:r>
                        <a:rPr lang="en-GB" sz="1600"/>
                        <a:t>interactions and</a:t>
                      </a:r>
                      <a:r>
                        <a:rPr lang="en-GB" sz="1600">
                          <a:latin typeface="Arial"/>
                          <a:ea typeface="Arial"/>
                          <a:cs typeface="Arial"/>
                          <a:sym typeface="Arial"/>
                        </a:rPr>
                        <a:t> environment</a:t>
                      </a:r>
                      <a:endParaRPr/>
                    </a:p>
                    <a:p>
                      <a:pPr indent="0" lvl="0" marL="0" marR="0" rtl="0" algn="l">
                        <a:spcBef>
                          <a:spcPts val="0"/>
                        </a:spcBef>
                        <a:spcAft>
                          <a:spcPts val="0"/>
                        </a:spcAft>
                        <a:buNone/>
                      </a:pPr>
                      <a:r>
                        <a:t/>
                      </a:r>
                      <a:endParaRPr sz="1600">
                        <a:latin typeface="Arial"/>
                        <a:ea typeface="Arial"/>
                        <a:cs typeface="Arial"/>
                        <a:sym typeface="Arial"/>
                      </a:endParaRPr>
                    </a:p>
                  </a:txBody>
                  <a:tcPr marT="45725" marB="45725" marR="91450" marL="91450"/>
                </a:tc>
                <a:tc>
                  <a:txBody>
                    <a:bodyPr/>
                    <a:lstStyle/>
                    <a:p>
                      <a:pPr indent="0" lvl="0" marL="0" marR="0" rtl="0" algn="l">
                        <a:spcBef>
                          <a:spcPts val="0"/>
                        </a:spcBef>
                        <a:spcAft>
                          <a:spcPts val="0"/>
                        </a:spcAft>
                        <a:buNone/>
                      </a:pPr>
                      <a:r>
                        <a:rPr lang="en-GB" sz="1351"/>
                        <a:t>5.00-5.15pm</a:t>
                      </a:r>
                      <a:endParaRPr sz="1351"/>
                    </a:p>
                  </a:txBody>
                  <a:tcPr marT="45725" marB="45725" marR="91450" marL="91450"/>
                </a:tc>
              </a:tr>
              <a:tr h="489950">
                <a:tc>
                  <a:txBody>
                    <a:bodyPr/>
                    <a:lstStyle/>
                    <a:p>
                      <a:pPr indent="0" lvl="0" marL="0" marR="0" rtl="0" algn="l">
                        <a:spcBef>
                          <a:spcPts val="0"/>
                        </a:spcBef>
                        <a:spcAft>
                          <a:spcPts val="0"/>
                        </a:spcAft>
                        <a:buNone/>
                      </a:pPr>
                      <a:r>
                        <a:rPr lang="en-GB" sz="1600"/>
                        <a:t>Practice in Action</a:t>
                      </a:r>
                      <a:endParaRPr/>
                    </a:p>
                  </a:txBody>
                  <a:tcPr marT="45725" marB="45725" marR="91450" marL="91450"/>
                </a:tc>
                <a:tc>
                  <a:txBody>
                    <a:bodyPr/>
                    <a:lstStyle/>
                    <a:p>
                      <a:pPr indent="0" lvl="0" marL="0" marR="0" rtl="0" algn="l">
                        <a:spcBef>
                          <a:spcPts val="0"/>
                        </a:spcBef>
                        <a:spcAft>
                          <a:spcPts val="0"/>
                        </a:spcAft>
                        <a:buNone/>
                      </a:pPr>
                      <a:r>
                        <a:rPr lang="en-GB" sz="1351"/>
                        <a:t>5.15-5.25pm</a:t>
                      </a:r>
                      <a:endParaRPr sz="1351"/>
                    </a:p>
                  </a:txBody>
                  <a:tcPr marT="45725" marB="45725" marR="91450" marL="91450"/>
                </a:tc>
              </a:tr>
              <a:tr h="489950">
                <a:tc>
                  <a:txBody>
                    <a:bodyPr/>
                    <a:lstStyle/>
                    <a:p>
                      <a:pPr indent="0" lvl="0" marL="0" marR="0" rtl="0" algn="l">
                        <a:spcBef>
                          <a:spcPts val="0"/>
                        </a:spcBef>
                        <a:spcAft>
                          <a:spcPts val="0"/>
                        </a:spcAft>
                        <a:buNone/>
                      </a:pPr>
                      <a:r>
                        <a:rPr lang="en-GB" sz="1600">
                          <a:latin typeface="Arial"/>
                          <a:ea typeface="Arial"/>
                          <a:cs typeface="Arial"/>
                          <a:sym typeface="Arial"/>
                        </a:rPr>
                        <a:t>Reflection, next steps and looking ahead as a network </a:t>
                      </a:r>
                      <a:endParaRPr/>
                    </a:p>
                  </a:txBody>
                  <a:tcPr marT="45725" marB="45725" marR="91450" marL="91450">
                    <a:solidFill>
                      <a:srgbClr val="FFFF00"/>
                    </a:solidFill>
                  </a:tcPr>
                </a:tc>
                <a:tc>
                  <a:txBody>
                    <a:bodyPr/>
                    <a:lstStyle/>
                    <a:p>
                      <a:pPr indent="0" lvl="0" marL="0" marR="0" rtl="0" algn="l">
                        <a:spcBef>
                          <a:spcPts val="0"/>
                        </a:spcBef>
                        <a:spcAft>
                          <a:spcPts val="0"/>
                        </a:spcAft>
                        <a:buNone/>
                      </a:pPr>
                      <a:r>
                        <a:rPr lang="en-GB" sz="1351"/>
                        <a:t>5.25-5.30pm</a:t>
                      </a:r>
                      <a:endParaRPr sz="1351"/>
                    </a:p>
                  </a:txBody>
                  <a:tcPr marT="45725" marB="45725" marR="91450" marL="91450">
                    <a:solidFill>
                      <a:srgbClr val="FFFF00"/>
                    </a:solidFill>
                  </a:tcPr>
                </a:tc>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3" name="Shape 813"/>
        <p:cNvGrpSpPr/>
        <p:nvPr/>
      </p:nvGrpSpPr>
      <p:grpSpPr>
        <a:xfrm>
          <a:off x="0" y="0"/>
          <a:ext cx="0" cy="0"/>
          <a:chOff x="0" y="0"/>
          <a:chExt cx="0" cy="0"/>
        </a:xfrm>
      </p:grpSpPr>
      <p:sp>
        <p:nvSpPr>
          <p:cNvPr id="814" name="Google Shape;814;p18"/>
          <p:cNvSpPr txBox="1"/>
          <p:nvPr>
            <p:ph type="title"/>
          </p:nvPr>
        </p:nvSpPr>
        <p:spPr>
          <a:xfrm>
            <a:off x="283910" y="268939"/>
            <a:ext cx="11118544" cy="450726"/>
          </a:xfrm>
          <a:prstGeom prst="rect">
            <a:avLst/>
          </a:prstGeom>
          <a:noFill/>
          <a:ln>
            <a:noFill/>
          </a:ln>
        </p:spPr>
        <p:txBody>
          <a:bodyPr anchorCtr="0" anchor="t" bIns="0" lIns="0" spcFirstLastPara="1" rIns="0" wrap="square" tIns="0">
            <a:noAutofit/>
          </a:bodyPr>
          <a:lstStyle/>
          <a:p>
            <a:pPr indent="0" lvl="0" marL="0" rtl="0" algn="l">
              <a:lnSpc>
                <a:spcPct val="62500"/>
              </a:lnSpc>
              <a:spcBef>
                <a:spcPts val="0"/>
              </a:spcBef>
              <a:spcAft>
                <a:spcPts val="0"/>
              </a:spcAft>
              <a:buClr>
                <a:srgbClr val="003764"/>
              </a:buClr>
              <a:buSzPts val="2400"/>
              <a:buFont typeface="Arial"/>
              <a:buNone/>
            </a:pPr>
            <a:r>
              <a:rPr lang="en-GB" sz="2400">
                <a:latin typeface="Arial"/>
                <a:ea typeface="Arial"/>
                <a:cs typeface="Arial"/>
                <a:sym typeface="Arial"/>
              </a:rPr>
              <a:t> </a:t>
            </a:r>
            <a:br>
              <a:rPr lang="en-GB" sz="2400">
                <a:latin typeface="Arial"/>
                <a:ea typeface="Arial"/>
                <a:cs typeface="Arial"/>
                <a:sym typeface="Arial"/>
              </a:rPr>
            </a:br>
            <a:r>
              <a:rPr lang="en-GB" sz="2400">
                <a:latin typeface="Arial"/>
                <a:ea typeface="Arial"/>
                <a:cs typeface="Arial"/>
                <a:sym typeface="Arial"/>
              </a:rPr>
              <a:t>Reflection and action planning</a:t>
            </a:r>
            <a:br>
              <a:rPr b="0" lang="en-GB" sz="1050">
                <a:latin typeface="Quattrocento Sans"/>
                <a:ea typeface="Quattrocento Sans"/>
                <a:cs typeface="Quattrocento Sans"/>
                <a:sym typeface="Quattrocento Sans"/>
              </a:rPr>
            </a:br>
            <a:br>
              <a:rPr b="0" lang="en-GB" sz="1050">
                <a:latin typeface="Quattrocento Sans"/>
                <a:ea typeface="Quattrocento Sans"/>
                <a:cs typeface="Quattrocento Sans"/>
                <a:sym typeface="Quattrocento Sans"/>
              </a:rPr>
            </a:br>
            <a:endParaRPr sz="2400"/>
          </a:p>
        </p:txBody>
      </p:sp>
      <p:sp>
        <p:nvSpPr>
          <p:cNvPr id="815" name="Google Shape;815;p18"/>
          <p:cNvSpPr txBox="1"/>
          <p:nvPr/>
        </p:nvSpPr>
        <p:spPr>
          <a:xfrm>
            <a:off x="783771" y="5940162"/>
            <a:ext cx="10442747" cy="463067"/>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Clr>
                <a:schemeClr val="dk1"/>
              </a:buClr>
              <a:buSzPts val="4000"/>
              <a:buFont typeface="Arial"/>
              <a:buNone/>
            </a:pPr>
            <a:r>
              <a:t/>
            </a:r>
            <a:endParaRPr b="1" i="0" sz="4000" u="none" cap="none" strike="noStrike">
              <a:solidFill>
                <a:srgbClr val="FFFFFF"/>
              </a:solidFill>
              <a:latin typeface="Arial"/>
              <a:ea typeface="Arial"/>
              <a:cs typeface="Arial"/>
              <a:sym typeface="Arial"/>
            </a:endParaRPr>
          </a:p>
        </p:txBody>
      </p:sp>
      <p:sp>
        <p:nvSpPr>
          <p:cNvPr id="816" name="Google Shape;816;p18"/>
          <p:cNvSpPr txBox="1"/>
          <p:nvPr/>
        </p:nvSpPr>
        <p:spPr>
          <a:xfrm>
            <a:off x="317187" y="719667"/>
            <a:ext cx="9700753" cy="907428"/>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None/>
            </a:pPr>
            <a:r>
              <a:t/>
            </a:r>
            <a:endParaRPr b="1" i="0" sz="1200" u="none" cap="none" strike="noStrike">
              <a:solidFill>
                <a:schemeClr val="dk1"/>
              </a:solidFill>
              <a:latin typeface="Arial"/>
              <a:ea typeface="Arial"/>
              <a:cs typeface="Arial"/>
              <a:sym typeface="Arial"/>
            </a:endParaRPr>
          </a:p>
          <a:p>
            <a:pPr indent="0" lvl="0" marL="0" marR="0" rtl="0" algn="l">
              <a:lnSpc>
                <a:spcPct val="85000"/>
              </a:lnSpc>
              <a:spcBef>
                <a:spcPts val="0"/>
              </a:spcBef>
              <a:spcAft>
                <a:spcPts val="0"/>
              </a:spcAft>
              <a:buNone/>
            </a:pPr>
            <a:r>
              <a:t/>
            </a:r>
            <a:endParaRPr b="1" i="0" sz="1200" u="none" cap="none" strike="noStrike">
              <a:solidFill>
                <a:schemeClr val="dk1"/>
              </a:solidFill>
              <a:latin typeface="Arial"/>
              <a:ea typeface="Arial"/>
              <a:cs typeface="Arial"/>
              <a:sym typeface="Arial"/>
            </a:endParaRPr>
          </a:p>
        </p:txBody>
      </p:sp>
      <p:pic>
        <p:nvPicPr>
          <p:cNvPr id="817" name="Google Shape;817;p18"/>
          <p:cNvPicPr preferRelativeResize="0"/>
          <p:nvPr/>
        </p:nvPicPr>
        <p:blipFill rotWithShape="1">
          <a:blip r:embed="rId3">
            <a:alphaModFix/>
          </a:blip>
          <a:srcRect b="0" l="0" r="0" t="0"/>
          <a:stretch/>
        </p:blipFill>
        <p:spPr>
          <a:xfrm>
            <a:off x="10125902" y="133350"/>
            <a:ext cx="2066098" cy="1377398"/>
          </a:xfrm>
          <a:prstGeom prst="rect">
            <a:avLst/>
          </a:prstGeom>
          <a:noFill/>
          <a:ln>
            <a:noFill/>
          </a:ln>
        </p:spPr>
      </p:pic>
      <p:sp>
        <p:nvSpPr>
          <p:cNvPr id="818" name="Google Shape;818;p18"/>
          <p:cNvSpPr txBox="1"/>
          <p:nvPr/>
        </p:nvSpPr>
        <p:spPr>
          <a:xfrm>
            <a:off x="317187" y="719665"/>
            <a:ext cx="9700752" cy="17319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b="1" sz="2800">
              <a:solidFill>
                <a:schemeClr val="dk1"/>
              </a:solidFill>
              <a:latin typeface="Arial"/>
              <a:ea typeface="Arial"/>
              <a:cs typeface="Arial"/>
              <a:sym typeface="Arial"/>
            </a:endParaRPr>
          </a:p>
        </p:txBody>
      </p:sp>
      <p:sp>
        <p:nvSpPr>
          <p:cNvPr id="819" name="Google Shape;819;p18"/>
          <p:cNvSpPr txBox="1"/>
          <p:nvPr/>
        </p:nvSpPr>
        <p:spPr>
          <a:xfrm>
            <a:off x="5637679" y="2985247"/>
            <a:ext cx="914400" cy="914400"/>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Clr>
                <a:schemeClr val="dk1"/>
              </a:buClr>
              <a:buSzPts val="4000"/>
              <a:buFont typeface="Arial"/>
              <a:buNone/>
            </a:pPr>
            <a:r>
              <a:t/>
            </a:r>
            <a:endParaRPr b="1" i="0" sz="4000" u="none" cap="none" strike="noStrike">
              <a:solidFill>
                <a:srgbClr val="FFFFFF"/>
              </a:solidFill>
              <a:latin typeface="Arial"/>
              <a:ea typeface="Arial"/>
              <a:cs typeface="Arial"/>
              <a:sym typeface="Arial"/>
            </a:endParaRPr>
          </a:p>
        </p:txBody>
      </p:sp>
      <p:sp>
        <p:nvSpPr>
          <p:cNvPr id="820" name="Google Shape;820;p18"/>
          <p:cNvSpPr txBox="1"/>
          <p:nvPr/>
        </p:nvSpPr>
        <p:spPr>
          <a:xfrm>
            <a:off x="5637679" y="2985247"/>
            <a:ext cx="914400" cy="914400"/>
          </a:xfrm>
          <a:prstGeom prst="rect">
            <a:avLst/>
          </a:prstGeom>
          <a:noFill/>
          <a:ln>
            <a:noFill/>
          </a:ln>
        </p:spPr>
        <p:txBody>
          <a:bodyPr anchorCtr="0" anchor="b" bIns="0" lIns="0" spcFirstLastPara="1" rIns="0" wrap="square" tIns="0">
            <a:noAutofit/>
          </a:bodyPr>
          <a:lstStyle/>
          <a:p>
            <a:pPr indent="0" lvl="0" marL="0" marR="0" rtl="0" algn="l">
              <a:lnSpc>
                <a:spcPct val="85000"/>
              </a:lnSpc>
              <a:spcBef>
                <a:spcPts val="0"/>
              </a:spcBef>
              <a:spcAft>
                <a:spcPts val="0"/>
              </a:spcAft>
              <a:buClr>
                <a:schemeClr val="dk1"/>
              </a:buClr>
              <a:buSzPts val="4000"/>
              <a:buFont typeface="Arial"/>
              <a:buNone/>
            </a:pPr>
            <a:r>
              <a:t/>
            </a:r>
            <a:endParaRPr b="1" i="0" sz="4000" u="none" cap="none" strike="noStrike">
              <a:solidFill>
                <a:srgbClr val="FFFFFF"/>
              </a:solidFill>
              <a:latin typeface="Arial"/>
              <a:ea typeface="Arial"/>
              <a:cs typeface="Arial"/>
              <a:sym typeface="Arial"/>
            </a:endParaRPr>
          </a:p>
        </p:txBody>
      </p:sp>
      <p:sp>
        <p:nvSpPr>
          <p:cNvPr id="821" name="Google Shape;821;p18"/>
          <p:cNvSpPr txBox="1"/>
          <p:nvPr/>
        </p:nvSpPr>
        <p:spPr>
          <a:xfrm>
            <a:off x="283910" y="898670"/>
            <a:ext cx="8521148" cy="2917872"/>
          </a:xfrm>
          <a:prstGeom prst="rect">
            <a:avLst/>
          </a:prstGeom>
          <a:noFill/>
          <a:ln>
            <a:noFill/>
          </a:ln>
        </p:spPr>
        <p:txBody>
          <a:bodyPr anchorCtr="0" anchor="t" bIns="0" lIns="0" spcFirstLastPara="1" rIns="0" wrap="square" tIns="0">
            <a:noAutofit/>
          </a:bodyPr>
          <a:lstStyle/>
          <a:p>
            <a:pPr indent="0" lvl="0" marL="0" marR="0" rtl="0" algn="l">
              <a:lnSpc>
                <a:spcPct val="85000"/>
              </a:lnSpc>
              <a:spcBef>
                <a:spcPts val="0"/>
              </a:spcBef>
              <a:spcAft>
                <a:spcPts val="0"/>
              </a:spcAft>
              <a:buClr>
                <a:schemeClr val="dk1"/>
              </a:buClr>
              <a:buSzPts val="1600"/>
              <a:buFont typeface="Arial"/>
              <a:buNone/>
            </a:pPr>
            <a:r>
              <a:rPr lang="en-GB" sz="1600">
                <a:solidFill>
                  <a:schemeClr val="dk1"/>
                </a:solidFill>
                <a:latin typeface="Arial"/>
                <a:ea typeface="Arial"/>
                <a:cs typeface="Arial"/>
                <a:sym typeface="Arial"/>
              </a:rPr>
              <a:t>What are you going to change?</a:t>
            </a:r>
            <a:endParaRPr/>
          </a:p>
          <a:p>
            <a:pPr indent="0" lvl="0" marL="0" marR="0" rtl="0" algn="l">
              <a:lnSpc>
                <a:spcPct val="85000"/>
              </a:lnSpc>
              <a:spcBef>
                <a:spcPts val="0"/>
              </a:spcBef>
              <a:spcAft>
                <a:spcPts val="0"/>
              </a:spcAft>
              <a:buClr>
                <a:schemeClr val="dk1"/>
              </a:buClr>
              <a:buSzPts val="1600"/>
              <a:buFont typeface="Arial"/>
              <a:buNone/>
            </a:pPr>
            <a:r>
              <a:t/>
            </a:r>
            <a:endParaRPr sz="1600">
              <a:solidFill>
                <a:schemeClr val="dk1"/>
              </a:solidFill>
              <a:latin typeface="Arial"/>
              <a:ea typeface="Arial"/>
              <a:cs typeface="Arial"/>
              <a:sym typeface="Arial"/>
            </a:endParaRPr>
          </a:p>
          <a:p>
            <a:pPr indent="0" lvl="0" marL="0" marR="0" rtl="0" algn="l">
              <a:lnSpc>
                <a:spcPct val="85000"/>
              </a:lnSpc>
              <a:spcBef>
                <a:spcPts val="0"/>
              </a:spcBef>
              <a:spcAft>
                <a:spcPts val="0"/>
              </a:spcAft>
              <a:buClr>
                <a:schemeClr val="dk1"/>
              </a:buClr>
              <a:buSzPts val="1600"/>
              <a:buFont typeface="Arial"/>
              <a:buNone/>
            </a:pPr>
            <a:r>
              <a:rPr lang="en-GB" sz="1600">
                <a:solidFill>
                  <a:schemeClr val="dk1"/>
                </a:solidFill>
                <a:latin typeface="Arial"/>
                <a:ea typeface="Arial"/>
                <a:cs typeface="Arial"/>
                <a:sym typeface="Arial"/>
              </a:rPr>
              <a:t>Today has focused on:</a:t>
            </a:r>
            <a:endParaRPr/>
          </a:p>
          <a:p>
            <a:pPr indent="-285750" lvl="0" marL="285750" marR="0" rtl="0" algn="l">
              <a:lnSpc>
                <a:spcPct val="85000"/>
              </a:lnSpc>
              <a:spcBef>
                <a:spcPts val="0"/>
              </a:spcBef>
              <a:spcAft>
                <a:spcPts val="0"/>
              </a:spcAft>
              <a:buClr>
                <a:schemeClr val="dk1"/>
              </a:buClr>
              <a:buSzPts val="1600"/>
              <a:buFont typeface="Arial"/>
              <a:buChar char="•"/>
            </a:pPr>
            <a:r>
              <a:rPr i="0" lang="en-GB" sz="1600" u="none" cap="none" strike="noStrike">
                <a:solidFill>
                  <a:schemeClr val="dk1"/>
                </a:solidFill>
                <a:latin typeface="Arial"/>
                <a:ea typeface="Arial"/>
                <a:cs typeface="Arial"/>
                <a:sym typeface="Arial"/>
              </a:rPr>
              <a:t>Understanding your cohort</a:t>
            </a:r>
            <a:endParaRPr/>
          </a:p>
          <a:p>
            <a:pPr indent="-285750" lvl="0" marL="285750" marR="0" rtl="0" algn="l">
              <a:lnSpc>
                <a:spcPct val="85000"/>
              </a:lnSpc>
              <a:spcBef>
                <a:spcPts val="0"/>
              </a:spcBef>
              <a:spcAft>
                <a:spcPts val="0"/>
              </a:spcAft>
              <a:buClr>
                <a:schemeClr val="dk1"/>
              </a:buClr>
              <a:buSzPts val="1600"/>
              <a:buFont typeface="Arial"/>
              <a:buChar char="•"/>
            </a:pPr>
            <a:r>
              <a:rPr lang="en-GB" sz="1600">
                <a:solidFill>
                  <a:schemeClr val="dk1"/>
                </a:solidFill>
                <a:latin typeface="Arial"/>
                <a:ea typeface="Arial"/>
                <a:cs typeface="Arial"/>
                <a:sym typeface="Arial"/>
              </a:rPr>
              <a:t>Reflecting on provision </a:t>
            </a:r>
            <a:endParaRPr/>
          </a:p>
          <a:p>
            <a:pPr indent="-285750" lvl="0" marL="285750" marR="0" rtl="0" algn="l">
              <a:lnSpc>
                <a:spcPct val="85000"/>
              </a:lnSpc>
              <a:spcBef>
                <a:spcPts val="0"/>
              </a:spcBef>
              <a:spcAft>
                <a:spcPts val="0"/>
              </a:spcAft>
              <a:buClr>
                <a:schemeClr val="dk1"/>
              </a:buClr>
              <a:buSzPts val="1600"/>
              <a:buFont typeface="Arial"/>
              <a:buChar char="•"/>
            </a:pPr>
            <a:r>
              <a:rPr i="0" lang="en-GB" sz="1600" u="none" cap="none" strike="noStrike">
                <a:solidFill>
                  <a:schemeClr val="dk1"/>
                </a:solidFill>
                <a:latin typeface="Arial"/>
                <a:ea typeface="Arial"/>
                <a:cs typeface="Arial"/>
                <a:sym typeface="Arial"/>
              </a:rPr>
              <a:t>Reflecting on environment </a:t>
            </a:r>
            <a:endParaRPr/>
          </a:p>
          <a:p>
            <a:pPr indent="-184150" lvl="0" marL="285750" marR="0" rtl="0" algn="l">
              <a:lnSpc>
                <a:spcPct val="85000"/>
              </a:lnSpc>
              <a:spcBef>
                <a:spcPts val="0"/>
              </a:spcBef>
              <a:spcAft>
                <a:spcPts val="0"/>
              </a:spcAft>
              <a:buClr>
                <a:schemeClr val="dk1"/>
              </a:buClr>
              <a:buSzPts val="1600"/>
              <a:buFont typeface="Arial"/>
              <a:buNone/>
            </a:pPr>
            <a:r>
              <a:t/>
            </a:r>
            <a:endParaRPr sz="1600">
              <a:solidFill>
                <a:schemeClr val="dk1"/>
              </a:solidFill>
              <a:latin typeface="Arial"/>
              <a:ea typeface="Arial"/>
              <a:cs typeface="Arial"/>
              <a:sym typeface="Arial"/>
            </a:endParaRPr>
          </a:p>
          <a:p>
            <a:pPr indent="0" lvl="0" marL="0" marR="0" rtl="0" algn="l">
              <a:lnSpc>
                <a:spcPct val="85000"/>
              </a:lnSpc>
              <a:spcBef>
                <a:spcPts val="0"/>
              </a:spcBef>
              <a:spcAft>
                <a:spcPts val="0"/>
              </a:spcAft>
              <a:buNone/>
            </a:pPr>
            <a:r>
              <a:rPr i="0" lang="en-GB" sz="1600" u="none" cap="none" strike="noStrike">
                <a:solidFill>
                  <a:schemeClr val="dk1"/>
                </a:solidFill>
                <a:latin typeface="Arial"/>
                <a:ea typeface="Arial"/>
                <a:cs typeface="Arial"/>
                <a:sym typeface="Arial"/>
              </a:rPr>
              <a:t>Think about the following:</a:t>
            </a:r>
            <a:endParaRPr/>
          </a:p>
          <a:p>
            <a:pPr indent="0" lvl="0" marL="0" marR="0" rtl="0" algn="l">
              <a:lnSpc>
                <a:spcPct val="85000"/>
              </a:lnSpc>
              <a:spcBef>
                <a:spcPts val="0"/>
              </a:spcBef>
              <a:spcAft>
                <a:spcPts val="0"/>
              </a:spcAft>
              <a:buNone/>
            </a:pPr>
            <a:r>
              <a:t/>
            </a:r>
            <a:endParaRPr sz="1600">
              <a:solidFill>
                <a:schemeClr val="dk1"/>
              </a:solidFill>
              <a:latin typeface="Arial"/>
              <a:ea typeface="Arial"/>
              <a:cs typeface="Arial"/>
              <a:sym typeface="Arial"/>
            </a:endParaRPr>
          </a:p>
          <a:p>
            <a:pPr indent="0" lvl="0" marL="0" marR="0" rtl="0" algn="l">
              <a:lnSpc>
                <a:spcPct val="85000"/>
              </a:lnSpc>
              <a:spcBef>
                <a:spcPts val="0"/>
              </a:spcBef>
              <a:spcAft>
                <a:spcPts val="0"/>
              </a:spcAft>
              <a:buNone/>
            </a:pPr>
            <a:r>
              <a:rPr b="1" i="0" lang="en-GB" sz="1600" u="none" cap="none" strike="noStrike">
                <a:solidFill>
                  <a:schemeClr val="dk1"/>
                </a:solidFill>
                <a:latin typeface="Arial"/>
                <a:ea typeface="Arial"/>
                <a:cs typeface="Arial"/>
                <a:sym typeface="Arial"/>
              </a:rPr>
              <a:t>One thing I have learned about my cohort is…</a:t>
            </a:r>
            <a:endParaRPr/>
          </a:p>
          <a:p>
            <a:pPr indent="0" lvl="0" marL="0" marR="0" rtl="0" algn="l">
              <a:lnSpc>
                <a:spcPct val="85000"/>
              </a:lnSpc>
              <a:spcBef>
                <a:spcPts val="0"/>
              </a:spcBef>
              <a:spcAft>
                <a:spcPts val="0"/>
              </a:spcAft>
              <a:buNone/>
            </a:pPr>
            <a:r>
              <a:rPr b="1" lang="en-GB" sz="1600">
                <a:solidFill>
                  <a:schemeClr val="dk1"/>
                </a:solidFill>
                <a:latin typeface="Arial"/>
                <a:ea typeface="Arial"/>
                <a:cs typeface="Arial"/>
                <a:sym typeface="Arial"/>
              </a:rPr>
              <a:t>One aspect of the cohort I would like to understand more deeply is…</a:t>
            </a:r>
            <a:endParaRPr/>
          </a:p>
          <a:p>
            <a:pPr indent="0" lvl="0" marL="0" marR="0" rtl="0" algn="l">
              <a:lnSpc>
                <a:spcPct val="85000"/>
              </a:lnSpc>
              <a:spcBef>
                <a:spcPts val="0"/>
              </a:spcBef>
              <a:spcAft>
                <a:spcPts val="0"/>
              </a:spcAft>
              <a:buNone/>
            </a:pPr>
            <a:r>
              <a:rPr b="1" lang="en-GB" sz="1600">
                <a:solidFill>
                  <a:schemeClr val="dk1"/>
                </a:solidFill>
                <a:latin typeface="Arial"/>
                <a:ea typeface="Arial"/>
                <a:cs typeface="Arial"/>
                <a:sym typeface="Arial"/>
              </a:rPr>
              <a:t>One strength we should build upon is…</a:t>
            </a:r>
            <a:endParaRPr/>
          </a:p>
          <a:p>
            <a:pPr indent="0" lvl="0" marL="0" marR="0" rtl="0" algn="l">
              <a:lnSpc>
                <a:spcPct val="85000"/>
              </a:lnSpc>
              <a:spcBef>
                <a:spcPts val="0"/>
              </a:spcBef>
              <a:spcAft>
                <a:spcPts val="0"/>
              </a:spcAft>
              <a:buNone/>
            </a:pPr>
            <a:r>
              <a:rPr b="1" lang="en-GB" sz="1600">
                <a:solidFill>
                  <a:schemeClr val="dk1"/>
                </a:solidFill>
                <a:latin typeface="Arial"/>
                <a:ea typeface="Arial"/>
                <a:cs typeface="Arial"/>
                <a:sym typeface="Arial"/>
              </a:rPr>
              <a:t>One aspect of my provision I may need to review is…</a:t>
            </a:r>
            <a:endParaRPr/>
          </a:p>
          <a:p>
            <a:pPr indent="0" lvl="0" marL="0" marR="0" rtl="0" algn="l">
              <a:lnSpc>
                <a:spcPct val="85000"/>
              </a:lnSpc>
              <a:spcBef>
                <a:spcPts val="0"/>
              </a:spcBef>
              <a:spcAft>
                <a:spcPts val="0"/>
              </a:spcAft>
              <a:buNone/>
            </a:pPr>
            <a:r>
              <a:rPr b="1" lang="en-GB" sz="1600">
                <a:solidFill>
                  <a:schemeClr val="dk1"/>
                </a:solidFill>
                <a:latin typeface="Arial"/>
                <a:ea typeface="Arial"/>
                <a:cs typeface="Arial"/>
                <a:sym typeface="Arial"/>
              </a:rPr>
              <a:t>One aspect of the environment I may need to adapt is…</a:t>
            </a:r>
            <a:endParaRPr/>
          </a:p>
          <a:p>
            <a:pPr indent="0" lvl="0" marL="0" marR="0" rtl="0" algn="l">
              <a:lnSpc>
                <a:spcPct val="85000"/>
              </a:lnSpc>
              <a:spcBef>
                <a:spcPts val="0"/>
              </a:spcBef>
              <a:spcAft>
                <a:spcPts val="0"/>
              </a:spcAft>
              <a:buNone/>
            </a:pPr>
            <a:r>
              <a:rPr b="1" lang="en-GB" sz="1600">
                <a:solidFill>
                  <a:schemeClr val="dk1"/>
                </a:solidFill>
                <a:latin typeface="Arial"/>
                <a:ea typeface="Arial"/>
                <a:cs typeface="Arial"/>
                <a:sym typeface="Arial"/>
              </a:rPr>
              <a:t>One action I will take before half term is…</a:t>
            </a:r>
            <a:endParaRPr/>
          </a:p>
          <a:p>
            <a:pPr indent="0" lvl="0" marL="0" marR="0" rtl="0" algn="l">
              <a:lnSpc>
                <a:spcPct val="85000"/>
              </a:lnSpc>
              <a:spcBef>
                <a:spcPts val="0"/>
              </a:spcBef>
              <a:spcAft>
                <a:spcPts val="0"/>
              </a:spcAft>
              <a:buNone/>
            </a:pPr>
            <a:r>
              <a:rPr b="1" lang="en-GB" sz="1600">
                <a:solidFill>
                  <a:schemeClr val="dk1"/>
                </a:solidFill>
                <a:latin typeface="Arial"/>
                <a:ea typeface="Arial"/>
                <a:cs typeface="Arial"/>
                <a:sym typeface="Arial"/>
              </a:rPr>
              <a:t>One impact I hope to see is…</a:t>
            </a:r>
            <a:endParaRPr/>
          </a:p>
          <a:p>
            <a:pPr indent="0" lvl="0" marL="0" marR="0" rtl="0" algn="l">
              <a:lnSpc>
                <a:spcPct val="85000"/>
              </a:lnSpc>
              <a:spcBef>
                <a:spcPts val="0"/>
              </a:spcBef>
              <a:spcAft>
                <a:spcPts val="0"/>
              </a:spcAft>
              <a:buNone/>
            </a:pPr>
            <a:r>
              <a:t/>
            </a:r>
            <a:endParaRPr i="0" sz="1600" u="none" cap="none" strike="noStrike">
              <a:solidFill>
                <a:schemeClr val="dk1"/>
              </a:solidFill>
              <a:latin typeface="Arial"/>
              <a:ea typeface="Arial"/>
              <a:cs typeface="Arial"/>
              <a:sym typeface="Arial"/>
            </a:endParaRPr>
          </a:p>
          <a:p>
            <a:pPr indent="-184150" lvl="0" marL="285750" marR="0" rtl="0" algn="l">
              <a:lnSpc>
                <a:spcPct val="85000"/>
              </a:lnSpc>
              <a:spcBef>
                <a:spcPts val="0"/>
              </a:spcBef>
              <a:spcAft>
                <a:spcPts val="0"/>
              </a:spcAft>
              <a:buClr>
                <a:schemeClr val="dk1"/>
              </a:buClr>
              <a:buSzPts val="1600"/>
              <a:buFont typeface="Arial"/>
              <a:buNone/>
            </a:pPr>
            <a:r>
              <a:t/>
            </a:r>
            <a:endParaRPr i="0" sz="1600" u="none" cap="none" strike="noStrike">
              <a:solidFill>
                <a:schemeClr val="dk1"/>
              </a:solidFill>
              <a:latin typeface="Arial"/>
              <a:ea typeface="Arial"/>
              <a:cs typeface="Arial"/>
              <a:sym typeface="Arial"/>
            </a:endParaRPr>
          </a:p>
        </p:txBody>
      </p:sp>
      <p:sp>
        <p:nvSpPr>
          <p:cNvPr id="822" name="Google Shape;822;p18"/>
          <p:cNvSpPr txBox="1"/>
          <p:nvPr/>
        </p:nvSpPr>
        <p:spPr>
          <a:xfrm>
            <a:off x="615343" y="4902977"/>
            <a:ext cx="10779602" cy="755374"/>
          </a:xfrm>
          <a:prstGeom prst="rect">
            <a:avLst/>
          </a:prstGeom>
          <a:solidFill>
            <a:srgbClr val="DAEEBD"/>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lang="en-GB" sz="1600">
                <a:solidFill>
                  <a:schemeClr val="dk1"/>
                </a:solidFill>
                <a:latin typeface="Arial"/>
                <a:ea typeface="Arial"/>
                <a:cs typeface="Arial"/>
                <a:sym typeface="Arial"/>
              </a:rPr>
              <a:t>Use this opportunity to discuss your reflections with colleagues, challenge your thinking, and identify meaningful changes that will make the greatest difference for your cohort.</a:t>
            </a:r>
            <a:endParaRPr/>
          </a:p>
          <a:p>
            <a:pPr indent="0" lvl="0" marL="0" marR="0" rtl="0" algn="ctr">
              <a:lnSpc>
                <a:spcPct val="85000"/>
              </a:lnSpc>
              <a:spcBef>
                <a:spcPts val="0"/>
              </a:spcBef>
              <a:spcAft>
                <a:spcPts val="0"/>
              </a:spcAft>
              <a:buClr>
                <a:schemeClr val="dk1"/>
              </a:buClr>
              <a:buSzPts val="1600"/>
              <a:buFont typeface="Arial"/>
              <a:buNone/>
            </a:pPr>
            <a:r>
              <a:t/>
            </a:r>
            <a:endParaRPr b="1" i="0" sz="1600" u="none" cap="none" strike="noStrike">
              <a:solidFill>
                <a:schemeClr val="dk1"/>
              </a:solidFill>
              <a:latin typeface="Arial"/>
              <a:ea typeface="Arial"/>
              <a:cs typeface="Arial"/>
              <a:sym typeface="Arial"/>
            </a:endParaRPr>
          </a:p>
        </p:txBody>
      </p:sp>
      <p:pic>
        <p:nvPicPr>
          <p:cNvPr id="823" name="Google Shape;823;p18"/>
          <p:cNvPicPr preferRelativeResize="0"/>
          <p:nvPr/>
        </p:nvPicPr>
        <p:blipFill>
          <a:blip r:embed="rId4">
            <a:alphaModFix/>
          </a:blip>
          <a:stretch>
            <a:fillRect/>
          </a:stretch>
        </p:blipFill>
        <p:spPr>
          <a:xfrm>
            <a:off x="7220773" y="1676376"/>
            <a:ext cx="4829827" cy="3060975"/>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828" name="Shape 828"/>
        <p:cNvGrpSpPr/>
        <p:nvPr/>
      </p:nvGrpSpPr>
      <p:grpSpPr>
        <a:xfrm>
          <a:off x="0" y="0"/>
          <a:ext cx="0" cy="0"/>
          <a:chOff x="0" y="0"/>
          <a:chExt cx="0" cy="0"/>
        </a:xfrm>
      </p:grpSpPr>
      <p:pic>
        <p:nvPicPr>
          <p:cNvPr id="829" name="Google Shape;829;h3060a773241cba5c_0_471"/>
          <p:cNvPicPr preferRelativeResize="0"/>
          <p:nvPr/>
        </p:nvPicPr>
        <p:blipFill rotWithShape="1">
          <a:blip r:embed="rId3">
            <a:alphaModFix/>
          </a:blip>
          <a:srcRect b="0" l="0" r="0" t="0"/>
          <a:stretch/>
        </p:blipFill>
        <p:spPr>
          <a:xfrm>
            <a:off x="8877984" y="973275"/>
            <a:ext cx="2240616" cy="1493744"/>
          </a:xfrm>
          <a:prstGeom prst="rect">
            <a:avLst/>
          </a:prstGeom>
          <a:noFill/>
          <a:ln>
            <a:noFill/>
          </a:ln>
        </p:spPr>
      </p:pic>
      <p:pic>
        <p:nvPicPr>
          <p:cNvPr id="830" name="Google Shape;830;h3060a773241cba5c_0_471"/>
          <p:cNvPicPr preferRelativeResize="0"/>
          <p:nvPr/>
        </p:nvPicPr>
        <p:blipFill rotWithShape="1">
          <a:blip r:embed="rId4">
            <a:alphaModFix/>
          </a:blip>
          <a:srcRect b="0" l="9296" r="6045" t="0"/>
          <a:stretch/>
        </p:blipFill>
        <p:spPr>
          <a:xfrm>
            <a:off x="4115700" y="3429000"/>
            <a:ext cx="4462374" cy="2833925"/>
          </a:xfrm>
          <a:prstGeom prst="rect">
            <a:avLst/>
          </a:prstGeom>
          <a:noFill/>
          <a:ln>
            <a:noFill/>
          </a:ln>
        </p:spPr>
      </p:pic>
      <p:sp>
        <p:nvSpPr>
          <p:cNvPr id="831" name="Google Shape;831;h3060a773241cba5c_0_471"/>
          <p:cNvSpPr txBox="1"/>
          <p:nvPr/>
        </p:nvSpPr>
        <p:spPr>
          <a:xfrm>
            <a:off x="142125" y="660450"/>
            <a:ext cx="5489100" cy="459300"/>
          </a:xfrm>
          <a:prstGeom prst="rect">
            <a:avLst/>
          </a:prstGeom>
          <a:noFill/>
          <a:ln>
            <a:noFill/>
          </a:ln>
        </p:spPr>
        <p:txBody>
          <a:bodyPr anchorCtr="0" anchor="t" bIns="91425" lIns="91425" spcFirstLastPara="1" rIns="91425" wrap="square" tIns="91425">
            <a:spAutoFit/>
          </a:bodyPr>
          <a:lstStyle/>
          <a:p>
            <a:pPr indent="0" lvl="0" marL="0" rtl="0" algn="l">
              <a:lnSpc>
                <a:spcPct val="85000"/>
              </a:lnSpc>
              <a:spcBef>
                <a:spcPts val="0"/>
              </a:spcBef>
              <a:spcAft>
                <a:spcPts val="0"/>
              </a:spcAft>
              <a:buNone/>
            </a:pPr>
            <a:r>
              <a:t/>
            </a:r>
            <a:endParaRPr sz="2100" u="sng">
              <a:solidFill>
                <a:schemeClr val="dk1"/>
              </a:solidFill>
            </a:endParaRPr>
          </a:p>
        </p:txBody>
      </p:sp>
      <p:sp>
        <p:nvSpPr>
          <p:cNvPr id="832" name="Google Shape;832;h3060a773241cba5c_0_471"/>
          <p:cNvSpPr txBox="1"/>
          <p:nvPr>
            <p:ph type="title"/>
          </p:nvPr>
        </p:nvSpPr>
        <p:spPr>
          <a:xfrm>
            <a:off x="-1" y="133340"/>
            <a:ext cx="11118600" cy="456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rgbClr val="003764"/>
              </a:buClr>
              <a:buSzPts val="2400"/>
              <a:buFont typeface="Arial"/>
              <a:buNone/>
            </a:pPr>
            <a:r>
              <a:rPr lang="en-GB" sz="2400"/>
              <a:t> </a:t>
            </a:r>
            <a:r>
              <a:rPr lang="en-GB" sz="2800"/>
              <a:t>Support to strengthen reception practice</a:t>
            </a:r>
            <a:r>
              <a:rPr lang="en-GB" sz="2400"/>
              <a:t> </a:t>
            </a:r>
            <a:endParaRPr/>
          </a:p>
        </p:txBody>
      </p:sp>
      <p:sp>
        <p:nvSpPr>
          <p:cNvPr id="833" name="Google Shape;833;h3060a773241cba5c_0_471"/>
          <p:cNvSpPr txBox="1"/>
          <p:nvPr/>
        </p:nvSpPr>
        <p:spPr>
          <a:xfrm>
            <a:off x="8750050" y="2480475"/>
            <a:ext cx="3000000" cy="3926700"/>
          </a:xfrm>
          <a:prstGeom prst="rect">
            <a:avLst/>
          </a:prstGeom>
          <a:noFill/>
          <a:ln>
            <a:noFill/>
          </a:ln>
        </p:spPr>
        <p:txBody>
          <a:bodyPr anchorCtr="0" anchor="t" bIns="91425" lIns="91425" spcFirstLastPara="1" rIns="91425" wrap="square" tIns="91425">
            <a:spAutoFit/>
          </a:bodyPr>
          <a:lstStyle/>
          <a:p>
            <a:pPr indent="0" lvl="0" marL="0" rtl="0" algn="l">
              <a:lnSpc>
                <a:spcPct val="85000"/>
              </a:lnSpc>
              <a:spcBef>
                <a:spcPts val="0"/>
              </a:spcBef>
              <a:spcAft>
                <a:spcPts val="0"/>
              </a:spcAft>
              <a:buNone/>
            </a:pPr>
            <a:r>
              <a:rPr b="1" lang="en-GB" sz="2600">
                <a:solidFill>
                  <a:schemeClr val="dk1"/>
                </a:solidFill>
              </a:rPr>
              <a:t>Small changes can have a big impact… </a:t>
            </a:r>
            <a:r>
              <a:rPr lang="en-GB" sz="2600">
                <a:solidFill>
                  <a:schemeClr val="dk1"/>
                </a:solidFill>
              </a:rPr>
              <a:t>when they are </a:t>
            </a:r>
            <a:r>
              <a:rPr b="1" lang="en-GB" sz="2600">
                <a:solidFill>
                  <a:schemeClr val="dk1"/>
                </a:solidFill>
              </a:rPr>
              <a:t>well-sequenced, thoughtful</a:t>
            </a:r>
            <a:r>
              <a:rPr lang="en-GB" sz="2600">
                <a:solidFill>
                  <a:schemeClr val="dk1"/>
                </a:solidFill>
              </a:rPr>
              <a:t> and </a:t>
            </a:r>
            <a:r>
              <a:rPr b="1" lang="en-GB" sz="2600">
                <a:solidFill>
                  <a:schemeClr val="dk1"/>
                </a:solidFill>
              </a:rPr>
              <a:t>focused on what helps children feel secure, confident and ready to learn.</a:t>
            </a:r>
            <a:r>
              <a:rPr lang="en-GB" sz="2600">
                <a:solidFill>
                  <a:schemeClr val="dk1"/>
                </a:solidFill>
              </a:rPr>
              <a:t> </a:t>
            </a:r>
            <a:r>
              <a:rPr lang="en-GB" sz="2300">
                <a:solidFill>
                  <a:schemeClr val="dk1"/>
                </a:solidFill>
              </a:rPr>
              <a:t> </a:t>
            </a:r>
            <a:endParaRPr/>
          </a:p>
        </p:txBody>
      </p:sp>
      <p:sp>
        <p:nvSpPr>
          <p:cNvPr id="834" name="Google Shape;834;h3060a773241cba5c_0_471"/>
          <p:cNvSpPr txBox="1"/>
          <p:nvPr/>
        </p:nvSpPr>
        <p:spPr>
          <a:xfrm>
            <a:off x="0" y="501300"/>
            <a:ext cx="8578200" cy="2927700"/>
          </a:xfrm>
          <a:prstGeom prst="rect">
            <a:avLst/>
          </a:prstGeom>
          <a:noFill/>
          <a:ln>
            <a:noFill/>
          </a:ln>
        </p:spPr>
        <p:txBody>
          <a:bodyPr anchorCtr="0" anchor="t" bIns="91425" lIns="91425" spcFirstLastPara="1" rIns="91425" wrap="square" tIns="91425">
            <a:spAutoFit/>
          </a:bodyPr>
          <a:lstStyle/>
          <a:p>
            <a:pPr indent="-196850" lvl="0" marL="171450" rtl="0" algn="l">
              <a:spcBef>
                <a:spcPts val="0"/>
              </a:spcBef>
              <a:spcAft>
                <a:spcPts val="0"/>
              </a:spcAft>
              <a:buClr>
                <a:schemeClr val="dk1"/>
              </a:buClr>
              <a:buSzPts val="2200"/>
              <a:buChar char="•"/>
            </a:pPr>
            <a:r>
              <a:rPr lang="en-GB" sz="2200" u="sng">
                <a:solidFill>
                  <a:schemeClr val="dk1"/>
                </a:solidFill>
              </a:rPr>
              <a:t>Today was about: </a:t>
            </a:r>
            <a:endParaRPr sz="2200" u="sng">
              <a:solidFill>
                <a:schemeClr val="dk1"/>
              </a:solidFill>
            </a:endParaRPr>
          </a:p>
          <a:p>
            <a:pPr indent="0" lvl="0" marL="457200" rtl="0" algn="l">
              <a:spcBef>
                <a:spcPts val="0"/>
              </a:spcBef>
              <a:spcAft>
                <a:spcPts val="0"/>
              </a:spcAft>
              <a:buNone/>
            </a:pPr>
            <a:r>
              <a:rPr b="1" lang="en-GB" sz="2200">
                <a:solidFill>
                  <a:schemeClr val="dk1"/>
                </a:solidFill>
              </a:rPr>
              <a:t>A secure and holistic understanding of each child’s development. </a:t>
            </a:r>
            <a:r>
              <a:rPr lang="en-GB" sz="2200">
                <a:solidFill>
                  <a:schemeClr val="dk1"/>
                </a:solidFill>
              </a:rPr>
              <a:t>Building knowledge of each child through everyday interactions, observations and learning.</a:t>
            </a:r>
            <a:endParaRPr sz="2200">
              <a:solidFill>
                <a:schemeClr val="dk1"/>
              </a:solidFill>
            </a:endParaRPr>
          </a:p>
          <a:p>
            <a:pPr indent="0" lvl="0" marL="457200" rtl="0" algn="l">
              <a:spcBef>
                <a:spcPts val="0"/>
              </a:spcBef>
              <a:spcAft>
                <a:spcPts val="0"/>
              </a:spcAft>
              <a:buNone/>
            </a:pPr>
            <a:r>
              <a:t/>
            </a:r>
            <a:endParaRPr sz="2200">
              <a:solidFill>
                <a:schemeClr val="dk1"/>
              </a:solidFill>
            </a:endParaRPr>
          </a:p>
          <a:p>
            <a:pPr indent="-368300" lvl="0" marL="457200" rtl="0" algn="l">
              <a:lnSpc>
                <a:spcPct val="105000"/>
              </a:lnSpc>
              <a:spcBef>
                <a:spcPts val="0"/>
              </a:spcBef>
              <a:spcAft>
                <a:spcPts val="0"/>
              </a:spcAft>
              <a:buClr>
                <a:schemeClr val="dk1"/>
              </a:buClr>
              <a:buSzPts val="2200"/>
              <a:buChar char="•"/>
            </a:pPr>
            <a:r>
              <a:rPr lang="en-GB" sz="2200">
                <a:solidFill>
                  <a:schemeClr val="dk1"/>
                </a:solidFill>
              </a:rPr>
              <a:t>Identify children’s strengths, interests, prior learning and emerging needs.: </a:t>
            </a:r>
            <a:r>
              <a:rPr b="1" lang="en-GB" sz="2200">
                <a:solidFill>
                  <a:schemeClr val="dk1"/>
                </a:solidFill>
              </a:rPr>
              <a:t>Teaching and provision reflect what children already know and can do.</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839" name="Shape 839"/>
        <p:cNvGrpSpPr/>
        <p:nvPr/>
      </p:nvGrpSpPr>
      <p:grpSpPr>
        <a:xfrm>
          <a:off x="0" y="0"/>
          <a:ext cx="0" cy="0"/>
          <a:chOff x="0" y="0"/>
          <a:chExt cx="0" cy="0"/>
        </a:xfrm>
      </p:grpSpPr>
      <p:pic>
        <p:nvPicPr>
          <p:cNvPr id="840" name="Google Shape;840;h3060a773241cba5c_0_480"/>
          <p:cNvPicPr preferRelativeResize="0"/>
          <p:nvPr/>
        </p:nvPicPr>
        <p:blipFill rotWithShape="1">
          <a:blip r:embed="rId3">
            <a:alphaModFix/>
          </a:blip>
          <a:srcRect b="0" l="0" r="0" t="0"/>
          <a:stretch/>
        </p:blipFill>
        <p:spPr>
          <a:xfrm>
            <a:off x="9951384" y="133350"/>
            <a:ext cx="2240616" cy="1493744"/>
          </a:xfrm>
          <a:prstGeom prst="rect">
            <a:avLst/>
          </a:prstGeom>
          <a:noFill/>
          <a:ln>
            <a:noFill/>
          </a:ln>
        </p:spPr>
      </p:pic>
      <p:sp>
        <p:nvSpPr>
          <p:cNvPr id="841" name="Google Shape;841;h3060a773241cba5c_0_480"/>
          <p:cNvSpPr txBox="1"/>
          <p:nvPr/>
        </p:nvSpPr>
        <p:spPr>
          <a:xfrm>
            <a:off x="86925" y="133350"/>
            <a:ext cx="5332800" cy="55989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t/>
            </a:r>
            <a:endParaRPr b="1" sz="2100">
              <a:solidFill>
                <a:schemeClr val="dk1"/>
              </a:solidFill>
            </a:endParaRPr>
          </a:p>
          <a:p>
            <a:pPr indent="0" lvl="0" marL="457200" rtl="0" algn="l">
              <a:spcBef>
                <a:spcPts val="0"/>
              </a:spcBef>
              <a:spcAft>
                <a:spcPts val="0"/>
              </a:spcAft>
              <a:buNone/>
            </a:pPr>
            <a:r>
              <a:t/>
            </a:r>
            <a:endParaRPr b="1" sz="2100">
              <a:solidFill>
                <a:schemeClr val="dk1"/>
              </a:solidFill>
            </a:endParaRPr>
          </a:p>
          <a:p>
            <a:pPr indent="0" lvl="0" marL="457200" rtl="0" algn="l">
              <a:spcBef>
                <a:spcPts val="0"/>
              </a:spcBef>
              <a:spcAft>
                <a:spcPts val="0"/>
              </a:spcAft>
              <a:buNone/>
            </a:pPr>
            <a:r>
              <a:t/>
            </a:r>
            <a:endParaRPr b="1" sz="2100">
              <a:solidFill>
                <a:schemeClr val="dk1"/>
              </a:solidFill>
            </a:endParaRPr>
          </a:p>
          <a:p>
            <a:pPr indent="0" lvl="0" marL="457200" rtl="0" algn="l">
              <a:spcBef>
                <a:spcPts val="0"/>
              </a:spcBef>
              <a:spcAft>
                <a:spcPts val="0"/>
              </a:spcAft>
              <a:buNone/>
            </a:pPr>
            <a:r>
              <a:t/>
            </a:r>
            <a:endParaRPr sz="2100" u="sng">
              <a:solidFill>
                <a:schemeClr val="dk1"/>
              </a:solidFill>
            </a:endParaRPr>
          </a:p>
          <a:p>
            <a:pPr indent="-361950" lvl="0" marL="457200" rtl="0" algn="l">
              <a:lnSpc>
                <a:spcPct val="85000"/>
              </a:lnSpc>
              <a:spcBef>
                <a:spcPts val="0"/>
              </a:spcBef>
              <a:spcAft>
                <a:spcPts val="0"/>
              </a:spcAft>
              <a:buClr>
                <a:schemeClr val="dk1"/>
              </a:buClr>
              <a:buSzPts val="2100"/>
              <a:buChar char="•"/>
            </a:pPr>
            <a:r>
              <a:rPr b="1" lang="en-GB" sz="2100">
                <a:solidFill>
                  <a:schemeClr val="dk1"/>
                </a:solidFill>
              </a:rPr>
              <a:t>One thing to keep</a:t>
            </a:r>
            <a:endParaRPr sz="2100">
              <a:solidFill>
                <a:schemeClr val="dk1"/>
              </a:solidFill>
            </a:endParaRPr>
          </a:p>
          <a:p>
            <a:pPr indent="0" lvl="0" marL="0" rtl="0" algn="l">
              <a:lnSpc>
                <a:spcPct val="85000"/>
              </a:lnSpc>
              <a:spcBef>
                <a:spcPts val="0"/>
              </a:spcBef>
              <a:spcAft>
                <a:spcPts val="0"/>
              </a:spcAft>
              <a:buNone/>
            </a:pPr>
            <a:r>
              <a:rPr lang="en-GB" sz="2100">
                <a:solidFill>
                  <a:schemeClr val="dk1"/>
                </a:solidFill>
              </a:rPr>
              <a:t> 	An aspect of current practice that is working well and supports children and families 	effectively.</a:t>
            </a:r>
            <a:endParaRPr sz="2100">
              <a:solidFill>
                <a:schemeClr val="dk1"/>
              </a:solidFill>
            </a:endParaRPr>
          </a:p>
          <a:p>
            <a:pPr indent="0" lvl="0" marL="0" rtl="0" algn="l">
              <a:lnSpc>
                <a:spcPct val="85000"/>
              </a:lnSpc>
              <a:spcBef>
                <a:spcPts val="0"/>
              </a:spcBef>
              <a:spcAft>
                <a:spcPts val="0"/>
              </a:spcAft>
              <a:buNone/>
            </a:pPr>
            <a:r>
              <a:t/>
            </a:r>
            <a:endParaRPr sz="2100">
              <a:solidFill>
                <a:schemeClr val="dk1"/>
              </a:solidFill>
            </a:endParaRPr>
          </a:p>
          <a:p>
            <a:pPr indent="-361950" lvl="0" marL="457200" rtl="0" algn="l">
              <a:lnSpc>
                <a:spcPct val="85000"/>
              </a:lnSpc>
              <a:spcBef>
                <a:spcPts val="0"/>
              </a:spcBef>
              <a:spcAft>
                <a:spcPts val="0"/>
              </a:spcAft>
              <a:buClr>
                <a:schemeClr val="dk1"/>
              </a:buClr>
              <a:buSzPts val="2100"/>
              <a:buChar char="•"/>
            </a:pPr>
            <a:r>
              <a:rPr b="1" lang="en-GB" sz="2100">
                <a:solidFill>
                  <a:schemeClr val="dk1"/>
                </a:solidFill>
              </a:rPr>
              <a:t>One thing to adjust</a:t>
            </a:r>
            <a:endParaRPr sz="2100">
              <a:solidFill>
                <a:schemeClr val="dk1"/>
              </a:solidFill>
            </a:endParaRPr>
          </a:p>
          <a:p>
            <a:pPr indent="0" lvl="0" marL="0" rtl="0" algn="l">
              <a:lnSpc>
                <a:spcPct val="85000"/>
              </a:lnSpc>
              <a:spcBef>
                <a:spcPts val="0"/>
              </a:spcBef>
              <a:spcAft>
                <a:spcPts val="0"/>
              </a:spcAft>
              <a:buNone/>
            </a:pPr>
            <a:r>
              <a:rPr lang="en-GB" sz="2100">
                <a:solidFill>
                  <a:schemeClr val="dk1"/>
                </a:solidFill>
              </a:rPr>
              <a:t>	An element that may need refining, strengthening or approaching differently to better 	support children’s thriving forward </a:t>
            </a:r>
            <a:r>
              <a:rPr lang="en-GB" sz="2100">
                <a:solidFill>
                  <a:schemeClr val="dk1"/>
                </a:solidFill>
              </a:rPr>
              <a:t>in reception</a:t>
            </a:r>
            <a:r>
              <a:rPr lang="en-GB" sz="2100">
                <a:solidFill>
                  <a:schemeClr val="dk1"/>
                </a:solidFill>
              </a:rPr>
              <a:t> </a:t>
            </a:r>
            <a:endParaRPr sz="2100">
              <a:solidFill>
                <a:schemeClr val="dk1"/>
              </a:solidFill>
            </a:endParaRPr>
          </a:p>
          <a:p>
            <a:pPr indent="0" lvl="0" marL="0" rtl="0" algn="l">
              <a:lnSpc>
                <a:spcPct val="85000"/>
              </a:lnSpc>
              <a:spcBef>
                <a:spcPts val="0"/>
              </a:spcBef>
              <a:spcAft>
                <a:spcPts val="0"/>
              </a:spcAft>
              <a:buNone/>
            </a:pPr>
            <a:r>
              <a:t/>
            </a:r>
            <a:endParaRPr sz="2100">
              <a:solidFill>
                <a:schemeClr val="dk1"/>
              </a:solidFill>
            </a:endParaRPr>
          </a:p>
          <a:p>
            <a:pPr indent="-361950" lvl="0" marL="457200" rtl="0" algn="l">
              <a:lnSpc>
                <a:spcPct val="85000"/>
              </a:lnSpc>
              <a:spcBef>
                <a:spcPts val="0"/>
              </a:spcBef>
              <a:spcAft>
                <a:spcPts val="0"/>
              </a:spcAft>
              <a:buClr>
                <a:schemeClr val="dk1"/>
              </a:buClr>
              <a:buSzPts val="2100"/>
              <a:buChar char="•"/>
            </a:pPr>
            <a:r>
              <a:rPr b="1" lang="en-GB" sz="2100">
                <a:solidFill>
                  <a:schemeClr val="dk1"/>
                </a:solidFill>
              </a:rPr>
              <a:t>One new thing to try </a:t>
            </a:r>
            <a:endParaRPr sz="2100">
              <a:solidFill>
                <a:schemeClr val="dk1"/>
              </a:solidFill>
            </a:endParaRPr>
          </a:p>
          <a:p>
            <a:pPr indent="0" lvl="0" marL="0" rtl="0" algn="l">
              <a:lnSpc>
                <a:spcPct val="85000"/>
              </a:lnSpc>
              <a:spcBef>
                <a:spcPts val="0"/>
              </a:spcBef>
              <a:spcAft>
                <a:spcPts val="0"/>
              </a:spcAft>
              <a:buNone/>
            </a:pPr>
            <a:r>
              <a:rPr lang="en-GB" sz="2100">
                <a:solidFill>
                  <a:schemeClr val="dk1"/>
                </a:solidFill>
              </a:rPr>
              <a:t>	A realistic change or new approach that will lead to impact for your target Reception children e.g. in the routine, environment…</a:t>
            </a:r>
            <a:endParaRPr sz="2100" u="sng">
              <a:solidFill>
                <a:schemeClr val="dk1"/>
              </a:solidFill>
            </a:endParaRPr>
          </a:p>
        </p:txBody>
      </p:sp>
      <p:pic>
        <p:nvPicPr>
          <p:cNvPr id="842" name="Google Shape;842;h3060a773241cba5c_0_480"/>
          <p:cNvPicPr preferRelativeResize="0"/>
          <p:nvPr/>
        </p:nvPicPr>
        <p:blipFill>
          <a:blip r:embed="rId4">
            <a:alphaModFix/>
          </a:blip>
          <a:stretch>
            <a:fillRect/>
          </a:stretch>
        </p:blipFill>
        <p:spPr>
          <a:xfrm>
            <a:off x="5698325" y="2191779"/>
            <a:ext cx="5900650" cy="3739625"/>
          </a:xfrm>
          <a:prstGeom prst="rect">
            <a:avLst/>
          </a:prstGeom>
          <a:noFill/>
          <a:ln>
            <a:noFill/>
          </a:ln>
        </p:spPr>
      </p:pic>
      <p:sp>
        <p:nvSpPr>
          <p:cNvPr id="843" name="Google Shape;843;h3060a773241cba5c_0_480"/>
          <p:cNvSpPr txBox="1"/>
          <p:nvPr>
            <p:ph type="title"/>
          </p:nvPr>
        </p:nvSpPr>
        <p:spPr>
          <a:xfrm>
            <a:off x="86924" y="303940"/>
            <a:ext cx="11118600" cy="456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rgbClr val="003764"/>
              </a:buClr>
              <a:buSzPts val="2400"/>
              <a:buFont typeface="Arial"/>
              <a:buNone/>
            </a:pPr>
            <a:r>
              <a:rPr lang="en-GB" sz="2400"/>
              <a:t> </a:t>
            </a:r>
            <a:r>
              <a:rPr lang="en-GB" sz="2800"/>
              <a:t>Support to strengthen reception practice</a:t>
            </a:r>
            <a:r>
              <a:rPr lang="en-GB" sz="2400"/>
              <a:t> </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DB99"/>
        </a:solidFill>
      </p:bgPr>
    </p:bg>
    <p:spTree>
      <p:nvGrpSpPr>
        <p:cNvPr id="848" name="Shape 848"/>
        <p:cNvGrpSpPr/>
        <p:nvPr/>
      </p:nvGrpSpPr>
      <p:grpSpPr>
        <a:xfrm>
          <a:off x="0" y="0"/>
          <a:ext cx="0" cy="0"/>
          <a:chOff x="0" y="0"/>
          <a:chExt cx="0" cy="0"/>
        </a:xfrm>
      </p:grpSpPr>
      <p:sp>
        <p:nvSpPr>
          <p:cNvPr id="849" name="Google Shape;849;h10638ee2b1f6455_0_0"/>
          <p:cNvSpPr txBox="1"/>
          <p:nvPr>
            <p:ph type="title"/>
          </p:nvPr>
        </p:nvSpPr>
        <p:spPr>
          <a:xfrm>
            <a:off x="211740" y="133341"/>
            <a:ext cx="10956600" cy="5124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rgbClr val="003764"/>
              </a:buClr>
              <a:buSzPts val="2800"/>
              <a:buFont typeface="Arial"/>
              <a:buNone/>
            </a:pPr>
            <a:r>
              <a:rPr lang="en-GB" sz="2400">
                <a:solidFill>
                  <a:schemeClr val="accent1"/>
                </a:solidFill>
              </a:rPr>
              <a:t>Looking ahead as a network</a:t>
            </a:r>
            <a:r>
              <a:rPr lang="en-GB" sz="2800"/>
              <a:t>: Google form</a:t>
            </a:r>
            <a:br>
              <a:rPr lang="en-GB" sz="2600"/>
            </a:br>
            <a:endParaRPr sz="2600"/>
          </a:p>
        </p:txBody>
      </p:sp>
      <p:cxnSp>
        <p:nvCxnSpPr>
          <p:cNvPr id="850" name="Google Shape;850;h10638ee2b1f6455_0_0"/>
          <p:cNvCxnSpPr/>
          <p:nvPr/>
        </p:nvCxnSpPr>
        <p:spPr>
          <a:xfrm>
            <a:off x="1877418" y="6572285"/>
            <a:ext cx="222300" cy="0"/>
          </a:xfrm>
          <a:prstGeom prst="straightConnector1">
            <a:avLst/>
          </a:prstGeom>
          <a:noFill/>
          <a:ln cap="rnd" cmpd="sng" w="19050">
            <a:solidFill>
              <a:srgbClr val="4C6C9C"/>
            </a:solidFill>
            <a:prstDash val="solid"/>
            <a:round/>
            <a:headEnd len="sm" w="sm" type="none"/>
            <a:tailEnd len="sm" w="sm" type="none"/>
          </a:ln>
        </p:spPr>
      </p:cxnSp>
      <p:cxnSp>
        <p:nvCxnSpPr>
          <p:cNvPr id="851" name="Google Shape;851;h10638ee2b1f6455_0_0"/>
          <p:cNvCxnSpPr/>
          <p:nvPr/>
        </p:nvCxnSpPr>
        <p:spPr>
          <a:xfrm>
            <a:off x="2496543" y="6572285"/>
            <a:ext cx="228600" cy="0"/>
          </a:xfrm>
          <a:prstGeom prst="straightConnector1">
            <a:avLst/>
          </a:prstGeom>
          <a:noFill/>
          <a:ln cap="rnd" cmpd="sng" w="12700">
            <a:solidFill>
              <a:srgbClr val="4C6C9C"/>
            </a:solidFill>
            <a:prstDash val="lgDash"/>
            <a:round/>
            <a:headEnd len="sm" w="sm" type="none"/>
            <a:tailEnd len="sm" w="sm" type="none"/>
          </a:ln>
        </p:spPr>
      </p:cxnSp>
      <p:cxnSp>
        <p:nvCxnSpPr>
          <p:cNvPr id="852" name="Google Shape;852;h10638ee2b1f6455_0_0"/>
          <p:cNvCxnSpPr/>
          <p:nvPr/>
        </p:nvCxnSpPr>
        <p:spPr>
          <a:xfrm>
            <a:off x="3609380" y="6572285"/>
            <a:ext cx="228600" cy="0"/>
          </a:xfrm>
          <a:prstGeom prst="straightConnector1">
            <a:avLst/>
          </a:prstGeom>
          <a:noFill/>
          <a:ln cap="rnd" cmpd="sng" w="12700">
            <a:solidFill>
              <a:schemeClr val="accent2"/>
            </a:solidFill>
            <a:prstDash val="lgDash"/>
            <a:round/>
            <a:headEnd len="sm" w="sm" type="none"/>
            <a:tailEnd len="sm" w="sm" type="none"/>
          </a:ln>
        </p:spPr>
      </p:cxnSp>
      <p:sp>
        <p:nvSpPr>
          <p:cNvPr id="853" name="Google Shape;853;h10638ee2b1f6455_0_0"/>
          <p:cNvSpPr txBox="1"/>
          <p:nvPr/>
        </p:nvSpPr>
        <p:spPr>
          <a:xfrm>
            <a:off x="1369015" y="3114249"/>
            <a:ext cx="4845600" cy="564600"/>
          </a:xfrm>
          <a:prstGeom prst="rect">
            <a:avLst/>
          </a:prstGeom>
          <a:noFill/>
          <a:ln>
            <a:noFill/>
          </a:ln>
        </p:spPr>
        <p:txBody>
          <a:bodyPr anchorCtr="0" anchor="t" bIns="0" lIns="0" spcFirstLastPara="1" rIns="0" wrap="square" tIns="0">
            <a:noAutofit/>
          </a:bodyPr>
          <a:lstStyle/>
          <a:p>
            <a:pPr indent="0" lvl="0" marL="0" marR="0" rtl="0" algn="l">
              <a:lnSpc>
                <a:spcPct val="57692"/>
              </a:lnSpc>
              <a:spcBef>
                <a:spcPts val="0"/>
              </a:spcBef>
              <a:spcAft>
                <a:spcPts val="0"/>
              </a:spcAft>
              <a:buClr>
                <a:srgbClr val="003764"/>
              </a:buClr>
              <a:buSzPts val="2600"/>
              <a:buFont typeface="Arial"/>
              <a:buNone/>
            </a:pPr>
            <a:br>
              <a:rPr b="1" lang="en-GB" sz="2600">
                <a:solidFill>
                  <a:srgbClr val="003764"/>
                </a:solidFill>
                <a:latin typeface="Arial"/>
                <a:ea typeface="Arial"/>
                <a:cs typeface="Arial"/>
                <a:sym typeface="Arial"/>
              </a:rPr>
            </a:br>
            <a:endParaRPr b="1" sz="2600">
              <a:solidFill>
                <a:srgbClr val="003764"/>
              </a:solidFill>
              <a:latin typeface="Arial"/>
              <a:ea typeface="Arial"/>
              <a:cs typeface="Arial"/>
              <a:sym typeface="Arial"/>
            </a:endParaRPr>
          </a:p>
          <a:p>
            <a:pPr indent="0" lvl="0" marL="0" marR="0" rtl="0" algn="l">
              <a:lnSpc>
                <a:spcPct val="90000"/>
              </a:lnSpc>
              <a:spcBef>
                <a:spcPts val="0"/>
              </a:spcBef>
              <a:spcAft>
                <a:spcPts val="0"/>
              </a:spcAft>
              <a:buClr>
                <a:srgbClr val="003764"/>
              </a:buClr>
              <a:buSzPts val="2600"/>
              <a:buFont typeface="Arial"/>
              <a:buNone/>
            </a:pPr>
            <a:r>
              <a:t/>
            </a:r>
            <a:endParaRPr b="1" sz="2600">
              <a:solidFill>
                <a:srgbClr val="003764"/>
              </a:solidFill>
              <a:latin typeface="Arial"/>
              <a:ea typeface="Arial"/>
              <a:cs typeface="Arial"/>
              <a:sym typeface="Arial"/>
            </a:endParaRPr>
          </a:p>
        </p:txBody>
      </p:sp>
      <p:sp>
        <p:nvSpPr>
          <p:cNvPr id="854" name="Google Shape;854;h10638ee2b1f6455_0_0"/>
          <p:cNvSpPr txBox="1"/>
          <p:nvPr/>
        </p:nvSpPr>
        <p:spPr>
          <a:xfrm>
            <a:off x="72250" y="584325"/>
            <a:ext cx="9686400" cy="4922100"/>
          </a:xfrm>
          <a:prstGeom prst="rect">
            <a:avLst/>
          </a:prstGeom>
          <a:noFill/>
          <a:ln cap="flat" cmpd="sng" w="9525">
            <a:solidFill>
              <a:srgbClr val="FFFF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85000"/>
              </a:lnSpc>
              <a:spcBef>
                <a:spcPts val="0"/>
              </a:spcBef>
              <a:spcAft>
                <a:spcPts val="0"/>
              </a:spcAft>
              <a:buNone/>
            </a:pPr>
            <a:r>
              <a:rPr i="0" lang="en-GB" sz="1800" u="none" cap="none" strike="noStrike">
                <a:solidFill>
                  <a:schemeClr val="dk1"/>
                </a:solidFill>
                <a:latin typeface="Arial"/>
                <a:ea typeface="Arial"/>
                <a:cs typeface="Arial"/>
                <a:sym typeface="Arial"/>
              </a:rPr>
              <a:t>Thank you for </a:t>
            </a:r>
            <a:r>
              <a:rPr lang="en-GB" sz="1800">
                <a:solidFill>
                  <a:schemeClr val="dk1"/>
                </a:solidFill>
                <a:latin typeface="Arial"/>
                <a:ea typeface="Arial"/>
                <a:cs typeface="Arial"/>
                <a:sym typeface="Arial"/>
              </a:rPr>
              <a:t>your engagement and openness today.  </a:t>
            </a:r>
            <a:endParaRPr sz="1800">
              <a:solidFill>
                <a:schemeClr val="dk1"/>
              </a:solidFill>
              <a:latin typeface="Arial"/>
              <a:ea typeface="Arial"/>
              <a:cs typeface="Arial"/>
              <a:sym typeface="Arial"/>
            </a:endParaRPr>
          </a:p>
          <a:p>
            <a:pPr indent="0" lvl="0" marL="0" marR="0" rtl="0" algn="l">
              <a:lnSpc>
                <a:spcPct val="85000"/>
              </a:lnSpc>
              <a:spcBef>
                <a:spcPts val="0"/>
              </a:spcBef>
              <a:spcAft>
                <a:spcPts val="0"/>
              </a:spcAft>
              <a:buNone/>
            </a:pPr>
            <a:r>
              <a:t/>
            </a:r>
            <a:endParaRPr sz="1800">
              <a:solidFill>
                <a:schemeClr val="dk1"/>
              </a:solidFill>
            </a:endParaRPr>
          </a:p>
          <a:p>
            <a:pPr indent="0" lvl="0" marL="0" marR="0" rtl="0" algn="l">
              <a:lnSpc>
                <a:spcPct val="85000"/>
              </a:lnSpc>
              <a:spcBef>
                <a:spcPts val="0"/>
              </a:spcBef>
              <a:spcAft>
                <a:spcPts val="0"/>
              </a:spcAft>
              <a:buNone/>
            </a:pPr>
            <a:r>
              <a:rPr lang="en-GB" sz="1800">
                <a:solidFill>
                  <a:schemeClr val="dk1"/>
                </a:solidFill>
                <a:latin typeface="Arial"/>
                <a:ea typeface="Arial"/>
                <a:cs typeface="Arial"/>
                <a:sym typeface="Arial"/>
              </a:rPr>
              <a:t>We really appreciate the time, contributions and reflections you have all brought</a:t>
            </a:r>
            <a:r>
              <a:rPr lang="en-GB" sz="1800">
                <a:solidFill>
                  <a:schemeClr val="dk1"/>
                </a:solidFill>
                <a:latin typeface="Quattrocento Sans"/>
                <a:ea typeface="Quattrocento Sans"/>
                <a:cs typeface="Quattrocento Sans"/>
                <a:sym typeface="Quattrocento Sans"/>
              </a:rPr>
              <a:t>— this is what makes the network meaningful and helps it work well for everyone. </a:t>
            </a:r>
            <a:endParaRPr sz="1800">
              <a:solidFill>
                <a:schemeClr val="dk1"/>
              </a:solidFill>
              <a:latin typeface="Quattrocento Sans"/>
              <a:ea typeface="Quattrocento Sans"/>
              <a:cs typeface="Quattrocento Sans"/>
              <a:sym typeface="Quattrocento Sans"/>
            </a:endParaRPr>
          </a:p>
          <a:p>
            <a:pPr indent="0" lvl="0" marL="0" marR="0" rtl="0" algn="l">
              <a:lnSpc>
                <a:spcPct val="85000"/>
              </a:lnSpc>
              <a:spcBef>
                <a:spcPts val="0"/>
              </a:spcBef>
              <a:spcAft>
                <a:spcPts val="0"/>
              </a:spcAft>
              <a:buNone/>
            </a:pPr>
            <a:r>
              <a:t/>
            </a:r>
            <a:endParaRPr sz="1800">
              <a:solidFill>
                <a:schemeClr val="dk1"/>
              </a:solidFill>
              <a:latin typeface="Quattrocento Sans"/>
              <a:ea typeface="Quattrocento Sans"/>
              <a:cs typeface="Quattrocento Sans"/>
              <a:sym typeface="Quattrocento Sans"/>
            </a:endParaRPr>
          </a:p>
          <a:p>
            <a:pPr indent="0" lvl="0" marL="0" rtl="0" algn="l">
              <a:lnSpc>
                <a:spcPct val="85000"/>
              </a:lnSpc>
              <a:spcBef>
                <a:spcPts val="0"/>
              </a:spcBef>
              <a:spcAft>
                <a:spcPts val="0"/>
              </a:spcAft>
              <a:buClr>
                <a:schemeClr val="dk1"/>
              </a:buClr>
              <a:buSzPts val="1800"/>
              <a:buFont typeface="Arial"/>
              <a:buNone/>
            </a:pPr>
            <a:r>
              <a:rPr lang="en-GB" sz="1800">
                <a:solidFill>
                  <a:schemeClr val="dk1"/>
                </a:solidFill>
              </a:rPr>
              <a:t>We hope you have found the session useful.</a:t>
            </a:r>
            <a:endParaRPr sz="1800">
              <a:solidFill>
                <a:schemeClr val="dk1"/>
              </a:solidFill>
            </a:endParaRPr>
          </a:p>
          <a:p>
            <a:pPr indent="0" lvl="0" marL="0" marR="0" rtl="0" algn="l">
              <a:lnSpc>
                <a:spcPct val="85000"/>
              </a:lnSpc>
              <a:spcBef>
                <a:spcPts val="0"/>
              </a:spcBef>
              <a:spcAft>
                <a:spcPts val="0"/>
              </a:spcAft>
              <a:buClr>
                <a:schemeClr val="dk1"/>
              </a:buClr>
              <a:buSzPts val="1800"/>
              <a:buFont typeface="Arial"/>
              <a:buNone/>
            </a:pPr>
            <a:r>
              <a:t/>
            </a:r>
            <a:endParaRPr sz="1800">
              <a:solidFill>
                <a:schemeClr val="dk1"/>
              </a:solidFill>
            </a:endParaRPr>
          </a:p>
          <a:p>
            <a:pPr indent="0" lvl="0" marL="0" marR="0" rtl="0" algn="l">
              <a:lnSpc>
                <a:spcPct val="85000"/>
              </a:lnSpc>
              <a:spcBef>
                <a:spcPts val="0"/>
              </a:spcBef>
              <a:spcAft>
                <a:spcPts val="0"/>
              </a:spcAft>
              <a:buClr>
                <a:schemeClr val="dk1"/>
              </a:buClr>
              <a:buSzPts val="1800"/>
              <a:buFont typeface="Arial"/>
              <a:buNone/>
            </a:pPr>
            <a:r>
              <a:t/>
            </a:r>
            <a:endParaRPr sz="1800">
              <a:solidFill>
                <a:schemeClr val="dk1"/>
              </a:solidFill>
            </a:endParaRPr>
          </a:p>
          <a:p>
            <a:pPr indent="0" lvl="0" marL="0" marR="0" rtl="0" algn="l">
              <a:lnSpc>
                <a:spcPct val="85000"/>
              </a:lnSpc>
              <a:spcBef>
                <a:spcPts val="0"/>
              </a:spcBef>
              <a:spcAft>
                <a:spcPts val="0"/>
              </a:spcAft>
              <a:buClr>
                <a:schemeClr val="dk1"/>
              </a:buClr>
              <a:buSzPts val="1800"/>
              <a:buFont typeface="Arial"/>
              <a:buNone/>
            </a:pPr>
            <a:r>
              <a:rPr lang="en-GB" sz="1800">
                <a:solidFill>
                  <a:schemeClr val="dk1"/>
                </a:solidFill>
                <a:latin typeface="Arial"/>
                <a:ea typeface="Arial"/>
                <a:cs typeface="Arial"/>
                <a:sym typeface="Arial"/>
              </a:rPr>
              <a:t> </a:t>
            </a:r>
            <a:endParaRPr/>
          </a:p>
          <a:p>
            <a:pPr indent="0" lvl="0" marL="0" marR="0" rtl="0" algn="l">
              <a:lnSpc>
                <a:spcPct val="85000"/>
              </a:lnSpc>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a:p>
            <a:pPr indent="0" lvl="0" marL="0" marR="0" rtl="0" algn="l">
              <a:lnSpc>
                <a:spcPct val="85000"/>
              </a:lnSpc>
              <a:spcBef>
                <a:spcPts val="0"/>
              </a:spcBef>
              <a:spcAft>
                <a:spcPts val="0"/>
              </a:spcAft>
              <a:buClr>
                <a:schemeClr val="dk1"/>
              </a:buClr>
              <a:buSzPts val="1800"/>
              <a:buFont typeface="Arial"/>
              <a:buNone/>
            </a:pPr>
            <a:r>
              <a:t/>
            </a:r>
            <a:endParaRPr sz="1800">
              <a:solidFill>
                <a:schemeClr val="dk1"/>
              </a:solidFill>
            </a:endParaRPr>
          </a:p>
          <a:p>
            <a:pPr indent="0" lvl="0" marL="0" rtl="0" algn="l">
              <a:spcBef>
                <a:spcPts val="0"/>
              </a:spcBef>
              <a:spcAft>
                <a:spcPts val="0"/>
              </a:spcAft>
              <a:buClr>
                <a:schemeClr val="dk1"/>
              </a:buClr>
              <a:buSzPts val="1600"/>
              <a:buFont typeface="Arial"/>
              <a:buNone/>
            </a:pPr>
            <a:r>
              <a:rPr lang="en-GB" sz="1600">
                <a:solidFill>
                  <a:schemeClr val="dk1"/>
                </a:solidFill>
              </a:rPr>
              <a:t>As we begin a new academic year, this is an opportunity to identify shared priorities, build on the expertise within the network, and shape future collaboration to meet the needs of reception children and families. </a:t>
            </a:r>
            <a:endParaRPr sz="1800">
              <a:solidFill>
                <a:schemeClr val="dk1"/>
              </a:solidFill>
            </a:endParaRPr>
          </a:p>
          <a:p>
            <a:pPr indent="0" lvl="0" marL="0" rtl="0" algn="l">
              <a:spcBef>
                <a:spcPts val="900"/>
              </a:spcBef>
              <a:spcAft>
                <a:spcPts val="0"/>
              </a:spcAft>
              <a:buClr>
                <a:schemeClr val="dk1"/>
              </a:buClr>
              <a:buSzPts val="1600"/>
              <a:buFont typeface="Arial"/>
              <a:buNone/>
            </a:pPr>
            <a:r>
              <a:rPr b="1" lang="en-GB" sz="1600">
                <a:solidFill>
                  <a:schemeClr val="dk1"/>
                </a:solidFill>
              </a:rPr>
              <a:t>What should be our network priorities this year?</a:t>
            </a:r>
            <a:endParaRPr sz="1600">
              <a:solidFill>
                <a:schemeClr val="dk1"/>
              </a:solidFill>
            </a:endParaRPr>
          </a:p>
          <a:p>
            <a:pPr indent="0" lvl="0" marL="0" rtl="0" algn="l">
              <a:spcBef>
                <a:spcPts val="900"/>
              </a:spcBef>
              <a:spcAft>
                <a:spcPts val="0"/>
              </a:spcAft>
              <a:buClr>
                <a:schemeClr val="dk1"/>
              </a:buClr>
              <a:buSzPts val="1600"/>
              <a:buFont typeface="Arial"/>
              <a:buNone/>
            </a:pPr>
            <a:r>
              <a:rPr lang="en-GB" sz="1600">
                <a:solidFill>
                  <a:schemeClr val="dk1"/>
                </a:solidFill>
              </a:rPr>
              <a:t>Think about:</a:t>
            </a:r>
            <a:endParaRPr sz="1800">
              <a:solidFill>
                <a:schemeClr val="dk1"/>
              </a:solidFill>
            </a:endParaRPr>
          </a:p>
          <a:p>
            <a:pPr indent="-285750" lvl="0" marL="285750" rtl="0" algn="l">
              <a:spcBef>
                <a:spcPts val="900"/>
              </a:spcBef>
              <a:spcAft>
                <a:spcPts val="0"/>
              </a:spcAft>
              <a:buClr>
                <a:srgbClr val="0A548B"/>
              </a:buClr>
              <a:buSzPts val="1600"/>
              <a:buFont typeface="Arial"/>
              <a:buChar char="•"/>
            </a:pPr>
            <a:r>
              <a:rPr lang="en-GB" sz="1600">
                <a:solidFill>
                  <a:schemeClr val="dk1"/>
                </a:solidFill>
              </a:rPr>
              <a:t>Current reception challenges</a:t>
            </a:r>
            <a:endParaRPr sz="1800">
              <a:solidFill>
                <a:schemeClr val="dk1"/>
              </a:solidFill>
            </a:endParaRPr>
          </a:p>
          <a:p>
            <a:pPr indent="-285750" lvl="0" marL="285750" rtl="0" algn="l">
              <a:spcBef>
                <a:spcPts val="900"/>
              </a:spcBef>
              <a:spcAft>
                <a:spcPts val="0"/>
              </a:spcAft>
              <a:buClr>
                <a:srgbClr val="0A548B"/>
              </a:buClr>
              <a:buSzPts val="1600"/>
              <a:buFont typeface="Arial"/>
              <a:buChar char="•"/>
            </a:pPr>
            <a:r>
              <a:rPr lang="en-GB" sz="1600">
                <a:solidFill>
                  <a:schemeClr val="dk1"/>
                </a:solidFill>
              </a:rPr>
              <a:t>Professional development needs</a:t>
            </a:r>
            <a:endParaRPr sz="1800">
              <a:solidFill>
                <a:schemeClr val="dk1"/>
              </a:solidFill>
            </a:endParaRPr>
          </a:p>
          <a:p>
            <a:pPr indent="-285750" lvl="0" marL="285750" rtl="0" algn="l">
              <a:spcBef>
                <a:spcPts val="900"/>
              </a:spcBef>
              <a:spcAft>
                <a:spcPts val="0"/>
              </a:spcAft>
              <a:buClr>
                <a:srgbClr val="0A548B"/>
              </a:buClr>
              <a:buSzPts val="1600"/>
              <a:buFont typeface="Arial"/>
              <a:buChar char="•"/>
            </a:pPr>
            <a:r>
              <a:rPr lang="en-GB" sz="1600">
                <a:solidFill>
                  <a:schemeClr val="dk1"/>
                </a:solidFill>
              </a:rPr>
              <a:t>Areas of expertise within our schools</a:t>
            </a:r>
            <a:endParaRPr sz="1800">
              <a:solidFill>
                <a:schemeClr val="dk1"/>
              </a:solidFill>
            </a:endParaRPr>
          </a:p>
          <a:p>
            <a:pPr indent="-285750" lvl="0" marL="285750" rtl="0" algn="l">
              <a:spcBef>
                <a:spcPts val="900"/>
              </a:spcBef>
              <a:spcAft>
                <a:spcPts val="0"/>
              </a:spcAft>
              <a:buClr>
                <a:srgbClr val="0A548B"/>
              </a:buClr>
              <a:buSzPts val="1600"/>
              <a:buFont typeface="Arial"/>
              <a:buChar char="•"/>
            </a:pPr>
            <a:r>
              <a:rPr lang="en-GB" sz="1600">
                <a:solidFill>
                  <a:schemeClr val="dk1"/>
                </a:solidFill>
              </a:rPr>
              <a:t>Opportunities for collaboration</a:t>
            </a:r>
            <a:endParaRPr sz="1800">
              <a:solidFill>
                <a:schemeClr val="dk1"/>
              </a:solidFill>
            </a:endParaRPr>
          </a:p>
          <a:p>
            <a:pPr indent="0" lvl="0" marL="0" marR="0" rtl="0" algn="l">
              <a:lnSpc>
                <a:spcPct val="85000"/>
              </a:lnSpc>
              <a:spcBef>
                <a:spcPts val="0"/>
              </a:spcBef>
              <a:spcAft>
                <a:spcPts val="0"/>
              </a:spcAft>
              <a:buClr>
                <a:schemeClr val="dk1"/>
              </a:buClr>
              <a:buSzPts val="1800"/>
              <a:buFont typeface="Arial"/>
              <a:buNone/>
            </a:pPr>
            <a:r>
              <a:t/>
            </a:r>
            <a:endParaRPr b="1" sz="1800">
              <a:solidFill>
                <a:schemeClr val="dk1"/>
              </a:solidFill>
            </a:endParaRPr>
          </a:p>
          <a:p>
            <a:pPr indent="0" lvl="0" marL="0" marR="0" rtl="0" algn="l">
              <a:lnSpc>
                <a:spcPct val="85000"/>
              </a:lnSpc>
              <a:spcBef>
                <a:spcPts val="0"/>
              </a:spcBef>
              <a:spcAft>
                <a:spcPts val="0"/>
              </a:spcAft>
              <a:buClr>
                <a:schemeClr val="dk1"/>
              </a:buClr>
              <a:buSzPts val="1800"/>
              <a:buFont typeface="Arial"/>
              <a:buNone/>
            </a:pPr>
            <a:r>
              <a:rPr b="1" lang="en-GB" sz="1800">
                <a:solidFill>
                  <a:schemeClr val="dk1"/>
                </a:solidFill>
              </a:rPr>
              <a:t>Please scan the QR Code to complete this short feedback form: </a:t>
            </a:r>
            <a:r>
              <a:rPr lang="en-GB" sz="1100" u="sng">
                <a:solidFill>
                  <a:srgbClr val="1155CC"/>
                </a:solidFill>
                <a:hlinkClick r:id="rId3">
                  <a:extLst>
                    <a:ext uri="{A12FA001-AC4F-418D-AE19-62706E023703}">
                      <ahyp:hlinkClr val="tx"/>
                    </a:ext>
                  </a:extLst>
                </a:hlinkClick>
              </a:rPr>
              <a:t>https://forms.gle/EadnVbuPA71CyTqh6</a:t>
            </a:r>
            <a:endParaRPr sz="1100" u="sng">
              <a:solidFill>
                <a:srgbClr val="1155CC"/>
              </a:solidFill>
            </a:endParaRPr>
          </a:p>
          <a:p>
            <a:pPr indent="0" lvl="0" marL="0" rtl="0" algn="l">
              <a:lnSpc>
                <a:spcPct val="85000"/>
              </a:lnSpc>
              <a:spcBef>
                <a:spcPts val="0"/>
              </a:spcBef>
              <a:spcAft>
                <a:spcPts val="0"/>
              </a:spcAft>
              <a:buClr>
                <a:schemeClr val="dk1"/>
              </a:buClr>
              <a:buSzPts val="1100"/>
              <a:buFont typeface="Arial"/>
              <a:buNone/>
            </a:pPr>
            <a:r>
              <a:t/>
            </a:r>
            <a:endParaRPr sz="1100">
              <a:solidFill>
                <a:schemeClr val="dk1"/>
              </a:solidFill>
            </a:endParaRPr>
          </a:p>
          <a:p>
            <a:pPr indent="0" lvl="0" marL="0" marR="0" rtl="0" algn="l">
              <a:lnSpc>
                <a:spcPct val="85000"/>
              </a:lnSpc>
              <a:spcBef>
                <a:spcPts val="0"/>
              </a:spcBef>
              <a:spcAft>
                <a:spcPts val="0"/>
              </a:spcAft>
              <a:buClr>
                <a:schemeClr val="dk1"/>
              </a:buClr>
              <a:buSzPts val="1800"/>
              <a:buFont typeface="Arial"/>
              <a:buNone/>
            </a:pPr>
            <a:r>
              <a:t/>
            </a:r>
            <a:endParaRPr b="1" sz="1800">
              <a:solidFill>
                <a:schemeClr val="dk1"/>
              </a:solidFill>
            </a:endParaRPr>
          </a:p>
          <a:p>
            <a:pPr indent="0" lvl="0" marL="0" marR="0" rtl="0" algn="l">
              <a:lnSpc>
                <a:spcPct val="85000"/>
              </a:lnSpc>
              <a:spcBef>
                <a:spcPts val="0"/>
              </a:spcBef>
              <a:spcAft>
                <a:spcPts val="0"/>
              </a:spcAft>
              <a:buClr>
                <a:schemeClr val="dk1"/>
              </a:buClr>
              <a:buSzPts val="1800"/>
              <a:buFont typeface="Arial"/>
              <a:buNone/>
            </a:pPr>
            <a:r>
              <a:t/>
            </a:r>
            <a:endParaRPr b="1" sz="1800">
              <a:solidFill>
                <a:schemeClr val="dk1"/>
              </a:solidFill>
            </a:endParaRPr>
          </a:p>
          <a:p>
            <a:pPr indent="0" lvl="0" marL="0" marR="0" rtl="0" algn="l">
              <a:lnSpc>
                <a:spcPct val="85000"/>
              </a:lnSpc>
              <a:spcBef>
                <a:spcPts val="0"/>
              </a:spcBef>
              <a:spcAft>
                <a:spcPts val="0"/>
              </a:spcAft>
              <a:buClr>
                <a:schemeClr val="dk1"/>
              </a:buClr>
              <a:buSzPts val="1800"/>
              <a:buFont typeface="Arial"/>
              <a:buNone/>
            </a:pPr>
            <a:r>
              <a:t/>
            </a:r>
            <a:endParaRPr sz="2800">
              <a:solidFill>
                <a:schemeClr val="dk1"/>
              </a:solidFill>
            </a:endParaRPr>
          </a:p>
          <a:p>
            <a:pPr indent="0" lvl="0" marL="0" marR="0" rtl="0" algn="l">
              <a:lnSpc>
                <a:spcPct val="85000"/>
              </a:lnSpc>
              <a:spcBef>
                <a:spcPts val="0"/>
              </a:spcBef>
              <a:spcAft>
                <a:spcPts val="0"/>
              </a:spcAft>
              <a:buClr>
                <a:schemeClr val="dk1"/>
              </a:buClr>
              <a:buSzPts val="1800"/>
              <a:buFont typeface="Arial"/>
              <a:buNone/>
            </a:pPr>
            <a:r>
              <a:t/>
            </a:r>
            <a:endParaRPr sz="1800">
              <a:solidFill>
                <a:schemeClr val="dk1"/>
              </a:solidFill>
            </a:endParaRPr>
          </a:p>
          <a:p>
            <a:pPr indent="0" lvl="0" marL="0" marR="0" rtl="0" algn="l">
              <a:lnSpc>
                <a:spcPct val="85000"/>
              </a:lnSpc>
              <a:spcBef>
                <a:spcPts val="0"/>
              </a:spcBef>
              <a:spcAft>
                <a:spcPts val="0"/>
              </a:spcAft>
              <a:buClr>
                <a:schemeClr val="dk1"/>
              </a:buClr>
              <a:buSzPts val="1800"/>
              <a:buFont typeface="Arial"/>
              <a:buNone/>
            </a:pPr>
            <a:r>
              <a:t/>
            </a:r>
            <a:endParaRPr b="1" sz="1800">
              <a:solidFill>
                <a:schemeClr val="dk1"/>
              </a:solidFill>
            </a:endParaRPr>
          </a:p>
          <a:p>
            <a:pPr indent="0" lvl="0" marL="0" marR="0" rtl="0" algn="l">
              <a:lnSpc>
                <a:spcPct val="85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85000"/>
              </a:lnSpc>
              <a:spcBef>
                <a:spcPts val="0"/>
              </a:spcBef>
              <a:spcAft>
                <a:spcPts val="0"/>
              </a:spcAft>
              <a:buClr>
                <a:schemeClr val="dk1"/>
              </a:buClr>
              <a:buSzPts val="1200"/>
              <a:buFont typeface="Arial"/>
              <a:buNone/>
            </a:pPr>
            <a:r>
              <a:t/>
            </a:r>
            <a:endParaRPr b="1" sz="1200">
              <a:solidFill>
                <a:schemeClr val="dk1"/>
              </a:solidFill>
              <a:latin typeface="Arial"/>
              <a:ea typeface="Arial"/>
              <a:cs typeface="Arial"/>
              <a:sym typeface="Arial"/>
            </a:endParaRPr>
          </a:p>
          <a:p>
            <a:pPr indent="0" lvl="0" marL="0" marR="0" rtl="0" algn="l">
              <a:lnSpc>
                <a:spcPct val="85000"/>
              </a:lnSpc>
              <a:spcBef>
                <a:spcPts val="0"/>
              </a:spcBef>
              <a:spcAft>
                <a:spcPts val="0"/>
              </a:spcAft>
              <a:buClr>
                <a:schemeClr val="dk1"/>
              </a:buClr>
              <a:buSzPts val="1200"/>
              <a:buFont typeface="Arial"/>
              <a:buNone/>
            </a:pPr>
            <a:r>
              <a:t/>
            </a:r>
            <a:endParaRPr b="1" sz="1200">
              <a:solidFill>
                <a:schemeClr val="dk1"/>
              </a:solidFill>
              <a:latin typeface="Arial"/>
              <a:ea typeface="Arial"/>
              <a:cs typeface="Arial"/>
              <a:sym typeface="Arial"/>
            </a:endParaRPr>
          </a:p>
          <a:p>
            <a:pPr indent="0" lvl="0" marL="0" marR="0" rtl="0" algn="l">
              <a:lnSpc>
                <a:spcPct val="85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p:txBody>
      </p:sp>
      <p:pic>
        <p:nvPicPr>
          <p:cNvPr id="855" name="Google Shape;855;h10638ee2b1f6455_0_0"/>
          <p:cNvPicPr preferRelativeResize="0"/>
          <p:nvPr/>
        </p:nvPicPr>
        <p:blipFill rotWithShape="1">
          <a:blip r:embed="rId4">
            <a:alphaModFix/>
          </a:blip>
          <a:srcRect b="0" l="0" r="0" t="0"/>
          <a:stretch/>
        </p:blipFill>
        <p:spPr>
          <a:xfrm>
            <a:off x="9951384" y="133350"/>
            <a:ext cx="2240616" cy="1493744"/>
          </a:xfrm>
          <a:prstGeom prst="rect">
            <a:avLst/>
          </a:prstGeom>
          <a:noFill/>
          <a:ln>
            <a:noFill/>
          </a:ln>
        </p:spPr>
      </p:pic>
      <p:sp>
        <p:nvSpPr>
          <p:cNvPr id="856" name="Google Shape;856;h10638ee2b1f6455_0_0"/>
          <p:cNvSpPr/>
          <p:nvPr/>
        </p:nvSpPr>
        <p:spPr>
          <a:xfrm>
            <a:off x="127925" y="2092475"/>
            <a:ext cx="9558600" cy="818700"/>
          </a:xfrm>
          <a:prstGeom prst="roundRect">
            <a:avLst>
              <a:gd fmla="val 16667" name="adj"/>
            </a:avLst>
          </a:prstGeom>
          <a:solidFill>
            <a:srgbClr val="E3D9E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85000"/>
              </a:lnSpc>
              <a:spcBef>
                <a:spcPts val="0"/>
              </a:spcBef>
              <a:spcAft>
                <a:spcPts val="0"/>
              </a:spcAft>
              <a:buClr>
                <a:schemeClr val="dk1"/>
              </a:buClr>
              <a:buSzPts val="1600"/>
              <a:buFont typeface="Arial"/>
              <a:buNone/>
            </a:pPr>
            <a:r>
              <a:rPr b="1" lang="en-GB" sz="1600">
                <a:solidFill>
                  <a:schemeClr val="dk1"/>
                </a:solidFill>
              </a:rPr>
              <a:t>This network is shaped by its members. We want it to be a supportive, collaborative space that meets the needs of everyone involved. All ideas, experiences and perspectives are welcome, and your contributions will help shape the focus of our work together this year. </a:t>
            </a:r>
            <a:endParaRPr sz="1800">
              <a:solidFill>
                <a:schemeClr val="dk1"/>
              </a:solidFill>
            </a:endParaRPr>
          </a:p>
        </p:txBody>
      </p:sp>
      <p:pic>
        <p:nvPicPr>
          <p:cNvPr id="857" name="Google Shape;857;h10638ee2b1f6455_0_0"/>
          <p:cNvPicPr preferRelativeResize="0"/>
          <p:nvPr/>
        </p:nvPicPr>
        <p:blipFill>
          <a:blip r:embed="rId5">
            <a:alphaModFix/>
          </a:blip>
          <a:stretch>
            <a:fillRect/>
          </a:stretch>
        </p:blipFill>
        <p:spPr>
          <a:xfrm>
            <a:off x="9745150" y="4132050"/>
            <a:ext cx="2446851" cy="2422568"/>
          </a:xfrm>
          <a:prstGeom prst="rect">
            <a:avLst/>
          </a:prstGeom>
          <a:noFill/>
          <a:ln>
            <a:noFill/>
          </a:ln>
        </p:spPr>
      </p:pic>
      <p:sp>
        <p:nvSpPr>
          <p:cNvPr id="858" name="Google Shape;858;h10638ee2b1f6455_0_0"/>
          <p:cNvSpPr/>
          <p:nvPr/>
        </p:nvSpPr>
        <p:spPr>
          <a:xfrm>
            <a:off x="6733900" y="4132050"/>
            <a:ext cx="2505000" cy="1084500"/>
          </a:xfrm>
          <a:prstGeom prst="rightArrow">
            <a:avLst>
              <a:gd fmla="val 50000" name="adj1"/>
              <a:gd fmla="val 50000" name="adj2"/>
            </a:avLst>
          </a:prstGeom>
          <a:solidFill>
            <a:srgbClr val="FF00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859" name="Google Shape;859;h10638ee2b1f6455_0_0"/>
          <p:cNvPicPr preferRelativeResize="0"/>
          <p:nvPr/>
        </p:nvPicPr>
        <p:blipFill>
          <a:blip r:embed="rId6">
            <a:alphaModFix/>
          </a:blip>
          <a:stretch>
            <a:fillRect/>
          </a:stretch>
        </p:blipFill>
        <p:spPr>
          <a:xfrm>
            <a:off x="10483185" y="1668287"/>
            <a:ext cx="1663014" cy="2422575"/>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4" name="Shape 864"/>
        <p:cNvGrpSpPr/>
        <p:nvPr/>
      </p:nvGrpSpPr>
      <p:grpSpPr>
        <a:xfrm>
          <a:off x="0" y="0"/>
          <a:ext cx="0" cy="0"/>
          <a:chOff x="0" y="0"/>
          <a:chExt cx="0" cy="0"/>
        </a:xfrm>
      </p:grpSpPr>
      <p:sp>
        <p:nvSpPr>
          <p:cNvPr id="865" name="Google Shape;865;p20"/>
          <p:cNvSpPr txBox="1"/>
          <p:nvPr>
            <p:ph type="title"/>
          </p:nvPr>
        </p:nvSpPr>
        <p:spPr>
          <a:xfrm>
            <a:off x="309715" y="249916"/>
            <a:ext cx="10956620" cy="512514"/>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rgbClr val="003764"/>
              </a:buClr>
              <a:buSzPts val="2800"/>
              <a:buFont typeface="Arial"/>
              <a:buNone/>
            </a:pPr>
            <a:r>
              <a:rPr lang="en-GB" sz="2800"/>
              <a:t>Closing and next steps</a:t>
            </a:r>
            <a:br>
              <a:rPr lang="en-GB" sz="2600"/>
            </a:br>
            <a:endParaRPr sz="2600"/>
          </a:p>
        </p:txBody>
      </p:sp>
      <p:cxnSp>
        <p:nvCxnSpPr>
          <p:cNvPr id="866" name="Google Shape;866;p20"/>
          <p:cNvCxnSpPr/>
          <p:nvPr/>
        </p:nvCxnSpPr>
        <p:spPr>
          <a:xfrm>
            <a:off x="1877418" y="6572285"/>
            <a:ext cx="222250" cy="0"/>
          </a:xfrm>
          <a:prstGeom prst="straightConnector1">
            <a:avLst/>
          </a:prstGeom>
          <a:noFill/>
          <a:ln cap="rnd" cmpd="sng" w="19050">
            <a:solidFill>
              <a:srgbClr val="4C6C9C"/>
            </a:solidFill>
            <a:prstDash val="solid"/>
            <a:round/>
            <a:headEnd len="sm" w="sm" type="none"/>
            <a:tailEnd len="sm" w="sm" type="none"/>
          </a:ln>
        </p:spPr>
      </p:cxnSp>
      <p:cxnSp>
        <p:nvCxnSpPr>
          <p:cNvPr id="867" name="Google Shape;867;p20"/>
          <p:cNvCxnSpPr/>
          <p:nvPr/>
        </p:nvCxnSpPr>
        <p:spPr>
          <a:xfrm>
            <a:off x="2496543" y="6572285"/>
            <a:ext cx="228600" cy="0"/>
          </a:xfrm>
          <a:prstGeom prst="straightConnector1">
            <a:avLst/>
          </a:prstGeom>
          <a:noFill/>
          <a:ln cap="rnd" cmpd="sng" w="12700">
            <a:solidFill>
              <a:srgbClr val="4C6C9C"/>
            </a:solidFill>
            <a:prstDash val="lgDash"/>
            <a:round/>
            <a:headEnd len="sm" w="sm" type="none"/>
            <a:tailEnd len="sm" w="sm" type="none"/>
          </a:ln>
        </p:spPr>
      </p:cxnSp>
      <p:cxnSp>
        <p:nvCxnSpPr>
          <p:cNvPr id="868" name="Google Shape;868;p20"/>
          <p:cNvCxnSpPr/>
          <p:nvPr/>
        </p:nvCxnSpPr>
        <p:spPr>
          <a:xfrm>
            <a:off x="3609380" y="6572285"/>
            <a:ext cx="228600" cy="0"/>
          </a:xfrm>
          <a:prstGeom prst="straightConnector1">
            <a:avLst/>
          </a:prstGeom>
          <a:noFill/>
          <a:ln cap="rnd" cmpd="sng" w="12700">
            <a:solidFill>
              <a:schemeClr val="accent2"/>
            </a:solidFill>
            <a:prstDash val="lgDash"/>
            <a:round/>
            <a:headEnd len="sm" w="sm" type="none"/>
            <a:tailEnd len="sm" w="sm" type="none"/>
          </a:ln>
        </p:spPr>
      </p:cxnSp>
      <p:sp>
        <p:nvSpPr>
          <p:cNvPr id="869" name="Google Shape;869;p20"/>
          <p:cNvSpPr txBox="1"/>
          <p:nvPr/>
        </p:nvSpPr>
        <p:spPr>
          <a:xfrm>
            <a:off x="1369015" y="3114249"/>
            <a:ext cx="4845668" cy="564601"/>
          </a:xfrm>
          <a:prstGeom prst="rect">
            <a:avLst/>
          </a:prstGeom>
          <a:noFill/>
          <a:ln>
            <a:noFill/>
          </a:ln>
        </p:spPr>
        <p:txBody>
          <a:bodyPr anchorCtr="0" anchor="t" bIns="0" lIns="0" spcFirstLastPara="1" rIns="0" wrap="square" tIns="0">
            <a:noAutofit/>
          </a:bodyPr>
          <a:lstStyle/>
          <a:p>
            <a:pPr indent="0" lvl="0" marL="0" marR="0" rtl="0" algn="l">
              <a:lnSpc>
                <a:spcPct val="57692"/>
              </a:lnSpc>
              <a:spcBef>
                <a:spcPts val="0"/>
              </a:spcBef>
              <a:spcAft>
                <a:spcPts val="0"/>
              </a:spcAft>
              <a:buClr>
                <a:srgbClr val="003764"/>
              </a:buClr>
              <a:buSzPts val="2600"/>
              <a:buFont typeface="Arial"/>
              <a:buNone/>
            </a:pPr>
            <a:br>
              <a:rPr b="1" lang="en-GB" sz="2600">
                <a:solidFill>
                  <a:srgbClr val="003764"/>
                </a:solidFill>
                <a:latin typeface="Arial"/>
                <a:ea typeface="Arial"/>
                <a:cs typeface="Arial"/>
                <a:sym typeface="Arial"/>
              </a:rPr>
            </a:br>
            <a:endParaRPr b="1" sz="2600">
              <a:solidFill>
                <a:srgbClr val="003764"/>
              </a:solidFill>
              <a:latin typeface="Arial"/>
              <a:ea typeface="Arial"/>
              <a:cs typeface="Arial"/>
              <a:sym typeface="Arial"/>
            </a:endParaRPr>
          </a:p>
          <a:p>
            <a:pPr indent="0" lvl="0" marL="0" marR="0" rtl="0" algn="l">
              <a:lnSpc>
                <a:spcPct val="90000"/>
              </a:lnSpc>
              <a:spcBef>
                <a:spcPts val="0"/>
              </a:spcBef>
              <a:spcAft>
                <a:spcPts val="0"/>
              </a:spcAft>
              <a:buClr>
                <a:srgbClr val="003764"/>
              </a:buClr>
              <a:buSzPts val="2600"/>
              <a:buFont typeface="Arial"/>
              <a:buNone/>
            </a:pPr>
            <a:r>
              <a:t/>
            </a:r>
            <a:endParaRPr b="1" sz="2600">
              <a:solidFill>
                <a:srgbClr val="003764"/>
              </a:solidFill>
              <a:latin typeface="Arial"/>
              <a:ea typeface="Arial"/>
              <a:cs typeface="Arial"/>
              <a:sym typeface="Arial"/>
            </a:endParaRPr>
          </a:p>
        </p:txBody>
      </p:sp>
      <p:sp>
        <p:nvSpPr>
          <p:cNvPr id="870" name="Google Shape;870;p20"/>
          <p:cNvSpPr txBox="1"/>
          <p:nvPr/>
        </p:nvSpPr>
        <p:spPr>
          <a:xfrm>
            <a:off x="309722" y="1049925"/>
            <a:ext cx="6477600" cy="4744200"/>
          </a:xfrm>
          <a:prstGeom prst="rect">
            <a:avLst/>
          </a:prstGeom>
          <a:noFill/>
          <a:ln>
            <a:noFill/>
          </a:ln>
        </p:spPr>
        <p:txBody>
          <a:bodyPr anchorCtr="0" anchor="t" bIns="0" lIns="0" spcFirstLastPara="1" rIns="0" wrap="square" tIns="0">
            <a:noAutofit/>
          </a:bodyPr>
          <a:lstStyle/>
          <a:p>
            <a:pPr indent="0" lvl="0" marL="0" marR="0" rtl="0" algn="l">
              <a:lnSpc>
                <a:spcPct val="85000"/>
              </a:lnSpc>
              <a:spcBef>
                <a:spcPts val="0"/>
              </a:spcBef>
              <a:spcAft>
                <a:spcPts val="0"/>
              </a:spcAft>
              <a:buNone/>
            </a:pPr>
            <a:r>
              <a:t/>
            </a:r>
            <a:endParaRPr sz="1800">
              <a:solidFill>
                <a:schemeClr val="dk1"/>
              </a:solidFill>
              <a:latin typeface="Arial"/>
              <a:ea typeface="Arial"/>
              <a:cs typeface="Arial"/>
              <a:sym typeface="Arial"/>
            </a:endParaRPr>
          </a:p>
          <a:p>
            <a:pPr indent="0" lvl="0" marL="0" marR="0" rtl="0" algn="l">
              <a:lnSpc>
                <a:spcPct val="85000"/>
              </a:lnSpc>
              <a:spcBef>
                <a:spcPts val="0"/>
              </a:spcBef>
              <a:spcAft>
                <a:spcPts val="0"/>
              </a:spcAft>
              <a:buClr>
                <a:schemeClr val="dk1"/>
              </a:buClr>
              <a:buSzPts val="1800"/>
              <a:buFont typeface="Arial"/>
              <a:buNone/>
            </a:pPr>
            <a:r>
              <a:t/>
            </a:r>
            <a:endParaRPr sz="1800">
              <a:solidFill>
                <a:schemeClr val="dk1"/>
              </a:solidFill>
            </a:endParaRPr>
          </a:p>
          <a:p>
            <a:pPr indent="0" lvl="0" marL="0" marR="0" rtl="0" algn="l">
              <a:lnSpc>
                <a:spcPct val="85000"/>
              </a:lnSpc>
              <a:spcBef>
                <a:spcPts val="0"/>
              </a:spcBef>
              <a:spcAft>
                <a:spcPts val="0"/>
              </a:spcAft>
              <a:buClr>
                <a:schemeClr val="dk1"/>
              </a:buClr>
              <a:buSzPts val="1800"/>
              <a:buFont typeface="Arial"/>
              <a:buNone/>
            </a:pPr>
            <a:r>
              <a:t/>
            </a:r>
            <a:endParaRPr sz="1800">
              <a:solidFill>
                <a:schemeClr val="dk1"/>
              </a:solidFill>
            </a:endParaRPr>
          </a:p>
          <a:p>
            <a:pPr indent="0" lvl="0" marL="0" marR="0" rtl="0" algn="l">
              <a:lnSpc>
                <a:spcPct val="85000"/>
              </a:lnSpc>
              <a:spcBef>
                <a:spcPts val="0"/>
              </a:spcBef>
              <a:spcAft>
                <a:spcPts val="0"/>
              </a:spcAft>
              <a:buClr>
                <a:schemeClr val="dk1"/>
              </a:buClr>
              <a:buSzPts val="1800"/>
              <a:buFont typeface="Arial"/>
              <a:buNone/>
            </a:pPr>
            <a:r>
              <a:t/>
            </a:r>
            <a:endParaRPr sz="1800">
              <a:solidFill>
                <a:schemeClr val="dk1"/>
              </a:solidFill>
            </a:endParaRPr>
          </a:p>
          <a:p>
            <a:pPr indent="0" lvl="0" marL="0" marR="0" rtl="0" algn="l">
              <a:lnSpc>
                <a:spcPct val="85000"/>
              </a:lnSpc>
              <a:spcBef>
                <a:spcPts val="0"/>
              </a:spcBef>
              <a:spcAft>
                <a:spcPts val="0"/>
              </a:spcAft>
              <a:buClr>
                <a:schemeClr val="dk1"/>
              </a:buClr>
              <a:buSzPts val="1800"/>
              <a:buFont typeface="Arial"/>
              <a:buNone/>
            </a:pPr>
            <a:r>
              <a:rPr lang="en-GB" sz="2300">
                <a:solidFill>
                  <a:schemeClr val="dk1"/>
                </a:solidFill>
                <a:latin typeface="Arial"/>
                <a:ea typeface="Arial"/>
                <a:cs typeface="Arial"/>
                <a:sym typeface="Arial"/>
              </a:rPr>
              <a:t>Our next virtual meeting will take place on</a:t>
            </a:r>
            <a:endParaRPr sz="2300">
              <a:solidFill>
                <a:schemeClr val="dk1"/>
              </a:solidFill>
              <a:latin typeface="Arial"/>
              <a:ea typeface="Arial"/>
              <a:cs typeface="Arial"/>
              <a:sym typeface="Arial"/>
            </a:endParaRPr>
          </a:p>
          <a:p>
            <a:pPr indent="0" lvl="0" marL="0" marR="0" rtl="0" algn="l">
              <a:lnSpc>
                <a:spcPct val="85000"/>
              </a:lnSpc>
              <a:spcBef>
                <a:spcPts val="0"/>
              </a:spcBef>
              <a:spcAft>
                <a:spcPts val="0"/>
              </a:spcAft>
              <a:buClr>
                <a:schemeClr val="dk1"/>
              </a:buClr>
              <a:buSzPts val="1800"/>
              <a:buFont typeface="Arial"/>
              <a:buNone/>
            </a:pPr>
            <a:r>
              <a:t/>
            </a:r>
            <a:endParaRPr sz="2300">
              <a:solidFill>
                <a:schemeClr val="dk1"/>
              </a:solidFill>
            </a:endParaRPr>
          </a:p>
          <a:p>
            <a:pPr indent="0" lvl="0" marL="0" marR="0" rtl="0" algn="l">
              <a:lnSpc>
                <a:spcPct val="85000"/>
              </a:lnSpc>
              <a:spcBef>
                <a:spcPts val="0"/>
              </a:spcBef>
              <a:spcAft>
                <a:spcPts val="0"/>
              </a:spcAft>
              <a:buClr>
                <a:schemeClr val="dk1"/>
              </a:buClr>
              <a:buSzPts val="1800"/>
              <a:buFont typeface="Arial"/>
              <a:buNone/>
            </a:pPr>
            <a:r>
              <a:rPr lang="en-GB" sz="2300">
                <a:solidFill>
                  <a:schemeClr val="dk1"/>
                </a:solidFill>
                <a:latin typeface="Arial"/>
                <a:ea typeface="Arial"/>
                <a:cs typeface="Arial"/>
                <a:sym typeface="Arial"/>
              </a:rPr>
              <a:t> </a:t>
            </a:r>
            <a:r>
              <a:rPr b="1" lang="en-GB" sz="2300">
                <a:solidFill>
                  <a:schemeClr val="dk1"/>
                </a:solidFill>
              </a:rPr>
              <a:t>9th December 4-5.30pm</a:t>
            </a:r>
            <a:endParaRPr b="1" sz="2300">
              <a:solidFill>
                <a:schemeClr val="dk1"/>
              </a:solidFill>
            </a:endParaRPr>
          </a:p>
          <a:p>
            <a:pPr indent="0" lvl="0" marL="0" marR="0" rtl="0" algn="l">
              <a:lnSpc>
                <a:spcPct val="85000"/>
              </a:lnSpc>
              <a:spcBef>
                <a:spcPts val="0"/>
              </a:spcBef>
              <a:spcAft>
                <a:spcPts val="0"/>
              </a:spcAft>
              <a:buClr>
                <a:schemeClr val="dk1"/>
              </a:buClr>
              <a:buSzPts val="1800"/>
              <a:buFont typeface="Arial"/>
              <a:buNone/>
            </a:pPr>
            <a:r>
              <a:t/>
            </a:r>
            <a:endParaRPr b="1" sz="1800">
              <a:solidFill>
                <a:schemeClr val="dk1"/>
              </a:solidFill>
            </a:endParaRPr>
          </a:p>
          <a:p>
            <a:pPr indent="0" lvl="0" marL="0" marR="0" rtl="0" algn="l">
              <a:lnSpc>
                <a:spcPct val="85000"/>
              </a:lnSpc>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a:p>
            <a:pPr indent="0" lvl="0" marL="0" marR="0" rtl="0" algn="l">
              <a:lnSpc>
                <a:spcPct val="85000"/>
              </a:lnSpc>
              <a:spcBef>
                <a:spcPts val="0"/>
              </a:spcBef>
              <a:spcAft>
                <a:spcPts val="0"/>
              </a:spcAft>
              <a:buClr>
                <a:schemeClr val="dk1"/>
              </a:buClr>
              <a:buSzPts val="1800"/>
              <a:buFont typeface="Arial"/>
              <a:buNone/>
            </a:pPr>
            <a:r>
              <a:rPr lang="en-GB" sz="1800">
                <a:solidFill>
                  <a:schemeClr val="dk1"/>
                </a:solidFill>
                <a:latin typeface="Arial"/>
                <a:ea typeface="Arial"/>
                <a:cs typeface="Arial"/>
                <a:sym typeface="Arial"/>
              </a:rPr>
              <a:t>Following today’s session, we will share the slides </a:t>
            </a:r>
            <a:r>
              <a:rPr i="1" lang="en-GB" sz="1800">
                <a:solidFill>
                  <a:schemeClr val="dk1"/>
                </a:solidFill>
              </a:rPr>
              <a:t>with you.</a:t>
            </a:r>
            <a:endParaRPr i="1" sz="1800">
              <a:solidFill>
                <a:schemeClr val="dk1"/>
              </a:solidFill>
            </a:endParaRPr>
          </a:p>
          <a:p>
            <a:pPr indent="0" lvl="0" marL="0" marR="0" rtl="0" algn="l">
              <a:lnSpc>
                <a:spcPct val="85000"/>
              </a:lnSpc>
              <a:spcBef>
                <a:spcPts val="0"/>
              </a:spcBef>
              <a:spcAft>
                <a:spcPts val="0"/>
              </a:spcAft>
              <a:buClr>
                <a:schemeClr val="dk1"/>
              </a:buClr>
              <a:buSzPts val="1800"/>
              <a:buFont typeface="Arial"/>
              <a:buNone/>
            </a:pPr>
            <a:r>
              <a:t/>
            </a:r>
            <a:endParaRPr i="1" sz="1800">
              <a:solidFill>
                <a:schemeClr val="dk1"/>
              </a:solidFill>
            </a:endParaRPr>
          </a:p>
          <a:p>
            <a:pPr indent="0" lvl="0" marL="0" marR="0" rtl="0" algn="l">
              <a:lnSpc>
                <a:spcPct val="85000"/>
              </a:lnSpc>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a:p>
            <a:pPr indent="0" lvl="0" marL="0" marR="0" rtl="0" algn="l">
              <a:lnSpc>
                <a:spcPct val="85000"/>
              </a:lnSpc>
              <a:spcBef>
                <a:spcPts val="0"/>
              </a:spcBef>
              <a:spcAft>
                <a:spcPts val="0"/>
              </a:spcAft>
              <a:buClr>
                <a:schemeClr val="dk1"/>
              </a:buClr>
              <a:buSzPts val="1800"/>
              <a:buFont typeface="Arial"/>
              <a:buNone/>
            </a:pPr>
            <a:r>
              <a:rPr lang="en-GB" sz="1800">
                <a:solidFill>
                  <a:schemeClr val="dk1"/>
                </a:solidFill>
                <a:latin typeface="Arial"/>
                <a:ea typeface="Arial"/>
                <a:cs typeface="Arial"/>
                <a:sym typeface="Arial"/>
              </a:rPr>
              <a:t>Thank you again, and we look forward to continuing the conversation at our next meeting. </a:t>
            </a:r>
            <a:endParaRPr/>
          </a:p>
          <a:p>
            <a:pPr indent="0" lvl="0" marL="0" marR="0" rtl="0" algn="l">
              <a:lnSpc>
                <a:spcPct val="85000"/>
              </a:lnSpc>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a:p>
            <a:pPr indent="0" lvl="0" marL="0" marR="0" rtl="0" algn="l">
              <a:lnSpc>
                <a:spcPct val="85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85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85000"/>
              </a:lnSpc>
              <a:spcBef>
                <a:spcPts val="0"/>
              </a:spcBef>
              <a:spcAft>
                <a:spcPts val="0"/>
              </a:spcAft>
              <a:buClr>
                <a:schemeClr val="dk1"/>
              </a:buClr>
              <a:buSzPts val="1200"/>
              <a:buFont typeface="Arial"/>
              <a:buNone/>
            </a:pPr>
            <a:r>
              <a:t/>
            </a:r>
            <a:endParaRPr b="1" sz="1200">
              <a:solidFill>
                <a:schemeClr val="dk1"/>
              </a:solidFill>
              <a:latin typeface="Arial"/>
              <a:ea typeface="Arial"/>
              <a:cs typeface="Arial"/>
              <a:sym typeface="Arial"/>
            </a:endParaRPr>
          </a:p>
          <a:p>
            <a:pPr indent="0" lvl="0" marL="0" marR="0" rtl="0" algn="l">
              <a:lnSpc>
                <a:spcPct val="85000"/>
              </a:lnSpc>
              <a:spcBef>
                <a:spcPts val="0"/>
              </a:spcBef>
              <a:spcAft>
                <a:spcPts val="0"/>
              </a:spcAft>
              <a:buClr>
                <a:schemeClr val="dk1"/>
              </a:buClr>
              <a:buSzPts val="1200"/>
              <a:buFont typeface="Arial"/>
              <a:buNone/>
            </a:pPr>
            <a:r>
              <a:t/>
            </a:r>
            <a:endParaRPr b="1" sz="1200">
              <a:solidFill>
                <a:schemeClr val="dk1"/>
              </a:solidFill>
              <a:latin typeface="Arial"/>
              <a:ea typeface="Arial"/>
              <a:cs typeface="Arial"/>
              <a:sym typeface="Arial"/>
            </a:endParaRPr>
          </a:p>
          <a:p>
            <a:pPr indent="0" lvl="0" marL="0" marR="0" rtl="0" algn="l">
              <a:lnSpc>
                <a:spcPct val="85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p:txBody>
      </p:sp>
      <p:pic>
        <p:nvPicPr>
          <p:cNvPr id="871" name="Google Shape;871;p20"/>
          <p:cNvPicPr preferRelativeResize="0"/>
          <p:nvPr/>
        </p:nvPicPr>
        <p:blipFill rotWithShape="1">
          <a:blip r:embed="rId3">
            <a:alphaModFix/>
          </a:blip>
          <a:srcRect b="0" l="0" r="0" t="0"/>
          <a:stretch/>
        </p:blipFill>
        <p:spPr>
          <a:xfrm>
            <a:off x="9951384" y="133350"/>
            <a:ext cx="2240616" cy="1493744"/>
          </a:xfrm>
          <a:prstGeom prst="rect">
            <a:avLst/>
          </a:prstGeom>
          <a:noFill/>
          <a:ln>
            <a:noFill/>
          </a:ln>
        </p:spPr>
      </p:pic>
      <p:pic>
        <p:nvPicPr>
          <p:cNvPr id="872" name="Google Shape;872;p20"/>
          <p:cNvPicPr preferRelativeResize="0"/>
          <p:nvPr/>
        </p:nvPicPr>
        <p:blipFill>
          <a:blip r:embed="rId4">
            <a:alphaModFix/>
          </a:blip>
          <a:stretch>
            <a:fillRect/>
          </a:stretch>
        </p:blipFill>
        <p:spPr>
          <a:xfrm>
            <a:off x="4277106" y="4389794"/>
            <a:ext cx="2081719" cy="2073556"/>
          </a:xfrm>
          <a:prstGeom prst="rect">
            <a:avLst/>
          </a:prstGeom>
          <a:noFill/>
          <a:ln>
            <a:noFill/>
          </a:ln>
        </p:spPr>
      </p:pic>
      <p:pic>
        <p:nvPicPr>
          <p:cNvPr id="873" name="Google Shape;873;p20"/>
          <p:cNvPicPr preferRelativeResize="0"/>
          <p:nvPr/>
        </p:nvPicPr>
        <p:blipFill>
          <a:blip r:embed="rId5">
            <a:alphaModFix/>
          </a:blip>
          <a:stretch>
            <a:fillRect/>
          </a:stretch>
        </p:blipFill>
        <p:spPr>
          <a:xfrm>
            <a:off x="7688525" y="1892713"/>
            <a:ext cx="4274174" cy="4224075"/>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8" name="Shape 878"/>
        <p:cNvGrpSpPr/>
        <p:nvPr/>
      </p:nvGrpSpPr>
      <p:grpSpPr>
        <a:xfrm>
          <a:off x="0" y="0"/>
          <a:ext cx="0" cy="0"/>
          <a:chOff x="0" y="0"/>
          <a:chExt cx="0" cy="0"/>
        </a:xfrm>
      </p:grpSpPr>
      <p:sp>
        <p:nvSpPr>
          <p:cNvPr id="879" name="Google Shape;879;p21"/>
          <p:cNvSpPr txBox="1"/>
          <p:nvPr>
            <p:ph type="title"/>
          </p:nvPr>
        </p:nvSpPr>
        <p:spPr>
          <a:xfrm>
            <a:off x="3481717" y="2215940"/>
            <a:ext cx="5228566" cy="1180609"/>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rgbClr val="003764"/>
              </a:buClr>
              <a:buSzPts val="5400"/>
              <a:buFont typeface="Arial"/>
              <a:buNone/>
            </a:pPr>
            <a:r>
              <a:rPr lang="en-GB" sz="5400"/>
              <a:t>Thank you </a:t>
            </a:r>
            <a:br>
              <a:rPr lang="en-GB" sz="2600"/>
            </a:br>
            <a:endParaRPr sz="2600"/>
          </a:p>
        </p:txBody>
      </p:sp>
      <p:cxnSp>
        <p:nvCxnSpPr>
          <p:cNvPr id="880" name="Google Shape;880;p21"/>
          <p:cNvCxnSpPr/>
          <p:nvPr/>
        </p:nvCxnSpPr>
        <p:spPr>
          <a:xfrm>
            <a:off x="1877418" y="6572285"/>
            <a:ext cx="222250" cy="0"/>
          </a:xfrm>
          <a:prstGeom prst="straightConnector1">
            <a:avLst/>
          </a:prstGeom>
          <a:noFill/>
          <a:ln cap="rnd" cmpd="sng" w="19050">
            <a:solidFill>
              <a:srgbClr val="4C6C9C"/>
            </a:solidFill>
            <a:prstDash val="solid"/>
            <a:round/>
            <a:headEnd len="sm" w="sm" type="none"/>
            <a:tailEnd len="sm" w="sm" type="none"/>
          </a:ln>
        </p:spPr>
      </p:cxnSp>
      <p:cxnSp>
        <p:nvCxnSpPr>
          <p:cNvPr id="881" name="Google Shape;881;p21"/>
          <p:cNvCxnSpPr/>
          <p:nvPr/>
        </p:nvCxnSpPr>
        <p:spPr>
          <a:xfrm>
            <a:off x="2496543" y="6572285"/>
            <a:ext cx="228600" cy="0"/>
          </a:xfrm>
          <a:prstGeom prst="straightConnector1">
            <a:avLst/>
          </a:prstGeom>
          <a:noFill/>
          <a:ln cap="rnd" cmpd="sng" w="12700">
            <a:solidFill>
              <a:srgbClr val="4C6C9C"/>
            </a:solidFill>
            <a:prstDash val="lgDash"/>
            <a:round/>
            <a:headEnd len="sm" w="sm" type="none"/>
            <a:tailEnd len="sm" w="sm" type="none"/>
          </a:ln>
        </p:spPr>
      </p:cxnSp>
      <p:cxnSp>
        <p:nvCxnSpPr>
          <p:cNvPr id="882" name="Google Shape;882;p21"/>
          <p:cNvCxnSpPr/>
          <p:nvPr/>
        </p:nvCxnSpPr>
        <p:spPr>
          <a:xfrm>
            <a:off x="3609380" y="6572285"/>
            <a:ext cx="228600" cy="0"/>
          </a:xfrm>
          <a:prstGeom prst="straightConnector1">
            <a:avLst/>
          </a:prstGeom>
          <a:noFill/>
          <a:ln cap="rnd" cmpd="sng" w="12700">
            <a:solidFill>
              <a:schemeClr val="accent2"/>
            </a:solidFill>
            <a:prstDash val="lgDash"/>
            <a:round/>
            <a:headEnd len="sm" w="sm" type="none"/>
            <a:tailEnd len="sm" w="sm" type="none"/>
          </a:ln>
        </p:spPr>
      </p:cxnSp>
      <p:sp>
        <p:nvSpPr>
          <p:cNvPr id="883" name="Google Shape;883;p21"/>
          <p:cNvSpPr txBox="1"/>
          <p:nvPr/>
        </p:nvSpPr>
        <p:spPr>
          <a:xfrm>
            <a:off x="1369015" y="3114249"/>
            <a:ext cx="4845668" cy="564601"/>
          </a:xfrm>
          <a:prstGeom prst="rect">
            <a:avLst/>
          </a:prstGeom>
          <a:noFill/>
          <a:ln>
            <a:noFill/>
          </a:ln>
        </p:spPr>
        <p:txBody>
          <a:bodyPr anchorCtr="0" anchor="t" bIns="0" lIns="0" spcFirstLastPara="1" rIns="0" wrap="square" tIns="0">
            <a:noAutofit/>
          </a:bodyPr>
          <a:lstStyle/>
          <a:p>
            <a:pPr indent="0" lvl="0" marL="0" marR="0" rtl="0" algn="l">
              <a:lnSpc>
                <a:spcPct val="57692"/>
              </a:lnSpc>
              <a:spcBef>
                <a:spcPts val="0"/>
              </a:spcBef>
              <a:spcAft>
                <a:spcPts val="0"/>
              </a:spcAft>
              <a:buClr>
                <a:srgbClr val="003764"/>
              </a:buClr>
              <a:buSzPts val="2600"/>
              <a:buFont typeface="Arial"/>
              <a:buNone/>
            </a:pPr>
            <a:br>
              <a:rPr b="1" lang="en-GB" sz="2600">
                <a:solidFill>
                  <a:srgbClr val="003764"/>
                </a:solidFill>
                <a:latin typeface="Arial"/>
                <a:ea typeface="Arial"/>
                <a:cs typeface="Arial"/>
                <a:sym typeface="Arial"/>
              </a:rPr>
            </a:br>
            <a:endParaRPr b="1" sz="2600">
              <a:solidFill>
                <a:srgbClr val="003764"/>
              </a:solidFill>
              <a:latin typeface="Arial"/>
              <a:ea typeface="Arial"/>
              <a:cs typeface="Arial"/>
              <a:sym typeface="Arial"/>
            </a:endParaRPr>
          </a:p>
          <a:p>
            <a:pPr indent="0" lvl="0" marL="0" marR="0" rtl="0" algn="l">
              <a:lnSpc>
                <a:spcPct val="90000"/>
              </a:lnSpc>
              <a:spcBef>
                <a:spcPts val="0"/>
              </a:spcBef>
              <a:spcAft>
                <a:spcPts val="0"/>
              </a:spcAft>
              <a:buClr>
                <a:srgbClr val="003764"/>
              </a:buClr>
              <a:buSzPts val="2600"/>
              <a:buFont typeface="Arial"/>
              <a:buNone/>
            </a:pPr>
            <a:r>
              <a:t/>
            </a:r>
            <a:endParaRPr b="1" sz="2600">
              <a:solidFill>
                <a:srgbClr val="003764"/>
              </a:solidFill>
              <a:latin typeface="Arial"/>
              <a:ea typeface="Arial"/>
              <a:cs typeface="Arial"/>
              <a:sym typeface="Arial"/>
            </a:endParaRPr>
          </a:p>
        </p:txBody>
      </p:sp>
      <p:pic>
        <p:nvPicPr>
          <p:cNvPr id="884" name="Google Shape;884;p21"/>
          <p:cNvPicPr preferRelativeResize="0"/>
          <p:nvPr/>
        </p:nvPicPr>
        <p:blipFill rotWithShape="1">
          <a:blip r:embed="rId3">
            <a:alphaModFix/>
          </a:blip>
          <a:srcRect b="0" l="0" r="0" t="0"/>
          <a:stretch/>
        </p:blipFill>
        <p:spPr>
          <a:xfrm>
            <a:off x="9951384" y="133350"/>
            <a:ext cx="2240616" cy="149374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Basis">
  <a:themeElements>
    <a:clrScheme name="DfE 2207">
      <a:dk1>
        <a:srgbClr val="000000"/>
      </a:dk1>
      <a:lt1>
        <a:srgbClr val="FFFFFF"/>
      </a:lt1>
      <a:dk2>
        <a:srgbClr val="000000"/>
      </a:dk2>
      <a:lt2>
        <a:srgbClr val="FFFFFF"/>
      </a:lt2>
      <a:accent1>
        <a:srgbClr val="183860"/>
      </a:accent1>
      <a:accent2>
        <a:srgbClr val="EB5C5D"/>
      </a:accent2>
      <a:accent3>
        <a:srgbClr val="2BBAD9"/>
      </a:accent3>
      <a:accent4>
        <a:srgbClr val="A3D55F"/>
      </a:accent4>
      <a:accent5>
        <a:srgbClr val="DF7CB0"/>
      </a:accent5>
      <a:accent6>
        <a:srgbClr val="774B99"/>
      </a:accent6>
      <a:hlink>
        <a:srgbClr val="183860"/>
      </a:hlink>
      <a:folHlink>
        <a:srgbClr val="2BBAD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2025-04-30T10:02:04Z</dcterms:created>
  <dc:creator>NOLAN, James</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0x010100E793EA70D38675468D28401A5AB4EF3D</vt:lpwstr>
  </property>
  <property fmtid="{D5CDD505-2E9C-101B-9397-08002B2CF9AE}" pid="3" name="MediaServiceImageTags">
    <vt:lpwstr/>
  </property>
  <property fmtid="{D5CDD505-2E9C-101B-9397-08002B2CF9AE}" pid="4" name="Order">
    <vt:lpwstr>192200.000000000</vt:lpwstr>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WPSubject">
    <vt:lpwstr>21;#Early intervention|39e56e31-6185-49c6-b820-b159f8ebd6c6</vt:lpwstr>
  </property>
  <property fmtid="{D5CDD505-2E9C-101B-9397-08002B2CF9AE}" pid="9" name="xd_Signature">
    <vt:lpwstr/>
  </property>
  <property fmtid="{D5CDD505-2E9C-101B-9397-08002B2CF9AE}" pid="10" name="ClassificationContentMarkingFooterLocations">
    <vt:lpwstr>1_Basis:10</vt:lpwstr>
  </property>
  <property fmtid="{D5CDD505-2E9C-101B-9397-08002B2CF9AE}" pid="11" name="ClassificationContentMarkingFooterText">
    <vt:lpwstr>OFFICIAL</vt:lpwstr>
  </property>
  <property fmtid="{D5CDD505-2E9C-101B-9397-08002B2CF9AE}" pid="12" name="ClassificationContentMarkingHeaderLocations">
    <vt:lpwstr>1_Basis:9</vt:lpwstr>
  </property>
  <property fmtid="{D5CDD505-2E9C-101B-9397-08002B2CF9AE}" pid="13" name="ClassificationContentMarkingHeaderText">
    <vt:lpwstr>OFFICIAL</vt:lpwstr>
  </property>
</Properties>
</file>