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embeddedFontLst>
    <p:embeddedFont>
      <p:font typeface="Constantia" panose="02030602050306030303" pitchFamily="18" charset="0"/>
      <p:regular r:id="rId39"/>
      <p:bold r:id="rId40"/>
      <p:italic r:id="rId41"/>
      <p:boldItalic r:id="rId42"/>
    </p:embeddedFont>
    <p:embeddedFont>
      <p:font typeface="Helvetica Neue" panose="02000503000000020004" pitchFamily="2"/>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wAvKhHXFYpOv20Cf/krJlj6LV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4031ED-357C-4D2B-AC8F-CA79F0BBCCD1}">
  <a:tblStyle styleId="{854031ED-357C-4D2B-AC8F-CA79F0BBCCD1}"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17d924db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e17d924db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e17d924db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1a4ead55b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e1a4ead55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e1a4ead55b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1a4ead55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e1a4ead55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e1a4ead55b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391b5d88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e391b5d88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e391b5d88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90" name="Google Shape;29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33f2e102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e33f2e102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e33f2e1024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e33f2e1024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e33f2e102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ge33f2e1024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07efd108b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e07efd108b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e07efd108b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07efd108b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e07efd108b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e07efd108b_0_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07efd108b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e07efd108b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e07efd108b_0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lt2"/>
            </a:gs>
            <a:gs pos="25000">
              <a:schemeClr val="lt2"/>
            </a:gs>
            <a:gs pos="100000">
              <a:srgbClr val="6B6B6B"/>
            </a:gs>
          </a:gsLst>
          <a:path path="circle">
            <a:fillToRect l="50000" t="50000" r="50000" b="50000"/>
          </a:path>
          <a:tileRect/>
        </a:gradFill>
        <a:effectLst/>
      </p:bgPr>
    </p:bg>
    <p:spTree>
      <p:nvGrpSpPr>
        <p:cNvPr id="1" name="Shape 20"/>
        <p:cNvGrpSpPr/>
        <p:nvPr/>
      </p:nvGrpSpPr>
      <p:grpSpPr>
        <a:xfrm>
          <a:off x="0" y="0"/>
          <a:ext cx="0" cy="0"/>
          <a:chOff x="0" y="0"/>
          <a:chExt cx="0" cy="0"/>
        </a:xfrm>
      </p:grpSpPr>
      <p:sp>
        <p:nvSpPr>
          <p:cNvPr id="21" name="Google Shape;21;p31"/>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lnSpc>
                <a:spcPct val="100000"/>
              </a:lnSpc>
              <a:spcBef>
                <a:spcPts val="0"/>
              </a:spcBef>
              <a:spcAft>
                <a:spcPts val="0"/>
              </a:spcAft>
              <a:buClr>
                <a:srgbClr val="AE5252"/>
              </a:buClr>
              <a:buSzPts val="5600"/>
              <a:buFont typeface="Calibri"/>
              <a:buNone/>
              <a:defRPr sz="5600" b="1">
                <a:solidFill>
                  <a:srgbClr val="AE525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lnSpc>
                <a:spcPct val="100000"/>
              </a:lnSpc>
              <a:spcBef>
                <a:spcPts val="520"/>
              </a:spcBef>
              <a:spcAft>
                <a:spcPts val="0"/>
              </a:spcAft>
              <a:buSzPts val="2470"/>
              <a:buNone/>
              <a:defRPr>
                <a:solidFill>
                  <a:schemeClr val="dk1"/>
                </a:solidFill>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3" name="Google Shape;23;p3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78" name="Google Shape;78;p39"/>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549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79" name="Google Shape;79;p39"/>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chemeClr val="dk2"/>
              </a:buClr>
              <a:buSzPts val="2000"/>
              <a:buFont typeface="Calibri"/>
              <a:buNone/>
              <a:defRPr sz="2000"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lnSpc>
                <a:spcPct val="100000"/>
              </a:lnSpc>
              <a:spcBef>
                <a:spcPts val="250"/>
              </a:spcBef>
              <a:spcAft>
                <a:spcPts val="0"/>
              </a:spcAft>
              <a:buSzPts val="1235"/>
              <a:buFont typeface="Constantia"/>
              <a:buNone/>
              <a:defRPr sz="1300"/>
            </a:lvl1pPr>
            <a:lvl2pPr marL="914400" lvl="1" indent="-293369" algn="l">
              <a:lnSpc>
                <a:spcPct val="100000"/>
              </a:lnSpc>
              <a:spcBef>
                <a:spcPts val="240"/>
              </a:spcBef>
              <a:spcAft>
                <a:spcPts val="0"/>
              </a:spcAft>
              <a:buSzPts val="1020"/>
              <a:buChar char="⚫"/>
              <a:defRPr sz="1200"/>
            </a:lvl2pPr>
            <a:lvl3pPr marL="1371600" lvl="2" indent="-273050" algn="l">
              <a:lnSpc>
                <a:spcPct val="100000"/>
              </a:lnSpc>
              <a:spcBef>
                <a:spcPts val="200"/>
              </a:spcBef>
              <a:spcAft>
                <a:spcPts val="0"/>
              </a:spcAft>
              <a:buSzPts val="700"/>
              <a:buChar char="⚫"/>
              <a:defRPr sz="1000"/>
            </a:lvl3pPr>
            <a:lvl4pPr marL="1828800" lvl="3" indent="-265747" algn="l">
              <a:lnSpc>
                <a:spcPct val="100000"/>
              </a:lnSpc>
              <a:spcBef>
                <a:spcPts val="180"/>
              </a:spcBef>
              <a:spcAft>
                <a:spcPts val="0"/>
              </a:spcAft>
              <a:buSzPts val="585"/>
              <a:buChar char="⚫"/>
              <a:defRPr sz="900"/>
            </a:lvl4pPr>
            <a:lvl5pPr marL="2286000" lvl="4" indent="-265747" algn="l">
              <a:lnSpc>
                <a:spcPct val="100000"/>
              </a:lnSpc>
              <a:spcBef>
                <a:spcPts val="180"/>
              </a:spcBef>
              <a:spcAft>
                <a:spcPts val="0"/>
              </a:spcAft>
              <a:buSzPts val="585"/>
              <a:buChar char="⚫"/>
              <a:defRPr sz="9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39"/>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85" name="Google Shape;85;p39"/>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660000">
                  <a:alpha val="43529"/>
                </a:srgbClr>
              </a:gs>
              <a:gs pos="100000">
                <a:srgbClr val="AF0000">
                  <a:alpha val="53725"/>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86" name="Google Shape;86;p39"/>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7F0000">
                  <a:alpha val="28627"/>
                </a:srgbClr>
              </a:gs>
              <a:gs pos="80000">
                <a:srgbClr val="860000">
                  <a:alpha val="43529"/>
                </a:srgbClr>
              </a:gs>
              <a:gs pos="100000">
                <a:srgbClr val="860000">
                  <a:alpha val="43529"/>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4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0"/>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lnSpc>
                <a:spcPct val="100000"/>
              </a:lnSpc>
              <a:spcBef>
                <a:spcPts val="360"/>
              </a:spcBef>
              <a:spcAft>
                <a:spcPts val="0"/>
              </a:spcAft>
              <a:buSzPts val="1710"/>
              <a:buChar char="⚫"/>
              <a:defRPr/>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0" name="Google Shape;90;p4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41"/>
          <p:cNvSpPr txBox="1">
            <a:spLocks noGrp="1"/>
          </p:cNvSpPr>
          <p:nvPr>
            <p:ph type="title"/>
          </p:nvPr>
        </p:nvSpPr>
        <p:spPr>
          <a:xfrm rot="5400000">
            <a:off x="5052218" y="2491583"/>
            <a:ext cx="5211763" cy="20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1"/>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lnSpc>
                <a:spcPct val="100000"/>
              </a:lnSpc>
              <a:spcBef>
                <a:spcPts val="360"/>
              </a:spcBef>
              <a:spcAft>
                <a:spcPts val="0"/>
              </a:spcAft>
              <a:buSzPts val="1710"/>
              <a:buChar char="⚫"/>
              <a:defRPr/>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6" name="Google Shape;96;p4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lnSpc>
                <a:spcPct val="100000"/>
              </a:lnSpc>
              <a:spcBef>
                <a:spcPts val="360"/>
              </a:spcBef>
              <a:spcAft>
                <a:spcPts val="0"/>
              </a:spcAft>
              <a:buSzPts val="1710"/>
              <a:buChar char="⚫"/>
              <a:defRPr/>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3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bg>
      <p:bgPr>
        <a:gradFill>
          <a:gsLst>
            <a:gs pos="0">
              <a:schemeClr val="dk2"/>
            </a:gs>
            <a:gs pos="25000">
              <a:schemeClr val="dk2"/>
            </a:gs>
            <a:gs pos="100000">
              <a:srgbClr val="6B6B6B"/>
            </a:gs>
          </a:gsLst>
          <a:path path="circle">
            <a:fillToRect l="50000" t="50000" r="50000" b="50000"/>
          </a:path>
          <a:tileRect/>
        </a:gradFill>
        <a:effectLst/>
      </p:bgPr>
    </p:bg>
    <p:spTree>
      <p:nvGrpSpPr>
        <p:cNvPr id="1" name="Shape 32"/>
        <p:cNvGrpSpPr/>
        <p:nvPr/>
      </p:nvGrpSpPr>
      <p:grpSpPr>
        <a:xfrm>
          <a:off x="0" y="0"/>
          <a:ext cx="0" cy="0"/>
          <a:chOff x="0" y="0"/>
          <a:chExt cx="0" cy="0"/>
        </a:xfrm>
      </p:grpSpPr>
      <p:sp>
        <p:nvSpPr>
          <p:cNvPr id="33" name="Google Shape;33;p30"/>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lnSpc>
                <a:spcPct val="100000"/>
              </a:lnSpc>
              <a:spcBef>
                <a:spcPts val="0"/>
              </a:spcBef>
              <a:spcAft>
                <a:spcPts val="0"/>
              </a:spcAft>
              <a:buClr>
                <a:srgbClr val="AE5252"/>
              </a:buClr>
              <a:buSzPts val="5600"/>
              <a:buFont typeface="Calibri"/>
              <a:buNone/>
              <a:defRPr sz="5600" b="1">
                <a:solidFill>
                  <a:srgbClr val="AE525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0"/>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lnSpc>
                <a:spcPct val="100000"/>
              </a:lnSpc>
              <a:spcBef>
                <a:spcPts val="520"/>
              </a:spcBef>
              <a:spcAft>
                <a:spcPts val="0"/>
              </a:spcAft>
              <a:buSzPts val="2470"/>
              <a:buNone/>
              <a:defRPr>
                <a:solidFill>
                  <a:schemeClr val="lt1"/>
                </a:solidFill>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35" name="Google Shape;35;p3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dk2"/>
            </a:gs>
            <a:gs pos="25000">
              <a:schemeClr val="dk2"/>
            </a:gs>
            <a:gs pos="100000">
              <a:srgbClr val="6B6B6B"/>
            </a:gs>
          </a:gsLst>
          <a:path path="circle">
            <a:fillToRect l="50000" t="50000" r="50000" b="50000"/>
          </a:path>
          <a:tileRect/>
        </a:gradFill>
        <a:effectLst/>
      </p:bgPr>
    </p:bg>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835399"/>
              </a:buClr>
              <a:buSzPts val="5600"/>
              <a:buFont typeface="Calibri"/>
              <a:buNone/>
              <a:defRPr sz="5600" b="1" cap="none">
                <a:solidFill>
                  <a:srgbClr val="83539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3"/>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440"/>
              </a:spcBef>
              <a:spcAft>
                <a:spcPts val="0"/>
              </a:spcAft>
              <a:buSzPts val="2090"/>
              <a:buNone/>
              <a:defRPr sz="2200">
                <a:solidFill>
                  <a:schemeClr val="lt1"/>
                </a:solidFill>
              </a:defRPr>
            </a:lvl1pPr>
            <a:lvl2pPr marL="914400" lvl="1" indent="-228600" algn="l">
              <a:lnSpc>
                <a:spcPct val="100000"/>
              </a:lnSpc>
              <a:spcBef>
                <a:spcPts val="360"/>
              </a:spcBef>
              <a:spcAft>
                <a:spcPts val="0"/>
              </a:spcAft>
              <a:buSzPts val="1530"/>
              <a:buNone/>
              <a:defRPr sz="1800">
                <a:solidFill>
                  <a:schemeClr val="lt1"/>
                </a:solidFill>
              </a:defRPr>
            </a:lvl2pPr>
            <a:lvl3pPr marL="1371600" lvl="2" indent="-228600" algn="l">
              <a:lnSpc>
                <a:spcPct val="100000"/>
              </a:lnSpc>
              <a:spcBef>
                <a:spcPts val="320"/>
              </a:spcBef>
              <a:spcAft>
                <a:spcPts val="0"/>
              </a:spcAft>
              <a:buSzPts val="1120"/>
              <a:buNone/>
              <a:defRPr sz="1600">
                <a:solidFill>
                  <a:schemeClr val="lt1"/>
                </a:solidFill>
              </a:defRPr>
            </a:lvl3pPr>
            <a:lvl4pPr marL="1828800" lvl="3" indent="-228600" algn="l">
              <a:lnSpc>
                <a:spcPct val="100000"/>
              </a:lnSpc>
              <a:spcBef>
                <a:spcPts val="280"/>
              </a:spcBef>
              <a:spcAft>
                <a:spcPts val="0"/>
              </a:spcAft>
              <a:buSzPts val="910"/>
              <a:buNone/>
              <a:defRPr sz="1400">
                <a:solidFill>
                  <a:schemeClr val="lt1"/>
                </a:solidFill>
              </a:defRPr>
            </a:lvl4pPr>
            <a:lvl5pPr marL="2286000" lvl="4" indent="-228600" algn="l">
              <a:lnSpc>
                <a:spcPct val="100000"/>
              </a:lnSpc>
              <a:spcBef>
                <a:spcPts val="280"/>
              </a:spcBef>
              <a:spcAft>
                <a:spcPts val="0"/>
              </a:spcAft>
              <a:buSzPts val="910"/>
              <a:buNone/>
              <a:defRPr sz="140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lnSpc>
                <a:spcPct val="100000"/>
              </a:lnSpc>
              <a:spcBef>
                <a:spcPts val="520"/>
              </a:spcBef>
              <a:spcAft>
                <a:spcPts val="0"/>
              </a:spcAft>
              <a:buSzPts val="2470"/>
              <a:buChar char="⚫"/>
              <a:defRPr sz="2600"/>
            </a:lvl1pPr>
            <a:lvl2pPr marL="914400" lvl="1" indent="-358140" algn="l">
              <a:lnSpc>
                <a:spcPct val="100000"/>
              </a:lnSpc>
              <a:spcBef>
                <a:spcPts val="480"/>
              </a:spcBef>
              <a:spcAft>
                <a:spcPts val="0"/>
              </a:spcAft>
              <a:buSzPts val="2040"/>
              <a:buChar char="⚫"/>
              <a:defRPr sz="2400"/>
            </a:lvl2pPr>
            <a:lvl3pPr marL="1371600" lvl="2" indent="-317500" algn="l">
              <a:lnSpc>
                <a:spcPct val="100000"/>
              </a:lnSpc>
              <a:spcBef>
                <a:spcPts val="400"/>
              </a:spcBef>
              <a:spcAft>
                <a:spcPts val="0"/>
              </a:spcAft>
              <a:buSzPts val="1400"/>
              <a:buChar char="⚫"/>
              <a:defRPr sz="2000"/>
            </a:lvl3pPr>
            <a:lvl4pPr marL="1828800" lvl="3" indent="-302894" algn="l">
              <a:lnSpc>
                <a:spcPct val="100000"/>
              </a:lnSpc>
              <a:spcBef>
                <a:spcPts val="360"/>
              </a:spcBef>
              <a:spcAft>
                <a:spcPts val="0"/>
              </a:spcAft>
              <a:buSzPts val="1170"/>
              <a:buChar char="⚫"/>
              <a:defRPr sz="1800"/>
            </a:lvl4pPr>
            <a:lvl5pPr marL="2286000" lvl="4" indent="-302895" algn="l">
              <a:lnSpc>
                <a:spcPct val="100000"/>
              </a:lnSpc>
              <a:spcBef>
                <a:spcPts val="360"/>
              </a:spcBef>
              <a:spcAft>
                <a:spcPts val="0"/>
              </a:spcAft>
              <a:buSzPts val="1170"/>
              <a:buChar char="⚫"/>
              <a:defRPr sz="18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7" name="Google Shape;47;p34"/>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lnSpc>
                <a:spcPct val="100000"/>
              </a:lnSpc>
              <a:spcBef>
                <a:spcPts val="520"/>
              </a:spcBef>
              <a:spcAft>
                <a:spcPts val="0"/>
              </a:spcAft>
              <a:buSzPts val="2470"/>
              <a:buChar char="⚫"/>
              <a:defRPr sz="2600"/>
            </a:lvl1pPr>
            <a:lvl2pPr marL="914400" lvl="1" indent="-358140" algn="l">
              <a:lnSpc>
                <a:spcPct val="100000"/>
              </a:lnSpc>
              <a:spcBef>
                <a:spcPts val="480"/>
              </a:spcBef>
              <a:spcAft>
                <a:spcPts val="0"/>
              </a:spcAft>
              <a:buSzPts val="2040"/>
              <a:buChar char="⚫"/>
              <a:defRPr sz="2400"/>
            </a:lvl2pPr>
            <a:lvl3pPr marL="1371600" lvl="2" indent="-317500" algn="l">
              <a:lnSpc>
                <a:spcPct val="100000"/>
              </a:lnSpc>
              <a:spcBef>
                <a:spcPts val="400"/>
              </a:spcBef>
              <a:spcAft>
                <a:spcPts val="0"/>
              </a:spcAft>
              <a:buSzPts val="1400"/>
              <a:buChar char="⚫"/>
              <a:defRPr sz="2000"/>
            </a:lvl3pPr>
            <a:lvl4pPr marL="1828800" lvl="3" indent="-302894" algn="l">
              <a:lnSpc>
                <a:spcPct val="100000"/>
              </a:lnSpc>
              <a:spcBef>
                <a:spcPts val="360"/>
              </a:spcBef>
              <a:spcAft>
                <a:spcPts val="0"/>
              </a:spcAft>
              <a:buSzPts val="1170"/>
              <a:buChar char="⚫"/>
              <a:defRPr sz="1800"/>
            </a:lvl4pPr>
            <a:lvl5pPr marL="2286000" lvl="4" indent="-302895" algn="l">
              <a:lnSpc>
                <a:spcPct val="100000"/>
              </a:lnSpc>
              <a:spcBef>
                <a:spcPts val="360"/>
              </a:spcBef>
              <a:spcAft>
                <a:spcPts val="0"/>
              </a:spcAft>
              <a:buSzPts val="1170"/>
              <a:buChar char="⚫"/>
              <a:defRPr sz="18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3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3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50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280"/>
              <a:buNone/>
              <a:defRPr sz="2400" b="1" cap="none">
                <a:solidFill>
                  <a:schemeClr val="dk2"/>
                </a:solidFil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260"/>
              <a:buNone/>
              <a:defRPr sz="1800" b="1"/>
            </a:lvl3pPr>
            <a:lvl4pPr marL="1828800" lvl="3" indent="-228600" algn="l">
              <a:lnSpc>
                <a:spcPct val="100000"/>
              </a:lnSpc>
              <a:spcBef>
                <a:spcPts val="320"/>
              </a:spcBef>
              <a:spcAft>
                <a:spcPts val="0"/>
              </a:spcAft>
              <a:buSzPts val="1040"/>
              <a:buNone/>
              <a:defRPr sz="1600" b="1"/>
            </a:lvl4pPr>
            <a:lvl5pPr marL="2286000" lvl="4" indent="-228600" algn="l">
              <a:lnSpc>
                <a:spcPct val="100000"/>
              </a:lnSpc>
              <a:spcBef>
                <a:spcPts val="320"/>
              </a:spcBef>
              <a:spcAft>
                <a:spcPts val="0"/>
              </a:spcAft>
              <a:buSzPts val="1040"/>
              <a:buNone/>
              <a:defRPr sz="16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4" name="Google Shape;54;p35"/>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280"/>
              <a:buNone/>
              <a:defRPr sz="2400" b="1" cap="none">
                <a:solidFill>
                  <a:schemeClr val="dk2"/>
                </a:solidFil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260"/>
              <a:buNone/>
              <a:defRPr sz="1800" b="1"/>
            </a:lvl3pPr>
            <a:lvl4pPr marL="1828800" lvl="3" indent="-228600" algn="l">
              <a:lnSpc>
                <a:spcPct val="100000"/>
              </a:lnSpc>
              <a:spcBef>
                <a:spcPts val="320"/>
              </a:spcBef>
              <a:spcAft>
                <a:spcPts val="0"/>
              </a:spcAft>
              <a:buSzPts val="1040"/>
              <a:buNone/>
              <a:defRPr sz="1600" b="1"/>
            </a:lvl4pPr>
            <a:lvl5pPr marL="2286000" lvl="4" indent="-228600" algn="l">
              <a:lnSpc>
                <a:spcPct val="100000"/>
              </a:lnSpc>
              <a:spcBef>
                <a:spcPts val="320"/>
              </a:spcBef>
              <a:spcAft>
                <a:spcPts val="0"/>
              </a:spcAft>
              <a:buSzPts val="1040"/>
              <a:buNone/>
              <a:defRPr sz="16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5" name="Google Shape;55;p35"/>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lnSpc>
                <a:spcPct val="100000"/>
              </a:lnSpc>
              <a:spcBef>
                <a:spcPts val="440"/>
              </a:spcBef>
              <a:spcAft>
                <a:spcPts val="0"/>
              </a:spcAft>
              <a:buSzPts val="2090"/>
              <a:buChar char="⚫"/>
              <a:defRPr sz="2200"/>
            </a:lvl1pPr>
            <a:lvl2pPr marL="914400" lvl="1" indent="-336550" algn="l">
              <a:lnSpc>
                <a:spcPct val="100000"/>
              </a:lnSpc>
              <a:spcBef>
                <a:spcPts val="400"/>
              </a:spcBef>
              <a:spcAft>
                <a:spcPts val="0"/>
              </a:spcAft>
              <a:buSzPts val="1700"/>
              <a:buChar char="⚫"/>
              <a:defRPr sz="2000"/>
            </a:lvl2pPr>
            <a:lvl3pPr marL="1371600" lvl="2" indent="-308610" algn="l">
              <a:lnSpc>
                <a:spcPct val="100000"/>
              </a:lnSpc>
              <a:spcBef>
                <a:spcPts val="360"/>
              </a:spcBef>
              <a:spcAft>
                <a:spcPts val="0"/>
              </a:spcAft>
              <a:buSzPts val="1260"/>
              <a:buChar char="⚫"/>
              <a:defRPr sz="1800"/>
            </a:lvl3pPr>
            <a:lvl4pPr marL="1828800" lvl="3" indent="-294639" algn="l">
              <a:lnSpc>
                <a:spcPct val="100000"/>
              </a:lnSpc>
              <a:spcBef>
                <a:spcPts val="320"/>
              </a:spcBef>
              <a:spcAft>
                <a:spcPts val="0"/>
              </a:spcAft>
              <a:buSzPts val="1040"/>
              <a:buChar char="⚫"/>
              <a:defRPr sz="1600"/>
            </a:lvl4pPr>
            <a:lvl5pPr marL="2286000" lvl="4" indent="-294639" algn="l">
              <a:lnSpc>
                <a:spcPct val="100000"/>
              </a:lnSpc>
              <a:spcBef>
                <a:spcPts val="320"/>
              </a:spcBef>
              <a:spcAft>
                <a:spcPts val="0"/>
              </a:spcAft>
              <a:buSzPts val="1040"/>
              <a:buChar char="⚫"/>
              <a:defRPr sz="16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6" name="Google Shape;56;p35"/>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lnSpc>
                <a:spcPct val="100000"/>
              </a:lnSpc>
              <a:spcBef>
                <a:spcPts val="440"/>
              </a:spcBef>
              <a:spcAft>
                <a:spcPts val="0"/>
              </a:spcAft>
              <a:buSzPts val="2090"/>
              <a:buChar char="⚫"/>
              <a:defRPr sz="2200"/>
            </a:lvl1pPr>
            <a:lvl2pPr marL="914400" lvl="1" indent="-336550" algn="l">
              <a:lnSpc>
                <a:spcPct val="100000"/>
              </a:lnSpc>
              <a:spcBef>
                <a:spcPts val="400"/>
              </a:spcBef>
              <a:spcAft>
                <a:spcPts val="0"/>
              </a:spcAft>
              <a:buSzPts val="1700"/>
              <a:buChar char="⚫"/>
              <a:defRPr sz="2000"/>
            </a:lvl2pPr>
            <a:lvl3pPr marL="1371600" lvl="2" indent="-308610" algn="l">
              <a:lnSpc>
                <a:spcPct val="100000"/>
              </a:lnSpc>
              <a:spcBef>
                <a:spcPts val="360"/>
              </a:spcBef>
              <a:spcAft>
                <a:spcPts val="0"/>
              </a:spcAft>
              <a:buSzPts val="1260"/>
              <a:buChar char="⚫"/>
              <a:defRPr sz="1800"/>
            </a:lvl3pPr>
            <a:lvl4pPr marL="1828800" lvl="3" indent="-294639" algn="l">
              <a:lnSpc>
                <a:spcPct val="100000"/>
              </a:lnSpc>
              <a:spcBef>
                <a:spcPts val="320"/>
              </a:spcBef>
              <a:spcAft>
                <a:spcPts val="0"/>
              </a:spcAft>
              <a:buSzPts val="1040"/>
              <a:buChar char="⚫"/>
              <a:defRPr sz="1600"/>
            </a:lvl4pPr>
            <a:lvl5pPr marL="2286000" lvl="4" indent="-294639" algn="l">
              <a:lnSpc>
                <a:spcPct val="100000"/>
              </a:lnSpc>
              <a:spcBef>
                <a:spcPts val="320"/>
              </a:spcBef>
              <a:spcAft>
                <a:spcPts val="0"/>
              </a:spcAft>
              <a:buSzPts val="1040"/>
              <a:buChar char="⚫"/>
              <a:defRPr sz="16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3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3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38"/>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8"/>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lnSpc>
                <a:spcPct val="100000"/>
              </a:lnSpc>
              <a:spcBef>
                <a:spcPts val="280"/>
              </a:spcBef>
              <a:spcAft>
                <a:spcPts val="0"/>
              </a:spcAft>
              <a:buSzPts val="133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700"/>
              <a:buNone/>
              <a:defRPr sz="1000"/>
            </a:lvl3pPr>
            <a:lvl4pPr marL="1828800" lvl="3" indent="-228600" algn="l">
              <a:lnSpc>
                <a:spcPct val="100000"/>
              </a:lnSpc>
              <a:spcBef>
                <a:spcPts val="180"/>
              </a:spcBef>
              <a:spcAft>
                <a:spcPts val="0"/>
              </a:spcAft>
              <a:buSzPts val="585"/>
              <a:buNone/>
              <a:defRPr sz="900"/>
            </a:lvl4pPr>
            <a:lvl5pPr marL="2286000" lvl="4" indent="-228600" algn="l">
              <a:lnSpc>
                <a:spcPct val="100000"/>
              </a:lnSpc>
              <a:spcBef>
                <a:spcPts val="180"/>
              </a:spcBef>
              <a:spcAft>
                <a:spcPts val="0"/>
              </a:spcAft>
              <a:buSzPts val="585"/>
              <a:buNone/>
              <a:defRPr sz="9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2" name="Google Shape;72;p38"/>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lnSpc>
                <a:spcPct val="100000"/>
              </a:lnSpc>
              <a:spcBef>
                <a:spcPts val="560"/>
              </a:spcBef>
              <a:spcAft>
                <a:spcPts val="0"/>
              </a:spcAft>
              <a:buSzPts val="2660"/>
              <a:buChar char="⚫"/>
              <a:defRPr sz="2800"/>
            </a:lvl1pPr>
            <a:lvl2pPr marL="914400" lvl="1" indent="-368935" algn="l">
              <a:lnSpc>
                <a:spcPct val="100000"/>
              </a:lnSpc>
              <a:spcBef>
                <a:spcPts val="520"/>
              </a:spcBef>
              <a:spcAft>
                <a:spcPts val="0"/>
              </a:spcAft>
              <a:buSzPts val="2210"/>
              <a:buChar char="⚫"/>
              <a:defRPr sz="2600"/>
            </a:lvl2pPr>
            <a:lvl3pPr marL="1371600" lvl="2" indent="-335280" algn="l">
              <a:lnSpc>
                <a:spcPct val="100000"/>
              </a:lnSpc>
              <a:spcBef>
                <a:spcPts val="480"/>
              </a:spcBef>
              <a:spcAft>
                <a:spcPts val="0"/>
              </a:spcAft>
              <a:buSzPts val="1680"/>
              <a:buChar char="⚫"/>
              <a:defRPr sz="2400"/>
            </a:lvl3pPr>
            <a:lvl4pPr marL="1828800" lvl="3" indent="-311150" algn="l">
              <a:lnSpc>
                <a:spcPct val="100000"/>
              </a:lnSpc>
              <a:spcBef>
                <a:spcPts val="400"/>
              </a:spcBef>
              <a:spcAft>
                <a:spcPts val="0"/>
              </a:spcAft>
              <a:buSzPts val="1300"/>
              <a:buChar char="⚫"/>
              <a:defRPr sz="2000"/>
            </a:lvl4pPr>
            <a:lvl5pPr marL="2286000" lvl="4" indent="-302895" algn="l">
              <a:lnSpc>
                <a:spcPct val="100000"/>
              </a:lnSpc>
              <a:spcBef>
                <a:spcPts val="360"/>
              </a:spcBef>
              <a:spcAft>
                <a:spcPts val="0"/>
              </a:spcAft>
              <a:buSzPts val="1170"/>
              <a:buChar char="⚫"/>
              <a:defRPr sz="18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3" name="Google Shape;73;p3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tile tx="0" ty="0" sx="65000" sy="65000" flip="none" algn="tl"/>
        </a:blipFill>
        <a:effectLst/>
      </p:bgPr>
    </p:bg>
    <p:spTree>
      <p:nvGrpSpPr>
        <p:cNvPr id="1" name="Shape 9"/>
        <p:cNvGrpSpPr/>
        <p:nvPr/>
      </p:nvGrpSpPr>
      <p:grpSpPr>
        <a:xfrm>
          <a:off x="0" y="0"/>
          <a:ext cx="0" cy="0"/>
          <a:chOff x="0" y="0"/>
          <a:chExt cx="0" cy="0"/>
        </a:xfrm>
      </p:grpSpPr>
      <p:sp>
        <p:nvSpPr>
          <p:cNvPr id="10" name="Google Shape;10;p29"/>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660000">
                  <a:alpha val="43529"/>
                </a:srgbClr>
              </a:gs>
              <a:gs pos="100000">
                <a:srgbClr val="AF0000">
                  <a:alpha val="53725"/>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11" name="Google Shape;11;p29"/>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7F0000">
                  <a:alpha val="28627"/>
                </a:srgbClr>
              </a:gs>
              <a:gs pos="80000">
                <a:srgbClr val="860000">
                  <a:alpha val="43529"/>
                </a:srgbClr>
              </a:gs>
              <a:gs pos="100000">
                <a:srgbClr val="860000">
                  <a:alpha val="43529"/>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12" name="Google Shape;12;p2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9"/>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4" name="Google Shape;14;p2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3F3F3"/>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5" name="Google Shape;15;p2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3F3F3"/>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nstantia"/>
                <a:ea typeface="Constantia"/>
                <a:cs typeface="Constantia"/>
                <a:sym typeface="Constantia"/>
              </a:defRPr>
            </a:lvl9pPr>
          </a:lstStyle>
          <a:p>
            <a:endParaRPr/>
          </a:p>
        </p:txBody>
      </p:sp>
      <p:sp>
        <p:nvSpPr>
          <p:cNvPr id="16" name="Google Shape;16;p2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3F3F3"/>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grpSp>
        <p:nvGrpSpPr>
          <p:cNvPr id="17" name="Google Shape;17;p29"/>
          <p:cNvGrpSpPr/>
          <p:nvPr/>
        </p:nvGrpSpPr>
        <p:grpSpPr>
          <a:xfrm>
            <a:off x="-29294" y="-16113"/>
            <a:ext cx="9198255" cy="1086266"/>
            <a:chOff x="-29322" y="-1971"/>
            <a:chExt cx="9198255" cy="1086266"/>
          </a:xfrm>
        </p:grpSpPr>
        <p:sp>
          <p:nvSpPr>
            <p:cNvPr id="18" name="Google Shape;18;p29"/>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86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19" name="Google Shape;19;p29"/>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volveteachingschool.co.uk/about-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jp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gif"/><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hyperlink" Target="http://www.google.co.uk/url?sa=i&amp;rct=j&amp;q=&amp;esrc=s&amp;source=images&amp;cd=&amp;ved=2ahUKEwiF8Onpj4fjAhVQqxoKHezBCmAQjRx6BAgBEAU&amp;url=http://www.southshieldsschool.co.uk/students/oracy/&amp;psig=AOvVaw1Eyb_2bnfoGEcGn0XLFQqM&amp;ust=1561637658349155" TargetMode="External"/><Relationship Id="rId7" Type="http://schemas.openxmlformats.org/officeDocument/2006/relationships/hyperlink" Target="https://www.google.co.uk/url?sa=i&amp;rct=j&amp;q=&amp;esrc=s&amp;source=images&amp;cd=&amp;cad=rja&amp;uact=8&amp;ved=2ahUKEwivm9-jkIfjAhXoxoUKHTnpBPAQjRx6BAgBEAU&amp;url=https://www.esu.org/oracy/&amp;psig=AOvVaw1Eyb_2bnfoGEcGn0XLFQqM&amp;ust=156163765834915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hyperlink" Target="https://www.google.co.uk/url?sa=i&amp;rct=j&amp;q=&amp;esrc=s&amp;source=images&amp;cd=&amp;ved=2ahUKEwiYlJaIkIfjAhVD1xoKHTFjAjsQjRx6BAgBEAU&amp;url=https://www.tes.com/teaching-resource/developing-oracy-in-the-classroom-11938279&amp;psig=AOvVaw1Eyb_2bnfoGEcGn0XLFQqM&amp;ust=1561637658349155" TargetMode="External"/><Relationship Id="rId4" Type="http://schemas.openxmlformats.org/officeDocument/2006/relationships/image" Target="../media/image40.jp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P3duu6_fiAhVIxYUKHd_qA2IQjRx6BAgBEAQ&amp;url=http://www.sherburnprimary.durham.sch.uk/wp-content/uploads/sites/20/2016/02/Good-to-be-Green-Behaviour-Policy.pdf&amp;psig=AOvVaw2RpW8PvaFRLzEJA4bXGz8P&amp;ust=156111236407850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ved=2ahUKEwiH6M7P7vfiAhUSWxoKHeAOCsAQjRx6BAgBEAU&amp;url=http://www.sthilds.org.uk/page/E--Safety-Advice-and-Guidance&amp;psig=AOvVaw13afmlwP8E2vcXSONg1amI&amp;ust=156111336266534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iQntfG7ffiAhUCqxoKHRncBxAQjRx6BAgBEAU&amp;url=https://www.whsschool.org.uk/parents-and-carers/pupil-premium&amp;psig=AOvVaw3u_OzOtvmvzgRwxSYK7nKv&amp;ust=1561113055159459"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postbox@ryders-hayes.co.u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3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503547" y="1093051"/>
            <a:ext cx="8136904" cy="3024336"/>
          </a:xfrm>
          <a:prstGeom prst="rect">
            <a:avLst/>
          </a:prstGeom>
          <a:noFill/>
          <a:ln>
            <a:noFill/>
          </a:ln>
        </p:spPr>
        <p:txBody>
          <a:bodyPr spcFirstLastPara="1" wrap="square" lIns="0" tIns="0" rIns="18275" bIns="0" anchor="b" anchorCtr="0">
            <a:normAutofit/>
          </a:bodyPr>
          <a:lstStyle/>
          <a:p>
            <a:pPr marL="0" lvl="0" indent="0" algn="ctr" rtl="0">
              <a:lnSpc>
                <a:spcPct val="100000"/>
              </a:lnSpc>
              <a:spcBef>
                <a:spcPts val="0"/>
              </a:spcBef>
              <a:spcAft>
                <a:spcPts val="0"/>
              </a:spcAft>
              <a:buClr>
                <a:schemeClr val="accent3"/>
              </a:buClr>
              <a:buSzPts val="7200"/>
              <a:buFont typeface="Calibri"/>
              <a:buNone/>
            </a:pPr>
            <a:r>
              <a:rPr lang="en-GB" sz="7200">
                <a:solidFill>
                  <a:schemeClr val="accent3"/>
                </a:solidFill>
              </a:rPr>
              <a:t>Year 4 Induction Evening</a:t>
            </a:r>
            <a:endParaRPr/>
          </a:p>
        </p:txBody>
      </p:sp>
      <p:sp>
        <p:nvSpPr>
          <p:cNvPr id="104" name="Google Shape;104;p1"/>
          <p:cNvSpPr txBox="1">
            <a:spLocks noGrp="1"/>
          </p:cNvSpPr>
          <p:nvPr>
            <p:ph type="subTitle" idx="1"/>
          </p:nvPr>
        </p:nvSpPr>
        <p:spPr>
          <a:xfrm>
            <a:off x="6259893" y="5746317"/>
            <a:ext cx="2383732" cy="424849"/>
          </a:xfrm>
          <a:prstGeom prst="rect">
            <a:avLst/>
          </a:prstGeom>
          <a:noFill/>
          <a:ln>
            <a:noFill/>
          </a:ln>
        </p:spPr>
        <p:txBody>
          <a:bodyPr spcFirstLastPara="1" wrap="square" lIns="0" tIns="45700" rIns="18275" bIns="45700" anchor="t" anchorCtr="0">
            <a:noAutofit/>
          </a:bodyPr>
          <a:lstStyle/>
          <a:p>
            <a:pPr marL="0" lvl="0" indent="0" algn="ctr" rtl="0">
              <a:lnSpc>
                <a:spcPct val="100000"/>
              </a:lnSpc>
              <a:spcBef>
                <a:spcPts val="0"/>
              </a:spcBef>
              <a:spcAft>
                <a:spcPts val="0"/>
              </a:spcAft>
              <a:buSzPts val="1900"/>
              <a:buNone/>
            </a:pPr>
            <a:r>
              <a:rPr lang="en-GB" sz="2000">
                <a:solidFill>
                  <a:srgbClr val="000000"/>
                </a:solidFill>
                <a:latin typeface="Comic Sans MS"/>
                <a:ea typeface="Comic Sans MS"/>
                <a:cs typeface="Comic Sans MS"/>
                <a:sym typeface="Comic Sans MS"/>
              </a:rPr>
              <a:t>2021</a:t>
            </a:r>
            <a:endParaRPr sz="2000">
              <a:solidFill>
                <a:srgbClr val="000000"/>
              </a:solidFill>
              <a:latin typeface="Comic Sans MS"/>
              <a:ea typeface="Comic Sans MS"/>
              <a:cs typeface="Comic Sans MS"/>
              <a:sym typeface="Comic Sans MS"/>
            </a:endParaRPr>
          </a:p>
          <a:p>
            <a:pPr marL="0" lvl="0" indent="0" algn="ctr" rtl="0">
              <a:lnSpc>
                <a:spcPct val="100000"/>
              </a:lnSpc>
              <a:spcBef>
                <a:spcPts val="400"/>
              </a:spcBef>
              <a:spcAft>
                <a:spcPts val="0"/>
              </a:spcAft>
              <a:buSzPts val="1900"/>
              <a:buNone/>
            </a:pPr>
            <a:endParaRPr sz="2000">
              <a:solidFill>
                <a:srgbClr val="000000"/>
              </a:solidFill>
              <a:latin typeface="Comic Sans MS"/>
              <a:ea typeface="Comic Sans MS"/>
              <a:cs typeface="Comic Sans MS"/>
              <a:sym typeface="Comic Sans MS"/>
            </a:endParaRPr>
          </a:p>
        </p:txBody>
      </p:sp>
      <p:sp>
        <p:nvSpPr>
          <p:cNvPr id="105" name="Google Shape;105;p1"/>
          <p:cNvSpPr/>
          <p:nvPr/>
        </p:nvSpPr>
        <p:spPr>
          <a:xfrm>
            <a:off x="0" y="457200"/>
            <a:ext cx="9144000" cy="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900"/>
              <a:buFont typeface="Constantia"/>
              <a:buNone/>
            </a:pPr>
            <a:endParaRPr sz="900" b="0" i="0" u="none" strike="noStrike" cap="none">
              <a:solidFill>
                <a:srgbClr val="505050"/>
              </a:solidFill>
              <a:latin typeface="Helvetica Neue"/>
              <a:ea typeface="Helvetica Neue"/>
              <a:cs typeface="Helvetica Neue"/>
              <a:sym typeface="Helvetica Neue"/>
            </a:endParaRPr>
          </a:p>
          <a:p>
            <a:pPr marL="0" marR="0" lvl="0" indent="-57150" algn="l" rtl="0">
              <a:lnSpc>
                <a:spcPct val="100000"/>
              </a:lnSpc>
              <a:spcBef>
                <a:spcPts val="0"/>
              </a:spcBef>
              <a:spcAft>
                <a:spcPts val="0"/>
              </a:spcAft>
              <a:buClr>
                <a:srgbClr val="0F0F0F"/>
              </a:buClr>
              <a:buSzPts val="900"/>
              <a:buFont typeface="Arial"/>
              <a:buChar char="•"/>
            </a:pPr>
            <a:br>
              <a:rPr lang="en-GB" sz="900" b="0" i="0" u="sng" strike="noStrike" cap="none">
                <a:solidFill>
                  <a:srgbClr val="0F0F0F"/>
                </a:solidFill>
                <a:latin typeface="Arial"/>
                <a:ea typeface="Arial"/>
                <a:cs typeface="Arial"/>
                <a:sym typeface="Arial"/>
                <a:hlinkClick r:id="rId3">
                  <a:extLst>
                    <a:ext uri="{A12FA001-AC4F-418D-AE19-62706E023703}">
                      <ahyp:hlinkClr xmlns:ahyp="http://schemas.microsoft.com/office/drawing/2018/hyperlinkcolor" val="tx"/>
                    </a:ext>
                  </a:extLst>
                </a:hlinkClick>
              </a:rPr>
            </a:br>
            <a:endParaRPr sz="900" b="0" i="0" u="none" strike="noStrike" cap="none">
              <a:solidFill>
                <a:srgbClr val="50505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onstantia"/>
              <a:buNone/>
            </a:pPr>
            <a:endParaRPr sz="1800" b="0" i="0" u="none" strike="noStrike" cap="none">
              <a:solidFill>
                <a:schemeClr val="dk1"/>
              </a:solidFill>
              <a:latin typeface="Arial"/>
              <a:ea typeface="Arial"/>
              <a:cs typeface="Arial"/>
              <a:sym typeface="Arial"/>
            </a:endParaRPr>
          </a:p>
        </p:txBody>
      </p:sp>
      <p:pic>
        <p:nvPicPr>
          <p:cNvPr id="106" name="Google Shape;106;p1"/>
          <p:cNvPicPr preferRelativeResize="0"/>
          <p:nvPr/>
        </p:nvPicPr>
        <p:blipFill rotWithShape="1">
          <a:blip r:embed="rId4">
            <a:alphaModFix/>
          </a:blip>
          <a:srcRect/>
          <a:stretch/>
        </p:blipFill>
        <p:spPr>
          <a:xfrm>
            <a:off x="251520" y="5602300"/>
            <a:ext cx="4752528" cy="712879"/>
          </a:xfrm>
          <a:prstGeom prst="rect">
            <a:avLst/>
          </a:prstGeom>
          <a:noFill/>
          <a:ln>
            <a:noFill/>
          </a:ln>
        </p:spPr>
      </p:pic>
      <p:pic>
        <p:nvPicPr>
          <p:cNvPr id="107" name="Google Shape;107;p1" descr="Image result for ryders hayes logo"/>
          <p:cNvPicPr preferRelativeResize="0"/>
          <p:nvPr/>
        </p:nvPicPr>
        <p:blipFill rotWithShape="1">
          <a:blip r:embed="rId5">
            <a:alphaModFix/>
          </a:blip>
          <a:srcRect/>
          <a:stretch/>
        </p:blipFill>
        <p:spPr>
          <a:xfrm>
            <a:off x="5251689" y="5443223"/>
            <a:ext cx="1031032" cy="10310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6"/>
          <p:cNvSpPr txBox="1"/>
          <p:nvPr/>
        </p:nvSpPr>
        <p:spPr>
          <a:xfrm>
            <a:off x="0" y="620688"/>
            <a:ext cx="9491602" cy="19389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GB" sz="6000" b="1" i="0" u="sng" strike="noStrike" cap="none">
                <a:solidFill>
                  <a:srgbClr val="000000"/>
                </a:solidFill>
                <a:latin typeface="Constantia"/>
                <a:ea typeface="Constantia"/>
                <a:cs typeface="Constantia"/>
                <a:sym typeface="Constantia"/>
              </a:rPr>
              <a:t>Meet the Team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endParaRPr sz="6000" b="1" i="0" u="sng" strike="noStrike" cap="none">
              <a:solidFill>
                <a:srgbClr val="000000"/>
              </a:solidFill>
              <a:latin typeface="Constantia"/>
              <a:ea typeface="Constantia"/>
              <a:cs typeface="Constantia"/>
              <a:sym typeface="Constantia"/>
            </a:endParaRPr>
          </a:p>
        </p:txBody>
      </p:sp>
      <p:sp>
        <p:nvSpPr>
          <p:cNvPr id="195" name="Google Shape;195;p6"/>
          <p:cNvSpPr/>
          <p:nvPr/>
        </p:nvSpPr>
        <p:spPr>
          <a:xfrm>
            <a:off x="186502" y="4980650"/>
            <a:ext cx="1225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Mrs  Bowyer 4B</a:t>
            </a:r>
            <a:endParaRPr sz="1400" b="0" i="0" u="none" strike="noStrike" cap="none">
              <a:solidFill>
                <a:srgbClr val="000000"/>
              </a:solidFill>
              <a:latin typeface="Arial"/>
              <a:ea typeface="Arial"/>
              <a:cs typeface="Arial"/>
              <a:sym typeface="Arial"/>
            </a:endParaRPr>
          </a:p>
        </p:txBody>
      </p:sp>
      <p:sp>
        <p:nvSpPr>
          <p:cNvPr id="196" name="Google Shape;196;p6"/>
          <p:cNvSpPr/>
          <p:nvPr/>
        </p:nvSpPr>
        <p:spPr>
          <a:xfrm>
            <a:off x="1729564" y="5089016"/>
            <a:ext cx="1801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Mrs Garbett 4G</a:t>
            </a:r>
            <a:endParaRPr sz="1800" b="0" i="0" u="none" strike="noStrike" cap="none">
              <a:solidFill>
                <a:srgbClr val="000000"/>
              </a:solidFill>
              <a:latin typeface="Constantia"/>
              <a:ea typeface="Constantia"/>
              <a:cs typeface="Constantia"/>
              <a:sym typeface="Constantia"/>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Monday to Thursday </a:t>
            </a:r>
            <a:endParaRPr sz="1800" b="0" i="0" u="none" strike="noStrike" cap="none">
              <a:solidFill>
                <a:srgbClr val="000000"/>
              </a:solidFill>
              <a:latin typeface="Constantia"/>
              <a:ea typeface="Constantia"/>
              <a:cs typeface="Constantia"/>
              <a:sym typeface="Constantia"/>
            </a:endParaRPr>
          </a:p>
        </p:txBody>
      </p:sp>
      <p:sp>
        <p:nvSpPr>
          <p:cNvPr id="197" name="Google Shape;197;p6"/>
          <p:cNvSpPr/>
          <p:nvPr/>
        </p:nvSpPr>
        <p:spPr>
          <a:xfrm>
            <a:off x="3670980" y="5089016"/>
            <a:ext cx="1801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Miss Dunn</a:t>
            </a:r>
            <a:endParaRPr sz="1400" b="0" i="0" u="none" strike="noStrike" cap="none">
              <a:solidFill>
                <a:srgbClr val="000000"/>
              </a:solidFill>
              <a:latin typeface="Arial"/>
              <a:ea typeface="Arial"/>
              <a:cs typeface="Arial"/>
              <a:sym typeface="Arial"/>
            </a:endParaRPr>
          </a:p>
        </p:txBody>
      </p:sp>
      <p:sp>
        <p:nvSpPr>
          <p:cNvPr id="198" name="Google Shape;198;p6"/>
          <p:cNvSpPr/>
          <p:nvPr/>
        </p:nvSpPr>
        <p:spPr>
          <a:xfrm>
            <a:off x="5541230" y="5089016"/>
            <a:ext cx="1801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Mrs Sargent</a:t>
            </a:r>
            <a:endParaRPr sz="1800" b="0" i="0" u="none" strike="noStrike" cap="none">
              <a:solidFill>
                <a:srgbClr val="000000"/>
              </a:solidFill>
              <a:latin typeface="Constantia"/>
              <a:ea typeface="Constantia"/>
              <a:cs typeface="Constantia"/>
              <a:sym typeface="Constantia"/>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6"/>
          <p:cNvSpPr/>
          <p:nvPr/>
        </p:nvSpPr>
        <p:spPr>
          <a:xfrm>
            <a:off x="7343030" y="5089016"/>
            <a:ext cx="1801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Mrs Holmes </a:t>
            </a:r>
            <a:endParaRPr sz="1800" b="0" i="0" u="none" strike="noStrike" cap="none">
              <a:solidFill>
                <a:srgbClr val="000000"/>
              </a:solidFill>
              <a:latin typeface="Constantia"/>
              <a:ea typeface="Constantia"/>
              <a:cs typeface="Constantia"/>
              <a:sym typeface="Constantia"/>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Friday 4G</a:t>
            </a:r>
            <a:endParaRPr sz="1800" b="0" i="0" u="none" strike="noStrike" cap="none">
              <a:solidFill>
                <a:srgbClr val="000000"/>
              </a:solidFill>
              <a:latin typeface="Constantia"/>
              <a:ea typeface="Constantia"/>
              <a:cs typeface="Constantia"/>
              <a:sym typeface="Constantia"/>
            </a:endParaRPr>
          </a:p>
        </p:txBody>
      </p:sp>
      <p:pic>
        <p:nvPicPr>
          <p:cNvPr id="200" name="Google Shape;200;p6"/>
          <p:cNvPicPr preferRelativeResize="0"/>
          <p:nvPr/>
        </p:nvPicPr>
        <p:blipFill rotWithShape="1">
          <a:blip r:embed="rId3">
            <a:alphaModFix/>
          </a:blip>
          <a:srcRect/>
          <a:stretch/>
        </p:blipFill>
        <p:spPr>
          <a:xfrm>
            <a:off x="1687375" y="2841375"/>
            <a:ext cx="1590476" cy="1668125"/>
          </a:xfrm>
          <a:prstGeom prst="rect">
            <a:avLst/>
          </a:prstGeom>
          <a:noFill/>
          <a:ln>
            <a:noFill/>
          </a:ln>
        </p:spPr>
      </p:pic>
      <p:pic>
        <p:nvPicPr>
          <p:cNvPr id="201" name="Google Shape;201;p6"/>
          <p:cNvPicPr preferRelativeResize="0"/>
          <p:nvPr/>
        </p:nvPicPr>
        <p:blipFill rotWithShape="1">
          <a:blip r:embed="rId4">
            <a:alphaModFix/>
          </a:blip>
          <a:srcRect/>
          <a:stretch/>
        </p:blipFill>
        <p:spPr>
          <a:xfrm>
            <a:off x="308700" y="2879688"/>
            <a:ext cx="1378675" cy="1591500"/>
          </a:xfrm>
          <a:prstGeom prst="rect">
            <a:avLst/>
          </a:prstGeom>
          <a:noFill/>
          <a:ln>
            <a:noFill/>
          </a:ln>
        </p:spPr>
      </p:pic>
      <p:pic>
        <p:nvPicPr>
          <p:cNvPr id="202" name="Google Shape;202;p6"/>
          <p:cNvPicPr preferRelativeResize="0"/>
          <p:nvPr/>
        </p:nvPicPr>
        <p:blipFill rotWithShape="1">
          <a:blip r:embed="rId5">
            <a:alphaModFix/>
          </a:blip>
          <a:srcRect/>
          <a:stretch/>
        </p:blipFill>
        <p:spPr>
          <a:xfrm>
            <a:off x="3477703" y="2980022"/>
            <a:ext cx="1458850" cy="1591500"/>
          </a:xfrm>
          <a:prstGeom prst="rect">
            <a:avLst/>
          </a:prstGeom>
          <a:noFill/>
          <a:ln>
            <a:noFill/>
          </a:ln>
        </p:spPr>
      </p:pic>
      <p:pic>
        <p:nvPicPr>
          <p:cNvPr id="203" name="Google Shape;203;p6"/>
          <p:cNvPicPr preferRelativeResize="0"/>
          <p:nvPr/>
        </p:nvPicPr>
        <p:blipFill rotWithShape="1">
          <a:blip r:embed="rId6">
            <a:alphaModFix/>
          </a:blip>
          <a:srcRect/>
          <a:stretch/>
        </p:blipFill>
        <p:spPr>
          <a:xfrm>
            <a:off x="5190375" y="2895888"/>
            <a:ext cx="1658675" cy="1856925"/>
          </a:xfrm>
          <a:prstGeom prst="rect">
            <a:avLst/>
          </a:prstGeom>
          <a:noFill/>
          <a:ln>
            <a:noFill/>
          </a:ln>
        </p:spPr>
      </p:pic>
      <p:pic>
        <p:nvPicPr>
          <p:cNvPr id="204" name="Google Shape;204;p6"/>
          <p:cNvPicPr preferRelativeResize="0"/>
          <p:nvPr/>
        </p:nvPicPr>
        <p:blipFill rotWithShape="1">
          <a:blip r:embed="rId7">
            <a:alphaModFix/>
          </a:blip>
          <a:srcRect/>
          <a:stretch/>
        </p:blipFill>
        <p:spPr>
          <a:xfrm>
            <a:off x="7001450" y="2712076"/>
            <a:ext cx="1457325"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e17d924db6_0_0"/>
          <p:cNvSpPr txBox="1">
            <a:spLocks noGrp="1"/>
          </p:cNvSpPr>
          <p:nvPr>
            <p:ph type="title"/>
          </p:nvPr>
        </p:nvSpPr>
        <p:spPr>
          <a:xfrm>
            <a:off x="709275" y="738863"/>
            <a:ext cx="8229600" cy="1143000"/>
          </a:xfrm>
          <a:prstGeom prst="rect">
            <a:avLst/>
          </a:prstGeom>
          <a:noFill/>
          <a:ln w="9525" cap="flat" cmpd="sng">
            <a:solidFill>
              <a:schemeClr val="accent3"/>
            </a:solidFill>
            <a:prstDash val="solid"/>
            <a:round/>
            <a:headEnd type="none" w="sm" len="sm"/>
            <a:tailEnd type="none" w="sm" len="sm"/>
          </a:ln>
        </p:spPr>
        <p:txBody>
          <a:bodyPr spcFirstLastPara="1" wrap="square" lIns="0" tIns="45700" rIns="0" bIns="0" anchor="b" anchorCtr="0">
            <a:normAutofit/>
          </a:bodyPr>
          <a:lstStyle/>
          <a:p>
            <a:pPr marL="0" lvl="0" indent="0" algn="ctr" rtl="0">
              <a:lnSpc>
                <a:spcPct val="100000"/>
              </a:lnSpc>
              <a:spcBef>
                <a:spcPts val="0"/>
              </a:spcBef>
              <a:spcAft>
                <a:spcPts val="0"/>
              </a:spcAft>
              <a:buSzPts val="1800"/>
              <a:buNone/>
            </a:pPr>
            <a:r>
              <a:rPr lang="en-GB">
                <a:highlight>
                  <a:srgbClr val="7F0000"/>
                </a:highlight>
              </a:rPr>
              <a:t>The Classroom </a:t>
            </a:r>
            <a:endParaRPr>
              <a:highlight>
                <a:srgbClr val="7F0000"/>
              </a:highlight>
            </a:endParaRPr>
          </a:p>
        </p:txBody>
      </p:sp>
      <p:sp>
        <p:nvSpPr>
          <p:cNvPr id="211" name="Google Shape;211;ge17d924db6_0_0"/>
          <p:cNvSpPr txBox="1">
            <a:spLocks noGrp="1"/>
          </p:cNvSpPr>
          <p:nvPr>
            <p:ph type="body" idx="1"/>
          </p:nvPr>
        </p:nvSpPr>
        <p:spPr>
          <a:xfrm>
            <a:off x="457200" y="1935480"/>
            <a:ext cx="8229600" cy="4389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710"/>
              <a:buNone/>
            </a:pPr>
            <a:r>
              <a:rPr lang="en-GB"/>
              <a:t>https://drive.google.com/file/d/1a0F6muiQ4tW5T9vHxArTFdxZGo60c1https://drive.google.com/file/d/1a0F6muiQ4tW5T9vHxAdxZGo60c1tI/view?usp=sharingtI/view?usp=sharing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7"/>
          <p:cNvSpPr/>
          <p:nvPr/>
        </p:nvSpPr>
        <p:spPr>
          <a:xfrm>
            <a:off x="354840" y="786360"/>
            <a:ext cx="6562111" cy="550304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800"/>
              <a:buFont typeface="Arial"/>
              <a:buNone/>
            </a:pPr>
            <a:r>
              <a:rPr lang="en-GB" sz="2800" b="1" i="0" u="sng" strike="noStrike" cap="none">
                <a:solidFill>
                  <a:srgbClr val="000000"/>
                </a:solidFill>
                <a:latin typeface="Constantia"/>
                <a:ea typeface="Constantia"/>
                <a:cs typeface="Constantia"/>
                <a:sym typeface="Constantia"/>
              </a:rPr>
              <a:t>Who to see</a:t>
            </a:r>
            <a:endParaRPr sz="1400" b="0" i="0" u="none" strike="noStrike" cap="none">
              <a:solidFill>
                <a:srgbClr val="000000"/>
              </a:solidFill>
              <a:latin typeface="Arial"/>
              <a:ea typeface="Arial"/>
              <a:cs typeface="Arial"/>
              <a:sym typeface="Arial"/>
            </a:endParaRPr>
          </a:p>
          <a:p>
            <a:pPr marL="742950" marR="0" lvl="0" indent="-742950" algn="l" rtl="0">
              <a:lnSpc>
                <a:spcPct val="150000"/>
              </a:lnSpc>
              <a:spcBef>
                <a:spcPts val="0"/>
              </a:spcBef>
              <a:spcAft>
                <a:spcPts val="0"/>
              </a:spcAft>
              <a:buClr>
                <a:srgbClr val="000000"/>
              </a:buClr>
              <a:buSzPts val="2800"/>
              <a:buFont typeface="Calibri"/>
              <a:buAutoNum type="arabicPeriod"/>
            </a:pPr>
            <a:r>
              <a:rPr lang="en-GB" sz="2800" b="0" i="0" u="none" strike="noStrike" cap="none">
                <a:solidFill>
                  <a:srgbClr val="000000"/>
                </a:solidFill>
                <a:latin typeface="Constantia"/>
                <a:ea typeface="Constantia"/>
                <a:cs typeface="Constantia"/>
                <a:sym typeface="Constantia"/>
              </a:rPr>
              <a:t>Class teachers	</a:t>
            </a:r>
            <a:endParaRPr sz="2800" b="0" i="0" u="none" strike="noStrike" cap="none">
              <a:solidFill>
                <a:srgbClr val="000000"/>
              </a:solidFill>
              <a:latin typeface="Constantia"/>
              <a:ea typeface="Constantia"/>
              <a:cs typeface="Constantia"/>
              <a:sym typeface="Constantia"/>
            </a:endParaRPr>
          </a:p>
          <a:p>
            <a:pPr marL="742950" marR="0" lvl="0" indent="-742950" algn="l" rtl="0">
              <a:lnSpc>
                <a:spcPct val="150000"/>
              </a:lnSpc>
              <a:spcBef>
                <a:spcPts val="0"/>
              </a:spcBef>
              <a:spcAft>
                <a:spcPts val="0"/>
              </a:spcAft>
              <a:buClr>
                <a:srgbClr val="000000"/>
              </a:buClr>
              <a:buSzPts val="2800"/>
              <a:buFont typeface="Constantia"/>
              <a:buAutoNum type="arabicPeriod"/>
            </a:pPr>
            <a:r>
              <a:rPr lang="en-GB" sz="2800" b="0" i="0" u="none" strike="noStrike" cap="none">
                <a:solidFill>
                  <a:srgbClr val="000000"/>
                </a:solidFill>
                <a:latin typeface="Constantia"/>
                <a:ea typeface="Constantia"/>
                <a:cs typeface="Constantia"/>
                <a:sym typeface="Constantia"/>
              </a:rPr>
              <a:t>Team leader </a:t>
            </a:r>
            <a:endParaRPr sz="2800" b="0" i="0" u="none" strike="noStrike" cap="none">
              <a:solidFill>
                <a:srgbClr val="000000"/>
              </a:solidFill>
              <a:latin typeface="Constantia"/>
              <a:ea typeface="Constantia"/>
              <a:cs typeface="Constantia"/>
              <a:sym typeface="Constantia"/>
            </a:endParaRPr>
          </a:p>
          <a:p>
            <a:pPr marL="742950" marR="0" lvl="0" indent="-565150" algn="l" rtl="0">
              <a:lnSpc>
                <a:spcPct val="150000"/>
              </a:lnSpc>
              <a:spcBef>
                <a:spcPts val="0"/>
              </a:spcBef>
              <a:spcAft>
                <a:spcPts val="0"/>
              </a:spcAft>
              <a:buClr>
                <a:schemeClr val="dk1"/>
              </a:buClr>
              <a:buSzPts val="2800"/>
              <a:buFont typeface="Calibri"/>
              <a:buNone/>
            </a:pPr>
            <a:endParaRPr sz="2800" b="0" i="0" u="none" strike="noStrike" cap="none">
              <a:solidFill>
                <a:srgbClr val="000000"/>
              </a:solidFill>
              <a:latin typeface="Constantia"/>
              <a:ea typeface="Constantia"/>
              <a:cs typeface="Constantia"/>
              <a:sym typeface="Constantia"/>
            </a:endParaRPr>
          </a:p>
          <a:p>
            <a:pPr marL="0" marR="0" lvl="0" indent="0" algn="l" rtl="0">
              <a:lnSpc>
                <a:spcPct val="150000"/>
              </a:lnSpc>
              <a:spcBef>
                <a:spcPts val="0"/>
              </a:spcBef>
              <a:spcAft>
                <a:spcPts val="0"/>
              </a:spcAft>
              <a:buClr>
                <a:srgbClr val="000000"/>
              </a:buClr>
              <a:buSzPts val="2800"/>
              <a:buFont typeface="Arial"/>
              <a:buNone/>
            </a:pPr>
            <a:r>
              <a:rPr lang="en-GB" sz="2800" b="0" i="0" u="none" strike="noStrike" cap="none">
                <a:solidFill>
                  <a:srgbClr val="000000"/>
                </a:solidFill>
                <a:latin typeface="Constantia"/>
                <a:ea typeface="Constantia"/>
                <a:cs typeface="Constantia"/>
                <a:sym typeface="Constantia"/>
              </a:rPr>
              <a:t>3.     Phase leader</a:t>
            </a:r>
            <a:endParaRPr sz="1400" b="0" i="0" u="none" strike="noStrike" cap="none">
              <a:solidFill>
                <a:srgbClr val="000000"/>
              </a:solidFill>
              <a:latin typeface="Arial"/>
              <a:ea typeface="Arial"/>
              <a:cs typeface="Arial"/>
              <a:sym typeface="Arial"/>
            </a:endParaRPr>
          </a:p>
          <a:p>
            <a:pPr marL="742950" marR="0" lvl="0" indent="-565150" algn="l" rtl="0">
              <a:lnSpc>
                <a:spcPct val="150000"/>
              </a:lnSpc>
              <a:spcBef>
                <a:spcPts val="0"/>
              </a:spcBef>
              <a:spcAft>
                <a:spcPts val="0"/>
              </a:spcAft>
              <a:buClr>
                <a:schemeClr val="dk1"/>
              </a:buClr>
              <a:buSzPts val="2800"/>
              <a:buFont typeface="Calibri"/>
              <a:buNone/>
            </a:pPr>
            <a:endParaRPr sz="2800" b="0" i="0" u="none" strike="noStrike" cap="none">
              <a:solidFill>
                <a:srgbClr val="000000"/>
              </a:solidFill>
              <a:latin typeface="Constantia"/>
              <a:ea typeface="Constantia"/>
              <a:cs typeface="Constantia"/>
              <a:sym typeface="Constantia"/>
            </a:endParaRPr>
          </a:p>
          <a:p>
            <a:pPr marL="0" marR="0" lvl="0" indent="0" algn="l" rtl="0">
              <a:lnSpc>
                <a:spcPct val="150000"/>
              </a:lnSpc>
              <a:spcBef>
                <a:spcPts val="0"/>
              </a:spcBef>
              <a:spcAft>
                <a:spcPts val="0"/>
              </a:spcAft>
              <a:buClr>
                <a:srgbClr val="000000"/>
              </a:buClr>
              <a:buSzPts val="2800"/>
              <a:buFont typeface="Arial"/>
              <a:buNone/>
            </a:pPr>
            <a:r>
              <a:rPr lang="en-GB" sz="2800" b="0" i="0" u="none" strike="noStrike" cap="none">
                <a:solidFill>
                  <a:srgbClr val="000000"/>
                </a:solidFill>
                <a:latin typeface="Constantia"/>
                <a:ea typeface="Constantia"/>
                <a:cs typeface="Constantia"/>
                <a:sym typeface="Constantia"/>
              </a:rPr>
              <a:t>4.      Deputy Head Teacher</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a:solidFill>
                <a:srgbClr val="000000"/>
              </a:solidFill>
              <a:latin typeface="Constantia"/>
              <a:ea typeface="Constantia"/>
              <a:cs typeface="Constantia"/>
              <a:sym typeface="Constantia"/>
            </a:endParaRPr>
          </a:p>
          <a:p>
            <a:pPr marL="0" marR="0" lvl="0" indent="0" algn="l" rtl="0">
              <a:lnSpc>
                <a:spcPct val="150000"/>
              </a:lnSpc>
              <a:spcBef>
                <a:spcPts val="0"/>
              </a:spcBef>
              <a:spcAft>
                <a:spcPts val="0"/>
              </a:spcAft>
              <a:buClr>
                <a:srgbClr val="000000"/>
              </a:buClr>
              <a:buSzPts val="2800"/>
              <a:buFont typeface="Arial"/>
              <a:buNone/>
            </a:pPr>
            <a:r>
              <a:rPr lang="en-GB" sz="2800" b="0" i="0" u="none" strike="noStrike" cap="none">
                <a:solidFill>
                  <a:srgbClr val="000000"/>
                </a:solidFill>
                <a:latin typeface="Constantia"/>
                <a:ea typeface="Constantia"/>
                <a:cs typeface="Constantia"/>
                <a:sym typeface="Constantia"/>
              </a:rPr>
              <a:t>5.     Headteacher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3600"/>
              <a:buFont typeface="Arial"/>
              <a:buNone/>
            </a:pPr>
            <a:endParaRPr sz="3600" b="0" i="0" u="none" strike="noStrike" cap="none">
              <a:solidFill>
                <a:srgbClr val="000000"/>
              </a:solidFill>
              <a:latin typeface="Constantia"/>
              <a:ea typeface="Constantia"/>
              <a:cs typeface="Constantia"/>
              <a:sym typeface="Constantia"/>
            </a:endParaRPr>
          </a:p>
        </p:txBody>
      </p:sp>
      <p:pic>
        <p:nvPicPr>
          <p:cNvPr id="217" name="Google Shape;217;p7"/>
          <p:cNvPicPr preferRelativeResize="0"/>
          <p:nvPr/>
        </p:nvPicPr>
        <p:blipFill rotWithShape="1">
          <a:blip r:embed="rId3">
            <a:alphaModFix/>
          </a:blip>
          <a:srcRect/>
          <a:stretch/>
        </p:blipFill>
        <p:spPr>
          <a:xfrm>
            <a:off x="3350799" y="2893249"/>
            <a:ext cx="690475" cy="920627"/>
          </a:xfrm>
          <a:prstGeom prst="rect">
            <a:avLst/>
          </a:prstGeom>
          <a:noFill/>
          <a:ln>
            <a:noFill/>
          </a:ln>
        </p:spPr>
      </p:pic>
      <p:pic>
        <p:nvPicPr>
          <p:cNvPr id="218" name="Google Shape;218;p7"/>
          <p:cNvPicPr preferRelativeResize="0"/>
          <p:nvPr/>
        </p:nvPicPr>
        <p:blipFill rotWithShape="1">
          <a:blip r:embed="rId4">
            <a:alphaModFix/>
          </a:blip>
          <a:srcRect/>
          <a:stretch/>
        </p:blipFill>
        <p:spPr>
          <a:xfrm>
            <a:off x="3187225" y="5416428"/>
            <a:ext cx="690475" cy="920625"/>
          </a:xfrm>
          <a:prstGeom prst="rect">
            <a:avLst/>
          </a:prstGeom>
          <a:noFill/>
          <a:ln>
            <a:noFill/>
          </a:ln>
        </p:spPr>
      </p:pic>
      <p:pic>
        <p:nvPicPr>
          <p:cNvPr id="219" name="Google Shape;219;p7"/>
          <p:cNvPicPr preferRelativeResize="0"/>
          <p:nvPr/>
        </p:nvPicPr>
        <p:blipFill rotWithShape="1">
          <a:blip r:embed="rId5">
            <a:alphaModFix/>
          </a:blip>
          <a:srcRect/>
          <a:stretch/>
        </p:blipFill>
        <p:spPr>
          <a:xfrm>
            <a:off x="3476200" y="974527"/>
            <a:ext cx="690475" cy="797076"/>
          </a:xfrm>
          <a:prstGeom prst="rect">
            <a:avLst/>
          </a:prstGeom>
          <a:noFill/>
          <a:ln>
            <a:noFill/>
          </a:ln>
        </p:spPr>
      </p:pic>
      <p:pic>
        <p:nvPicPr>
          <p:cNvPr id="220" name="Google Shape;220;p7"/>
          <p:cNvPicPr preferRelativeResize="0"/>
          <p:nvPr/>
        </p:nvPicPr>
        <p:blipFill rotWithShape="1">
          <a:blip r:embed="rId6">
            <a:alphaModFix/>
          </a:blip>
          <a:srcRect/>
          <a:stretch/>
        </p:blipFill>
        <p:spPr>
          <a:xfrm>
            <a:off x="4479900" y="1020725"/>
            <a:ext cx="771475" cy="809150"/>
          </a:xfrm>
          <a:prstGeom prst="rect">
            <a:avLst/>
          </a:prstGeom>
          <a:noFill/>
          <a:ln>
            <a:noFill/>
          </a:ln>
        </p:spPr>
      </p:pic>
      <p:pic>
        <p:nvPicPr>
          <p:cNvPr id="221" name="Google Shape;221;p7"/>
          <p:cNvPicPr preferRelativeResize="0"/>
          <p:nvPr/>
        </p:nvPicPr>
        <p:blipFill rotWithShape="1">
          <a:blip r:embed="rId7">
            <a:alphaModFix/>
          </a:blip>
          <a:srcRect/>
          <a:stretch/>
        </p:blipFill>
        <p:spPr>
          <a:xfrm>
            <a:off x="3350800" y="1850600"/>
            <a:ext cx="690475" cy="963644"/>
          </a:xfrm>
          <a:prstGeom prst="rect">
            <a:avLst/>
          </a:prstGeom>
          <a:noFill/>
          <a:ln>
            <a:noFill/>
          </a:ln>
        </p:spPr>
      </p:pic>
      <p:pic>
        <p:nvPicPr>
          <p:cNvPr id="222" name="Google Shape;222;p7"/>
          <p:cNvPicPr preferRelativeResize="0"/>
          <p:nvPr/>
        </p:nvPicPr>
        <p:blipFill rotWithShape="1">
          <a:blip r:embed="rId8">
            <a:alphaModFix/>
          </a:blip>
          <a:srcRect/>
          <a:stretch/>
        </p:blipFill>
        <p:spPr>
          <a:xfrm>
            <a:off x="4780375" y="4134521"/>
            <a:ext cx="1033850" cy="1108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9"/>
          <p:cNvSpPr/>
          <p:nvPr/>
        </p:nvSpPr>
        <p:spPr>
          <a:xfrm>
            <a:off x="7092280" y="5733256"/>
            <a:ext cx="18016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 </a:t>
            </a:r>
            <a:endParaRPr sz="1400" b="0" i="0" u="none" strike="noStrike" cap="none">
              <a:solidFill>
                <a:srgbClr val="000000"/>
              </a:solidFill>
              <a:latin typeface="Arial"/>
              <a:ea typeface="Arial"/>
              <a:cs typeface="Arial"/>
              <a:sym typeface="Arial"/>
            </a:endParaRPr>
          </a:p>
        </p:txBody>
      </p:sp>
      <p:sp>
        <p:nvSpPr>
          <p:cNvPr id="228" name="Google Shape;228;p19"/>
          <p:cNvSpPr txBox="1"/>
          <p:nvPr/>
        </p:nvSpPr>
        <p:spPr>
          <a:xfrm>
            <a:off x="1403648" y="692696"/>
            <a:ext cx="619268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sng" strike="noStrike" cap="none">
                <a:solidFill>
                  <a:schemeClr val="accent2"/>
                </a:solidFill>
                <a:latin typeface="Comic Sans MS"/>
                <a:ea typeface="Comic Sans MS"/>
                <a:cs typeface="Comic Sans MS"/>
                <a:sym typeface="Comic Sans MS"/>
              </a:rPr>
              <a:t>MITA</a:t>
            </a:r>
            <a:endParaRPr sz="1400" b="0" i="0" u="none" strike="noStrike" cap="none">
              <a:solidFill>
                <a:srgbClr val="000000"/>
              </a:solidFill>
              <a:latin typeface="Arial"/>
              <a:ea typeface="Arial"/>
              <a:cs typeface="Arial"/>
              <a:sym typeface="Arial"/>
            </a:endParaRPr>
          </a:p>
        </p:txBody>
      </p:sp>
      <p:pic>
        <p:nvPicPr>
          <p:cNvPr id="229" name="Google Shape;229;p19" descr="scaffolding-framework.png"/>
          <p:cNvPicPr preferRelativeResize="0"/>
          <p:nvPr/>
        </p:nvPicPr>
        <p:blipFill rotWithShape="1">
          <a:blip r:embed="rId3">
            <a:alphaModFix/>
          </a:blip>
          <a:srcRect/>
          <a:stretch/>
        </p:blipFill>
        <p:spPr>
          <a:xfrm>
            <a:off x="1547664" y="2636912"/>
            <a:ext cx="6149883" cy="3646872"/>
          </a:xfrm>
          <a:prstGeom prst="rect">
            <a:avLst/>
          </a:prstGeom>
          <a:noFill/>
          <a:ln>
            <a:noFill/>
          </a:ln>
        </p:spPr>
      </p:pic>
      <p:sp>
        <p:nvSpPr>
          <p:cNvPr id="230" name="Google Shape;230;p19"/>
          <p:cNvSpPr txBox="1"/>
          <p:nvPr/>
        </p:nvSpPr>
        <p:spPr>
          <a:xfrm>
            <a:off x="899592" y="1772816"/>
            <a:ext cx="727280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How TAs will be working with your child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0"/>
          <p:cNvSpPr/>
          <p:nvPr/>
        </p:nvSpPr>
        <p:spPr>
          <a:xfrm>
            <a:off x="611560" y="1052736"/>
            <a:ext cx="7591006" cy="5016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alibri"/>
                <a:ea typeface="Calibri"/>
                <a:cs typeface="Calibri"/>
                <a:sym typeface="Calibri"/>
              </a:rPr>
              <a:t>HOME-SCHOOL PROMISE 2019/20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latin typeface="Constantia"/>
                <a:ea typeface="Constantia"/>
                <a:cs typeface="Constantia"/>
                <a:sym typeface="Constantia"/>
              </a:rPr>
              <a:t>The Family promises to</a:t>
            </a:r>
            <a:r>
              <a:rPr lang="en-GB" sz="1600" b="0" i="0" u="none" strike="noStrike" cap="none">
                <a:solidFill>
                  <a:srgbClr val="000000"/>
                </a:solidFill>
                <a:latin typeface="Constantia"/>
                <a:ea typeface="Constantia"/>
                <a:cs typeface="Constantia"/>
                <a:sym typeface="Constantia"/>
              </a:rPr>
              <a:t>:</a:t>
            </a:r>
            <a:endParaRPr sz="1400" b="0" i="0" u="none" strike="noStrike" cap="none">
              <a:solidFill>
                <a:srgbClr val="000000"/>
              </a:solidFill>
              <a:latin typeface="Arial"/>
              <a:ea typeface="Arial"/>
              <a:cs typeface="Arial"/>
              <a:sym typeface="Arial"/>
            </a:endParaRPr>
          </a:p>
          <a:p>
            <a:pPr marL="342889" marR="0" lvl="0" indent="-342889"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onstantia"/>
                <a:ea typeface="Constantia"/>
                <a:cs typeface="Constantia"/>
                <a:sym typeface="Constantia"/>
              </a:rPr>
              <a:t>Ensure children come to school ready to learn; providing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onstantia"/>
                <a:ea typeface="Constantia"/>
                <a:cs typeface="Constantia"/>
                <a:sym typeface="Constantia"/>
              </a:rPr>
              <a:t>     uniform, PE KIT</a:t>
            </a:r>
            <a:endParaRPr sz="1400" b="0" i="0" u="none" strike="noStrike" cap="none">
              <a:solidFill>
                <a:srgbClr val="000000"/>
              </a:solidFill>
              <a:latin typeface="Arial"/>
              <a:ea typeface="Arial"/>
              <a:cs typeface="Arial"/>
              <a:sym typeface="Arial"/>
            </a:endParaRPr>
          </a:p>
          <a:p>
            <a:pPr marL="342889" marR="0" lvl="0" indent="-342889"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onstantia"/>
                <a:ea typeface="Constantia"/>
                <a:cs typeface="Constantia"/>
                <a:sym typeface="Constantia"/>
              </a:rPr>
              <a:t>Ensure children attend regularly and on time and inform school of absence on the first day.</a:t>
            </a:r>
            <a:endParaRPr sz="1400" b="0" i="0" u="none" strike="noStrike" cap="none">
              <a:solidFill>
                <a:srgbClr val="000000"/>
              </a:solidFill>
              <a:latin typeface="Arial"/>
              <a:ea typeface="Arial"/>
              <a:cs typeface="Arial"/>
              <a:sym typeface="Arial"/>
            </a:endParaRPr>
          </a:p>
          <a:p>
            <a:pPr marL="342889" marR="0" lvl="0" indent="-342889"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onstantia"/>
                <a:ea typeface="Constantia"/>
                <a:cs typeface="Constantia"/>
                <a:sym typeface="Constantia"/>
              </a:rPr>
              <a:t>Fully support the School’s Policies, and any sanctions required as part of the Behaviour Policy.</a:t>
            </a:r>
            <a:endParaRPr sz="1400" b="0" i="0" u="none" strike="noStrike" cap="none">
              <a:solidFill>
                <a:srgbClr val="000000"/>
              </a:solidFill>
              <a:latin typeface="Arial"/>
              <a:ea typeface="Arial"/>
              <a:cs typeface="Arial"/>
              <a:sym typeface="Arial"/>
            </a:endParaRPr>
          </a:p>
          <a:p>
            <a:pPr marL="342889" marR="0" lvl="0" indent="-342889"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onstantia"/>
                <a:ea typeface="Constantia"/>
                <a:cs typeface="Constantia"/>
                <a:sym typeface="Constantia"/>
              </a:rPr>
              <a:t>Read the Safeguarding Policy on the school website.</a:t>
            </a:r>
            <a:endParaRPr sz="1400" b="0" i="0" u="none" strike="noStrike" cap="none">
              <a:solidFill>
                <a:srgbClr val="000000"/>
              </a:solidFill>
              <a:latin typeface="Arial"/>
              <a:ea typeface="Arial"/>
              <a:cs typeface="Arial"/>
              <a:sym typeface="Arial"/>
            </a:endParaRPr>
          </a:p>
          <a:p>
            <a:pPr marL="342889" marR="0" lvl="0" indent="-342889"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onstantia"/>
                <a:ea typeface="Constantia"/>
                <a:cs typeface="Constantia"/>
                <a:sym typeface="Constantia"/>
              </a:rPr>
              <a:t>Support the child with readings, spellings and tables, as well as ensuring that set home-learning is completed and returned on time.</a:t>
            </a:r>
            <a:endParaRPr sz="1400" b="0" i="0" u="none" strike="noStrike" cap="none">
              <a:solidFill>
                <a:srgbClr val="000000"/>
              </a:solidFill>
              <a:latin typeface="Arial"/>
              <a:ea typeface="Arial"/>
              <a:cs typeface="Arial"/>
              <a:sym typeface="Arial"/>
            </a:endParaRPr>
          </a:p>
          <a:p>
            <a:pPr marL="342889" marR="0" lvl="0" indent="-342889"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onstantia"/>
                <a:ea typeface="Constantia"/>
                <a:cs typeface="Constantia"/>
                <a:sym typeface="Constantia"/>
              </a:rPr>
              <a:t>Read and respond to school communications, and attend meetings to discuss pupil progress.</a:t>
            </a:r>
            <a:endParaRPr sz="1400" b="0" i="0" u="none" strike="noStrike" cap="none">
              <a:solidFill>
                <a:srgbClr val="000000"/>
              </a:solidFill>
              <a:latin typeface="Arial"/>
              <a:ea typeface="Arial"/>
              <a:cs typeface="Arial"/>
              <a:sym typeface="Arial"/>
            </a:endParaRPr>
          </a:p>
          <a:p>
            <a:pPr marL="342889" marR="0" lvl="0" indent="-342889"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onstantia"/>
                <a:ea typeface="Constantia"/>
                <a:cs typeface="Constantia"/>
                <a:sym typeface="Constantia"/>
              </a:rPr>
              <a:t>Support their child’s learning and progress through attendance at every Parents’ Evening and specific year group workshops.</a:t>
            </a:r>
            <a:endParaRPr sz="1400" b="0" i="0" u="none" strike="noStrike" cap="none">
              <a:solidFill>
                <a:srgbClr val="000000"/>
              </a:solidFill>
              <a:latin typeface="Arial"/>
              <a:ea typeface="Arial"/>
              <a:cs typeface="Arial"/>
              <a:sym typeface="Arial"/>
            </a:endParaRPr>
          </a:p>
          <a:p>
            <a:pPr marL="342889" marR="0" lvl="0" indent="-342889"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onstantia"/>
                <a:ea typeface="Constantia"/>
                <a:cs typeface="Constantia"/>
                <a:sym typeface="Constantia"/>
              </a:rPr>
              <a:t>Treat staff with respect and refrain from any abusive, threatening or violent behaviour.</a:t>
            </a:r>
            <a:endParaRPr sz="1400" b="0" i="0" u="none" strike="noStrike" cap="none">
              <a:solidFill>
                <a:srgbClr val="000000"/>
              </a:solidFill>
              <a:latin typeface="Arial"/>
              <a:ea typeface="Arial"/>
              <a:cs typeface="Arial"/>
              <a:sym typeface="Arial"/>
            </a:endParaRPr>
          </a:p>
          <a:p>
            <a:pPr marL="342889" marR="0" lvl="0" indent="-342889"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onstantia"/>
                <a:ea typeface="Constantia"/>
                <a:cs typeface="Constantia"/>
                <a:sym typeface="Constantia"/>
              </a:rPr>
              <a:t>Refrain from making any reference to school or school staff on social media sites.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onstantia"/>
              <a:ea typeface="Constantia"/>
              <a:cs typeface="Constantia"/>
              <a:sym typeface="Constantia"/>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onstantia"/>
                <a:ea typeface="Constantia"/>
                <a:cs typeface="Constantia"/>
                <a:sym typeface="Constantia"/>
              </a:rPr>
              <a:t>Signed …………………………………………………………………  (Parent/Carer)</a:t>
            </a:r>
            <a:endParaRPr sz="1400" b="0" i="0" u="none" strike="noStrike" cap="none">
              <a:solidFill>
                <a:srgbClr val="000000"/>
              </a:solidFill>
              <a:latin typeface="Arial"/>
              <a:ea typeface="Arial"/>
              <a:cs typeface="Arial"/>
              <a:sym typeface="Arial"/>
            </a:endParaRPr>
          </a:p>
        </p:txBody>
      </p:sp>
      <p:sp>
        <p:nvSpPr>
          <p:cNvPr id="236" name="Google Shape;236;p10"/>
          <p:cNvSpPr/>
          <p:nvPr/>
        </p:nvSpPr>
        <p:spPr>
          <a:xfrm>
            <a:off x="2843808" y="1052736"/>
            <a:ext cx="792088" cy="28803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1"/>
          <p:cNvSpPr txBox="1"/>
          <p:nvPr/>
        </p:nvSpPr>
        <p:spPr>
          <a:xfrm>
            <a:off x="198707" y="1268760"/>
            <a:ext cx="8382000" cy="40329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3200"/>
              <a:buFont typeface="Arial"/>
              <a:buNone/>
            </a:pPr>
            <a:endParaRPr sz="3200" b="0" i="0" u="none" strike="noStrike" cap="none">
              <a:solidFill>
                <a:srgbClr val="000000"/>
              </a:solidFill>
              <a:latin typeface="Constantia"/>
              <a:ea typeface="Constantia"/>
              <a:cs typeface="Constantia"/>
              <a:sym typeface="Constantia"/>
            </a:endParaRPr>
          </a:p>
          <a:p>
            <a:pPr marL="457200" marR="0" lvl="0" indent="0" algn="l" rtl="0">
              <a:lnSpc>
                <a:spcPct val="80000"/>
              </a:lnSpc>
              <a:spcBef>
                <a:spcPts val="0"/>
              </a:spcBef>
              <a:spcAft>
                <a:spcPts val="0"/>
              </a:spcAft>
              <a:buClr>
                <a:srgbClr val="000000"/>
              </a:buClr>
              <a:buSzPts val="3200"/>
              <a:buFont typeface="Arial"/>
              <a:buNone/>
            </a:pPr>
            <a:r>
              <a:rPr lang="en-GB" sz="3200" b="0" i="0" u="none" strike="noStrike" cap="none">
                <a:solidFill>
                  <a:srgbClr val="000000"/>
                </a:solidFill>
                <a:latin typeface="Constantia"/>
                <a:ea typeface="Constantia"/>
                <a:cs typeface="Constantia"/>
                <a:sym typeface="Constantia"/>
              </a:rPr>
              <a:t>Reading together - Daily </a:t>
            </a:r>
            <a:endParaRPr sz="3200" b="0" i="0" u="none" strike="noStrike" cap="none">
              <a:solidFill>
                <a:srgbClr val="000000"/>
              </a:solidFill>
              <a:latin typeface="Constantia"/>
              <a:ea typeface="Constantia"/>
              <a:cs typeface="Constantia"/>
              <a:sym typeface="Constantia"/>
            </a:endParaRPr>
          </a:p>
          <a:p>
            <a:pPr marL="457200" marR="0" lvl="0" indent="0" algn="l" rtl="0">
              <a:lnSpc>
                <a:spcPct val="80000"/>
              </a:lnSpc>
              <a:spcBef>
                <a:spcPts val="0"/>
              </a:spcBef>
              <a:spcAft>
                <a:spcPts val="0"/>
              </a:spcAft>
              <a:buClr>
                <a:srgbClr val="000000"/>
              </a:buClr>
              <a:buSzPts val="3200"/>
              <a:buFont typeface="Arial"/>
              <a:buNone/>
            </a:pPr>
            <a:endParaRPr sz="3200" b="0" i="0" u="none" strike="noStrike" cap="none">
              <a:solidFill>
                <a:srgbClr val="000000"/>
              </a:solidFill>
              <a:latin typeface="Constantia"/>
              <a:ea typeface="Constantia"/>
              <a:cs typeface="Constantia"/>
              <a:sym typeface="Constantia"/>
            </a:endParaRPr>
          </a:p>
          <a:p>
            <a:pPr marL="457200" marR="0" lvl="0" indent="0" algn="l" rtl="0">
              <a:lnSpc>
                <a:spcPct val="80000"/>
              </a:lnSpc>
              <a:spcBef>
                <a:spcPts val="0"/>
              </a:spcBef>
              <a:spcAft>
                <a:spcPts val="0"/>
              </a:spcAft>
              <a:buClr>
                <a:srgbClr val="000000"/>
              </a:buClr>
              <a:buSzPts val="3200"/>
              <a:buFont typeface="Arial"/>
              <a:buNone/>
            </a:pPr>
            <a:r>
              <a:rPr lang="en-GB" sz="3200" b="0" i="0" u="none" strike="noStrike" cap="none">
                <a:solidFill>
                  <a:srgbClr val="000000"/>
                </a:solidFill>
                <a:latin typeface="Constantia"/>
                <a:ea typeface="Constantia"/>
                <a:cs typeface="Constantia"/>
                <a:sym typeface="Constantia"/>
              </a:rPr>
              <a:t>Google classroom x Tables and spellings </a:t>
            </a:r>
            <a:endParaRPr sz="3200" b="0" i="0" u="none" strike="noStrike" cap="none">
              <a:solidFill>
                <a:srgbClr val="000000"/>
              </a:solidFill>
              <a:latin typeface="Constantia"/>
              <a:ea typeface="Constantia"/>
              <a:cs typeface="Constantia"/>
              <a:sym typeface="Constantia"/>
            </a:endParaRPr>
          </a:p>
          <a:p>
            <a:pPr marL="457200" marR="0" lvl="0" indent="0" algn="l" rtl="0">
              <a:lnSpc>
                <a:spcPct val="80000"/>
              </a:lnSpc>
              <a:spcBef>
                <a:spcPts val="0"/>
              </a:spcBef>
              <a:spcAft>
                <a:spcPts val="0"/>
              </a:spcAft>
              <a:buClr>
                <a:srgbClr val="000000"/>
              </a:buClr>
              <a:buSzPts val="3200"/>
              <a:buFont typeface="Arial"/>
              <a:buNone/>
            </a:pPr>
            <a:endParaRPr sz="3200" b="0" i="0" u="none" strike="noStrike" cap="none">
              <a:solidFill>
                <a:srgbClr val="000000"/>
              </a:solidFill>
              <a:latin typeface="Constantia"/>
              <a:ea typeface="Constantia"/>
              <a:cs typeface="Constantia"/>
              <a:sym typeface="Constantia"/>
            </a:endParaRPr>
          </a:p>
          <a:p>
            <a:pPr marL="457200" marR="0" lvl="0" indent="0" algn="l" rtl="0">
              <a:lnSpc>
                <a:spcPct val="80000"/>
              </a:lnSpc>
              <a:spcBef>
                <a:spcPts val="0"/>
              </a:spcBef>
              <a:spcAft>
                <a:spcPts val="0"/>
              </a:spcAft>
              <a:buClr>
                <a:srgbClr val="000000"/>
              </a:buClr>
              <a:buSzPts val="3200"/>
              <a:buFont typeface="Arial"/>
              <a:buNone/>
            </a:pPr>
            <a:r>
              <a:rPr lang="en-GB" sz="3200" b="0" i="0" u="none" strike="noStrike" cap="none">
                <a:solidFill>
                  <a:srgbClr val="000000"/>
                </a:solidFill>
                <a:latin typeface="Constantia"/>
                <a:ea typeface="Constantia"/>
                <a:cs typeface="Constantia"/>
                <a:sym typeface="Constantia"/>
              </a:rPr>
              <a:t>Topic based challenges</a:t>
            </a:r>
            <a:endParaRPr sz="3200" b="0" i="0" u="none" strike="noStrike" cap="none">
              <a:solidFill>
                <a:srgbClr val="000000"/>
              </a:solidFill>
              <a:latin typeface="Constantia"/>
              <a:ea typeface="Constantia"/>
              <a:cs typeface="Constantia"/>
              <a:sym typeface="Constantia"/>
            </a:endParaRPr>
          </a:p>
          <a:p>
            <a:pPr marL="0" marR="0" lvl="0" indent="0" algn="l" rtl="0">
              <a:lnSpc>
                <a:spcPct val="80000"/>
              </a:lnSpc>
              <a:spcBef>
                <a:spcPts val="0"/>
              </a:spcBef>
              <a:spcAft>
                <a:spcPts val="0"/>
              </a:spcAft>
              <a:buClr>
                <a:srgbClr val="000000"/>
              </a:buClr>
              <a:buSzPts val="3200"/>
              <a:buFont typeface="Arial"/>
              <a:buNone/>
            </a:pPr>
            <a:r>
              <a:rPr lang="en-GB" sz="3200" b="0" i="0" u="none" strike="noStrike" cap="none">
                <a:solidFill>
                  <a:srgbClr val="000000"/>
                </a:solidFill>
                <a:latin typeface="Constantia"/>
                <a:ea typeface="Constantia"/>
                <a:cs typeface="Constantia"/>
                <a:sym typeface="Constantia"/>
              </a:rPr>
              <a:t>Maths skills – numbers bonds, times tables, telling the time</a:t>
            </a:r>
            <a:endParaRPr sz="1400" b="0" i="0" u="none" strike="noStrike" cap="none">
              <a:solidFill>
                <a:srgbClr val="000000"/>
              </a:solidFill>
              <a:latin typeface="Arial"/>
              <a:ea typeface="Arial"/>
              <a:cs typeface="Arial"/>
              <a:sym typeface="Arial"/>
            </a:endParaRPr>
          </a:p>
          <a:p>
            <a:pPr marL="571500" marR="0" lvl="0" indent="-368300" algn="l" rtl="0">
              <a:lnSpc>
                <a:spcPct val="80000"/>
              </a:lnSpc>
              <a:spcBef>
                <a:spcPts val="0"/>
              </a:spcBef>
              <a:spcAft>
                <a:spcPts val="0"/>
              </a:spcAft>
              <a:buClr>
                <a:schemeClr val="dk1"/>
              </a:buClr>
              <a:buSzPts val="3200"/>
              <a:buFont typeface="Arial"/>
              <a:buNone/>
            </a:pPr>
            <a:endParaRPr sz="3200" b="0" i="0" u="none" strike="noStrike" cap="none">
              <a:solidFill>
                <a:srgbClr val="000000"/>
              </a:solidFill>
              <a:latin typeface="Constantia"/>
              <a:ea typeface="Constantia"/>
              <a:cs typeface="Constantia"/>
              <a:sym typeface="Constantia"/>
            </a:endParaRPr>
          </a:p>
          <a:p>
            <a:pPr marL="0" marR="0" lvl="0" indent="0" algn="l" rtl="0">
              <a:lnSpc>
                <a:spcPct val="80000"/>
              </a:lnSpc>
              <a:spcBef>
                <a:spcPts val="0"/>
              </a:spcBef>
              <a:spcAft>
                <a:spcPts val="0"/>
              </a:spcAft>
              <a:buClr>
                <a:srgbClr val="000000"/>
              </a:buClr>
              <a:buSzPts val="3200"/>
              <a:buFont typeface="Arial"/>
              <a:buNone/>
            </a:pPr>
            <a:r>
              <a:rPr lang="en-GB" sz="3200" b="0" i="0" u="none" strike="noStrike" cap="none">
                <a:solidFill>
                  <a:srgbClr val="000000"/>
                </a:solidFill>
                <a:latin typeface="Constantia"/>
                <a:ea typeface="Constantia"/>
                <a:cs typeface="Constantia"/>
                <a:sym typeface="Constantia"/>
              </a:rPr>
              <a:t>Practise spellings</a:t>
            </a:r>
            <a:endParaRPr sz="1400" b="0" i="0" u="none" strike="noStrike" cap="none">
              <a:solidFill>
                <a:srgbClr val="000000"/>
              </a:solidFill>
              <a:latin typeface="Arial"/>
              <a:ea typeface="Arial"/>
              <a:cs typeface="Arial"/>
              <a:sym typeface="Arial"/>
            </a:endParaRPr>
          </a:p>
        </p:txBody>
      </p:sp>
      <p:sp>
        <p:nvSpPr>
          <p:cNvPr id="242" name="Google Shape;242;p11"/>
          <p:cNvSpPr txBox="1"/>
          <p:nvPr/>
        </p:nvSpPr>
        <p:spPr>
          <a:xfrm>
            <a:off x="1643392" y="582239"/>
            <a:ext cx="5834931"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GB" sz="6000" b="1" i="0" u="sng" strike="noStrike" cap="none">
                <a:solidFill>
                  <a:srgbClr val="000000"/>
                </a:solidFill>
                <a:latin typeface="Constantia"/>
                <a:ea typeface="Constantia"/>
                <a:cs typeface="Constantia"/>
                <a:sym typeface="Constantia"/>
              </a:rPr>
              <a:t>Home Learning</a:t>
            </a:r>
            <a:endParaRPr sz="1400" b="0" i="0" u="none" strike="noStrike" cap="none">
              <a:solidFill>
                <a:srgbClr val="000000"/>
              </a:solidFill>
              <a:latin typeface="Arial"/>
              <a:ea typeface="Arial"/>
              <a:cs typeface="Arial"/>
              <a:sym typeface="Arial"/>
            </a:endParaRPr>
          </a:p>
        </p:txBody>
      </p:sp>
      <p:pic>
        <p:nvPicPr>
          <p:cNvPr id="243" name="Google Shape;243;p11"/>
          <p:cNvPicPr preferRelativeResize="0"/>
          <p:nvPr/>
        </p:nvPicPr>
        <p:blipFill rotWithShape="1">
          <a:blip r:embed="rId3">
            <a:alphaModFix/>
          </a:blip>
          <a:srcRect/>
          <a:stretch/>
        </p:blipFill>
        <p:spPr>
          <a:xfrm>
            <a:off x="7948899" y="2996952"/>
            <a:ext cx="1171649" cy="1385283"/>
          </a:xfrm>
          <a:prstGeom prst="rect">
            <a:avLst/>
          </a:prstGeom>
          <a:noFill/>
          <a:ln>
            <a:noFill/>
          </a:ln>
        </p:spPr>
      </p:pic>
      <p:pic>
        <p:nvPicPr>
          <p:cNvPr id="244" name="Google Shape;244;p11"/>
          <p:cNvPicPr preferRelativeResize="0"/>
          <p:nvPr/>
        </p:nvPicPr>
        <p:blipFill rotWithShape="1">
          <a:blip r:embed="rId4">
            <a:alphaModFix/>
          </a:blip>
          <a:srcRect/>
          <a:stretch/>
        </p:blipFill>
        <p:spPr>
          <a:xfrm>
            <a:off x="4026925" y="5041705"/>
            <a:ext cx="1768591" cy="1768591"/>
          </a:xfrm>
          <a:prstGeom prst="rect">
            <a:avLst/>
          </a:prstGeom>
          <a:noFill/>
          <a:ln>
            <a:noFill/>
          </a:ln>
        </p:spPr>
      </p:pic>
      <p:pic>
        <p:nvPicPr>
          <p:cNvPr id="245" name="Google Shape;245;p11"/>
          <p:cNvPicPr preferRelativeResize="0"/>
          <p:nvPr/>
        </p:nvPicPr>
        <p:blipFill rotWithShape="1">
          <a:blip r:embed="rId5">
            <a:alphaModFix/>
          </a:blip>
          <a:srcRect/>
          <a:stretch/>
        </p:blipFill>
        <p:spPr>
          <a:xfrm>
            <a:off x="6372200" y="4857158"/>
            <a:ext cx="2606776" cy="2000842"/>
          </a:xfrm>
          <a:prstGeom prst="rect">
            <a:avLst/>
          </a:prstGeom>
          <a:noFill/>
          <a:ln>
            <a:noFill/>
          </a:ln>
        </p:spPr>
      </p:pic>
      <p:pic>
        <p:nvPicPr>
          <p:cNvPr id="246" name="Google Shape;246;p11"/>
          <p:cNvPicPr preferRelativeResize="0"/>
          <p:nvPr/>
        </p:nvPicPr>
        <p:blipFill rotWithShape="1">
          <a:blip r:embed="rId6">
            <a:alphaModFix/>
          </a:blip>
          <a:srcRect/>
          <a:stretch/>
        </p:blipFill>
        <p:spPr>
          <a:xfrm>
            <a:off x="4971523" y="3982650"/>
            <a:ext cx="1708825" cy="118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rgbClr val="000000"/>
              </a:buClr>
              <a:buSzPts val="5000"/>
              <a:buFont typeface="Calibri"/>
              <a:buNone/>
            </a:pPr>
            <a:r>
              <a:rPr lang="en-GB">
                <a:solidFill>
                  <a:srgbClr val="000000"/>
                </a:solidFill>
              </a:rPr>
              <a:t>PE</a:t>
            </a:r>
            <a:endParaRPr/>
          </a:p>
        </p:txBody>
      </p:sp>
      <p:sp>
        <p:nvSpPr>
          <p:cNvPr id="252" name="Google Shape;252;p1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470"/>
              <a:buChar char="⚫"/>
            </a:pPr>
            <a:r>
              <a:rPr lang="en-GB">
                <a:solidFill>
                  <a:srgbClr val="000000"/>
                </a:solidFill>
                <a:latin typeface="Calibri"/>
                <a:ea typeface="Calibri"/>
                <a:cs typeface="Calibri"/>
                <a:sym typeface="Calibri"/>
              </a:rPr>
              <a:t>PE will be on ...</a:t>
            </a:r>
            <a:endParaRPr/>
          </a:p>
          <a:p>
            <a:pPr marL="274320" lvl="0" indent="-117475" algn="l" rtl="0">
              <a:lnSpc>
                <a:spcPct val="100000"/>
              </a:lnSpc>
              <a:spcBef>
                <a:spcPts val="520"/>
              </a:spcBef>
              <a:spcAft>
                <a:spcPts val="0"/>
              </a:spcAft>
              <a:buSzPts val="2470"/>
              <a:buNone/>
            </a:pPr>
            <a:endParaRPr>
              <a:solidFill>
                <a:srgbClr val="000000"/>
              </a:solidFill>
              <a:latin typeface="Calibri"/>
              <a:ea typeface="Calibri"/>
              <a:cs typeface="Calibri"/>
              <a:sym typeface="Calibri"/>
            </a:endParaRPr>
          </a:p>
          <a:p>
            <a:pPr marL="274320" lvl="0" indent="-274320" algn="ctr" rtl="0">
              <a:lnSpc>
                <a:spcPct val="100000"/>
              </a:lnSpc>
              <a:spcBef>
                <a:spcPts val="520"/>
              </a:spcBef>
              <a:spcAft>
                <a:spcPts val="0"/>
              </a:spcAft>
              <a:buSzPts val="2470"/>
              <a:buNone/>
            </a:pPr>
            <a:r>
              <a:rPr lang="en-GB">
                <a:solidFill>
                  <a:srgbClr val="000000"/>
                </a:solidFill>
                <a:latin typeface="Calibri"/>
                <a:ea typeface="Calibri"/>
                <a:cs typeface="Calibri"/>
                <a:sym typeface="Calibri"/>
              </a:rPr>
              <a:t>Friday </a:t>
            </a:r>
            <a:endParaRPr/>
          </a:p>
          <a:p>
            <a:pPr marL="274320" lvl="0" indent="-274320" algn="ctr" rtl="0">
              <a:lnSpc>
                <a:spcPct val="100000"/>
              </a:lnSpc>
              <a:spcBef>
                <a:spcPts val="520"/>
              </a:spcBef>
              <a:spcAft>
                <a:spcPts val="0"/>
              </a:spcAft>
              <a:buSzPts val="2470"/>
              <a:buNone/>
            </a:pPr>
            <a:endParaRPr>
              <a:solidFill>
                <a:srgbClr val="000000"/>
              </a:solidFill>
              <a:latin typeface="Calibri"/>
              <a:ea typeface="Calibri"/>
              <a:cs typeface="Calibri"/>
              <a:sym typeface="Calibri"/>
            </a:endParaRPr>
          </a:p>
          <a:p>
            <a:pPr marL="274320" lvl="0" indent="-274320" algn="ctr" rtl="0">
              <a:lnSpc>
                <a:spcPct val="100000"/>
              </a:lnSpc>
              <a:spcBef>
                <a:spcPts val="520"/>
              </a:spcBef>
              <a:spcAft>
                <a:spcPts val="0"/>
              </a:spcAft>
              <a:buSzPts val="2470"/>
              <a:buNone/>
            </a:pPr>
            <a:r>
              <a:rPr lang="en-GB">
                <a:solidFill>
                  <a:srgbClr val="000000"/>
                </a:solidFill>
                <a:latin typeface="Calibri"/>
                <a:ea typeface="Calibri"/>
                <a:cs typeface="Calibri"/>
                <a:sym typeface="Calibri"/>
              </a:rPr>
              <a:t>Pupils MUST have PE kit with them, must not be wearing earrings.</a:t>
            </a:r>
            <a:endParaRPr/>
          </a:p>
          <a:p>
            <a:pPr marL="274320" lvl="0" indent="-274320" algn="ctr" rtl="0">
              <a:lnSpc>
                <a:spcPct val="100000"/>
              </a:lnSpc>
              <a:spcBef>
                <a:spcPts val="520"/>
              </a:spcBef>
              <a:spcAft>
                <a:spcPts val="0"/>
              </a:spcAft>
              <a:buSzPts val="2470"/>
              <a:buNone/>
            </a:pPr>
            <a:endParaRPr>
              <a:solidFill>
                <a:srgbClr val="000000"/>
              </a:solidFill>
              <a:latin typeface="Calibri"/>
              <a:ea typeface="Calibri"/>
              <a:cs typeface="Calibri"/>
              <a:sym typeface="Calibri"/>
            </a:endParaRPr>
          </a:p>
          <a:p>
            <a:pPr marL="274320" lvl="0" indent="-274320" algn="ctr" rtl="0">
              <a:lnSpc>
                <a:spcPct val="100000"/>
              </a:lnSpc>
              <a:spcBef>
                <a:spcPts val="520"/>
              </a:spcBef>
              <a:spcAft>
                <a:spcPts val="0"/>
              </a:spcAft>
              <a:buSzPts val="2470"/>
              <a:buNone/>
            </a:pPr>
            <a:r>
              <a:rPr lang="en-GB">
                <a:solidFill>
                  <a:srgbClr val="000000"/>
                </a:solidFill>
                <a:latin typeface="Calibri"/>
                <a:ea typeface="Calibri"/>
                <a:cs typeface="Calibri"/>
                <a:sym typeface="Calibri"/>
              </a:rPr>
              <a:t>Please ensure PE kits are left in school as some weeks we do extra PE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3"/>
          <p:cNvSpPr txBox="1">
            <a:spLocks noGrp="1"/>
          </p:cNvSpPr>
          <p:nvPr>
            <p:ph type="title"/>
          </p:nvPr>
        </p:nvSpPr>
        <p:spPr>
          <a:xfrm>
            <a:off x="457200" y="548680"/>
            <a:ext cx="8229600" cy="11430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rgbClr val="000000"/>
              </a:buClr>
              <a:buSzPts val="5000"/>
              <a:buFont typeface="Calibri"/>
              <a:buNone/>
            </a:pPr>
            <a:r>
              <a:rPr lang="en-GB">
                <a:solidFill>
                  <a:srgbClr val="000000"/>
                </a:solidFill>
              </a:rPr>
              <a:t>Topics –Knowledge Mats</a:t>
            </a:r>
            <a:endParaRPr/>
          </a:p>
        </p:txBody>
      </p:sp>
      <p:sp>
        <p:nvSpPr>
          <p:cNvPr id="258" name="Google Shape;258;p13"/>
          <p:cNvSpPr txBox="1">
            <a:spLocks noGrp="1"/>
          </p:cNvSpPr>
          <p:nvPr>
            <p:ph type="body" idx="1"/>
          </p:nvPr>
        </p:nvSpPr>
        <p:spPr>
          <a:xfrm>
            <a:off x="108396" y="1685118"/>
            <a:ext cx="5399707" cy="4480185"/>
          </a:xfrm>
          <a:prstGeom prst="rect">
            <a:avLst/>
          </a:prstGeom>
          <a:noFill/>
          <a:ln>
            <a:noFill/>
          </a:ln>
        </p:spPr>
        <p:txBody>
          <a:bodyPr spcFirstLastPara="1" wrap="square" lIns="91425" tIns="45700" rIns="91425" bIns="45700" anchor="t" anchorCtr="0">
            <a:normAutofit lnSpcReduction="20000"/>
          </a:bodyPr>
          <a:lstStyle/>
          <a:p>
            <a:pPr marL="274320" lvl="0" indent="-274320" algn="l" rtl="0">
              <a:lnSpc>
                <a:spcPct val="100000"/>
              </a:lnSpc>
              <a:spcBef>
                <a:spcPts val="0"/>
              </a:spcBef>
              <a:spcAft>
                <a:spcPts val="0"/>
              </a:spcAft>
              <a:buSzPts val="2470"/>
              <a:buChar char="⚫"/>
            </a:pPr>
            <a:r>
              <a:rPr lang="en-GB">
                <a:solidFill>
                  <a:srgbClr val="000000"/>
                </a:solidFill>
                <a:latin typeface="Calibri"/>
                <a:ea typeface="Calibri"/>
                <a:cs typeface="Calibri"/>
                <a:sym typeface="Calibri"/>
              </a:rPr>
              <a:t>Autumn  </a:t>
            </a:r>
            <a:endParaRPr>
              <a:solidFill>
                <a:srgbClr val="000000"/>
              </a:solidFill>
              <a:latin typeface="Calibri"/>
              <a:ea typeface="Calibri"/>
              <a:cs typeface="Calibri"/>
              <a:sym typeface="Calibri"/>
            </a:endParaRPr>
          </a:p>
          <a:p>
            <a:pPr marL="274320" lvl="0" indent="-226059" algn="l" rtl="0">
              <a:lnSpc>
                <a:spcPct val="100000"/>
              </a:lnSpc>
              <a:spcBef>
                <a:spcPts val="0"/>
              </a:spcBef>
              <a:spcAft>
                <a:spcPts val="0"/>
              </a:spcAft>
              <a:buClr>
                <a:srgbClr val="000000"/>
              </a:buClr>
              <a:buSzPts val="1710"/>
              <a:buFont typeface="Calibri"/>
              <a:buChar char="⚫"/>
            </a:pPr>
            <a:r>
              <a:rPr lang="en-GB">
                <a:solidFill>
                  <a:srgbClr val="000000"/>
                </a:solidFill>
                <a:latin typeface="Calibri"/>
                <a:ea typeface="Calibri"/>
                <a:cs typeface="Calibri"/>
                <a:sym typeface="Calibri"/>
              </a:rPr>
              <a:t>Anglo Saxons / East Anglia</a:t>
            </a:r>
            <a:endParaRPr>
              <a:solidFill>
                <a:srgbClr val="000000"/>
              </a:solidFill>
              <a:latin typeface="Calibri"/>
              <a:ea typeface="Calibri"/>
              <a:cs typeface="Calibri"/>
              <a:sym typeface="Calibri"/>
            </a:endParaRPr>
          </a:p>
          <a:p>
            <a:pPr marL="274320" lvl="0" indent="-226059" algn="l" rtl="0">
              <a:lnSpc>
                <a:spcPct val="100000"/>
              </a:lnSpc>
              <a:spcBef>
                <a:spcPts val="0"/>
              </a:spcBef>
              <a:spcAft>
                <a:spcPts val="0"/>
              </a:spcAft>
              <a:buClr>
                <a:srgbClr val="000000"/>
              </a:buClr>
              <a:buSzPts val="1710"/>
              <a:buFont typeface="Calibri"/>
              <a:buChar char="⚫"/>
            </a:pPr>
            <a:r>
              <a:rPr lang="en-GB">
                <a:solidFill>
                  <a:srgbClr val="000000"/>
                </a:solidFill>
                <a:latin typeface="Calibri"/>
                <a:ea typeface="Calibri"/>
                <a:cs typeface="Calibri"/>
                <a:sym typeface="Calibri"/>
              </a:rPr>
              <a:t>Electricity making a light up home</a:t>
            </a:r>
            <a:endParaRPr>
              <a:solidFill>
                <a:srgbClr val="000000"/>
              </a:solidFill>
              <a:latin typeface="Calibri"/>
              <a:ea typeface="Calibri"/>
              <a:cs typeface="Calibri"/>
              <a:sym typeface="Calibri"/>
            </a:endParaRPr>
          </a:p>
          <a:p>
            <a:pPr marL="274320" lvl="0" indent="-274320" algn="l" rtl="0">
              <a:lnSpc>
                <a:spcPct val="100000"/>
              </a:lnSpc>
              <a:spcBef>
                <a:spcPts val="520"/>
              </a:spcBef>
              <a:spcAft>
                <a:spcPts val="0"/>
              </a:spcAft>
              <a:buSzPts val="2470"/>
              <a:buChar char="⚫"/>
            </a:pPr>
            <a:r>
              <a:rPr lang="en-GB">
                <a:solidFill>
                  <a:srgbClr val="000000"/>
                </a:solidFill>
                <a:latin typeface="Calibri"/>
                <a:ea typeface="Calibri"/>
                <a:cs typeface="Calibri"/>
                <a:sym typeface="Calibri"/>
              </a:rPr>
              <a:t>Spring </a:t>
            </a:r>
            <a:endParaRPr>
              <a:solidFill>
                <a:srgbClr val="000000"/>
              </a:solidFill>
              <a:latin typeface="Calibri"/>
              <a:ea typeface="Calibri"/>
              <a:cs typeface="Calibri"/>
              <a:sym typeface="Calibri"/>
            </a:endParaRPr>
          </a:p>
          <a:p>
            <a:pPr marL="274320" lvl="0" indent="-226059" algn="l" rtl="0">
              <a:lnSpc>
                <a:spcPct val="100000"/>
              </a:lnSpc>
              <a:spcBef>
                <a:spcPts val="520"/>
              </a:spcBef>
              <a:spcAft>
                <a:spcPts val="0"/>
              </a:spcAft>
              <a:buClr>
                <a:srgbClr val="000000"/>
              </a:buClr>
              <a:buSzPts val="1710"/>
              <a:buFont typeface="Calibri"/>
              <a:buChar char="⚫"/>
            </a:pPr>
            <a:r>
              <a:rPr lang="en-GB">
                <a:solidFill>
                  <a:srgbClr val="000000"/>
                </a:solidFill>
                <a:latin typeface="Calibri"/>
                <a:ea typeface="Calibri"/>
                <a:cs typeface="Calibri"/>
                <a:sym typeface="Calibri"/>
              </a:rPr>
              <a:t>Vikings / Local Geography</a:t>
            </a:r>
            <a:endParaRPr>
              <a:solidFill>
                <a:srgbClr val="000000"/>
              </a:solidFill>
              <a:latin typeface="Calibri"/>
              <a:ea typeface="Calibri"/>
              <a:cs typeface="Calibri"/>
              <a:sym typeface="Calibri"/>
            </a:endParaRPr>
          </a:p>
          <a:p>
            <a:pPr marL="274320" lvl="0" indent="-226059" algn="l" rtl="0">
              <a:lnSpc>
                <a:spcPct val="100000"/>
              </a:lnSpc>
              <a:spcBef>
                <a:spcPts val="520"/>
              </a:spcBef>
              <a:spcAft>
                <a:spcPts val="0"/>
              </a:spcAft>
              <a:buClr>
                <a:srgbClr val="000000"/>
              </a:buClr>
              <a:buSzPts val="1710"/>
              <a:buFont typeface="Calibri"/>
              <a:buChar char="⚫"/>
            </a:pPr>
            <a:r>
              <a:rPr lang="en-GB">
                <a:solidFill>
                  <a:srgbClr val="000000"/>
                </a:solidFill>
                <a:latin typeface="Calibri"/>
                <a:ea typeface="Calibri"/>
                <a:cs typeface="Calibri"/>
                <a:sym typeface="Calibri"/>
              </a:rPr>
              <a:t>Making Pencil cases / Digestion and teeth </a:t>
            </a:r>
            <a:endParaRPr>
              <a:solidFill>
                <a:srgbClr val="000000"/>
              </a:solidFill>
              <a:latin typeface="Calibri"/>
              <a:ea typeface="Calibri"/>
              <a:cs typeface="Calibri"/>
              <a:sym typeface="Calibri"/>
            </a:endParaRPr>
          </a:p>
          <a:p>
            <a:pPr marL="274320" lvl="0" indent="-274320" algn="l" rtl="0">
              <a:lnSpc>
                <a:spcPct val="100000"/>
              </a:lnSpc>
              <a:spcBef>
                <a:spcPts val="520"/>
              </a:spcBef>
              <a:spcAft>
                <a:spcPts val="0"/>
              </a:spcAft>
              <a:buSzPts val="2470"/>
              <a:buChar char="⚫"/>
            </a:pPr>
            <a:r>
              <a:rPr lang="en-GB">
                <a:solidFill>
                  <a:srgbClr val="000000"/>
                </a:solidFill>
                <a:latin typeface="Calibri"/>
                <a:ea typeface="Calibri"/>
                <a:cs typeface="Calibri"/>
                <a:sym typeface="Calibri"/>
              </a:rPr>
              <a:t>Summer</a:t>
            </a:r>
            <a:endParaRPr>
              <a:solidFill>
                <a:srgbClr val="000000"/>
              </a:solidFill>
              <a:latin typeface="Calibri"/>
              <a:ea typeface="Calibri"/>
              <a:cs typeface="Calibri"/>
              <a:sym typeface="Calibri"/>
            </a:endParaRPr>
          </a:p>
          <a:p>
            <a:pPr marL="274320" lvl="0" indent="-226059" algn="l" rtl="0">
              <a:lnSpc>
                <a:spcPct val="100000"/>
              </a:lnSpc>
              <a:spcBef>
                <a:spcPts val="520"/>
              </a:spcBef>
              <a:spcAft>
                <a:spcPts val="0"/>
              </a:spcAft>
              <a:buClr>
                <a:srgbClr val="000000"/>
              </a:buClr>
              <a:buSzPts val="1710"/>
              <a:buFont typeface="Calibri"/>
              <a:buChar char="⚫"/>
            </a:pPr>
            <a:r>
              <a:rPr lang="en-GB">
                <a:solidFill>
                  <a:srgbClr val="000000"/>
                </a:solidFill>
                <a:latin typeface="Calibri"/>
                <a:ea typeface="Calibri"/>
                <a:cs typeface="Calibri"/>
                <a:sym typeface="Calibri"/>
              </a:rPr>
              <a:t>Mayans / Italy including volcanoes and earthquakes . Making chocolates. Habitats </a:t>
            </a:r>
            <a:endParaRPr>
              <a:solidFill>
                <a:srgbClr val="000000"/>
              </a:solidFill>
              <a:latin typeface="Calibri"/>
              <a:ea typeface="Calibri"/>
              <a:cs typeface="Calibri"/>
              <a:sym typeface="Calibri"/>
            </a:endParaRPr>
          </a:p>
          <a:p>
            <a:pPr marL="0" lvl="0" indent="0" algn="l" rtl="0">
              <a:lnSpc>
                <a:spcPct val="100000"/>
              </a:lnSpc>
              <a:spcBef>
                <a:spcPts val="520"/>
              </a:spcBef>
              <a:spcAft>
                <a:spcPts val="0"/>
              </a:spcAft>
              <a:buSzPts val="247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e1a4ead55b_0_1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1800"/>
              <a:buNone/>
            </a:pPr>
            <a:r>
              <a:rPr lang="en-GB">
                <a:solidFill>
                  <a:srgbClr val="0F0F0F"/>
                </a:solidFill>
                <a:highlight>
                  <a:schemeClr val="dk1"/>
                </a:highlight>
              </a:rPr>
              <a:t>MIMW </a:t>
            </a:r>
            <a:endParaRPr>
              <a:solidFill>
                <a:srgbClr val="0F0F0F"/>
              </a:solidFill>
              <a:highlight>
                <a:schemeClr val="dk1"/>
              </a:highlight>
            </a:endParaRPr>
          </a:p>
        </p:txBody>
      </p:sp>
      <p:sp>
        <p:nvSpPr>
          <p:cNvPr id="265" name="Google Shape;265;ge1a4ead55b_0_12"/>
          <p:cNvSpPr txBox="1">
            <a:spLocks noGrp="1"/>
          </p:cNvSpPr>
          <p:nvPr>
            <p:ph type="body" idx="1"/>
          </p:nvPr>
        </p:nvSpPr>
        <p:spPr>
          <a:xfrm>
            <a:off x="457200" y="1935480"/>
            <a:ext cx="8229600" cy="4389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710"/>
              <a:buNone/>
            </a:pPr>
            <a:endParaRPr>
              <a:solidFill>
                <a:srgbClr val="0F0F0F"/>
              </a:solidFill>
              <a:highlight>
                <a:schemeClr val="dk1"/>
              </a:highlight>
            </a:endParaRPr>
          </a:p>
        </p:txBody>
      </p:sp>
      <p:pic>
        <p:nvPicPr>
          <p:cNvPr id="266" name="Google Shape;266;ge1a4ead55b_0_12"/>
          <p:cNvPicPr preferRelativeResize="0"/>
          <p:nvPr/>
        </p:nvPicPr>
        <p:blipFill rotWithShape="1">
          <a:blip r:embed="rId3">
            <a:alphaModFix/>
          </a:blip>
          <a:srcRect/>
          <a:stretch/>
        </p:blipFill>
        <p:spPr>
          <a:xfrm>
            <a:off x="942312" y="1935475"/>
            <a:ext cx="7259375" cy="4824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rgbClr val="000000"/>
              </a:buClr>
              <a:buSzPts val="7200"/>
              <a:buFont typeface="Calibri"/>
              <a:buNone/>
            </a:pPr>
            <a:r>
              <a:rPr lang="en-GB" sz="7200" b="1">
                <a:solidFill>
                  <a:srgbClr val="000000"/>
                </a:solidFill>
              </a:rPr>
              <a:t>TRIPS</a:t>
            </a:r>
            <a:endParaRPr/>
          </a:p>
        </p:txBody>
      </p:sp>
      <p:sp>
        <p:nvSpPr>
          <p:cNvPr id="272" name="Google Shape;272;p14"/>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p>
            <a:pPr marL="274320" lvl="0" indent="-57150" algn="l" rtl="0">
              <a:lnSpc>
                <a:spcPct val="100000"/>
              </a:lnSpc>
              <a:spcBef>
                <a:spcPts val="720"/>
              </a:spcBef>
              <a:spcAft>
                <a:spcPts val="0"/>
              </a:spcAft>
              <a:buSzPts val="3420"/>
              <a:buNone/>
            </a:pPr>
            <a:r>
              <a:rPr lang="en-GB" sz="3200">
                <a:solidFill>
                  <a:srgbClr val="000000"/>
                </a:solidFill>
              </a:rPr>
              <a:t>Woodland outdoor adventurous day</a:t>
            </a:r>
            <a:endParaRPr sz="3200">
              <a:solidFill>
                <a:srgbClr val="000000"/>
              </a:solidFill>
            </a:endParaRPr>
          </a:p>
          <a:p>
            <a:pPr marL="274320" lvl="0" indent="-57150" algn="l" rtl="0">
              <a:lnSpc>
                <a:spcPct val="100000"/>
              </a:lnSpc>
              <a:spcBef>
                <a:spcPts val="720"/>
              </a:spcBef>
              <a:spcAft>
                <a:spcPts val="0"/>
              </a:spcAft>
              <a:buSzPts val="3420"/>
              <a:buNone/>
            </a:pPr>
            <a:r>
              <a:rPr lang="en-GB" sz="3200">
                <a:solidFill>
                  <a:srgbClr val="000000"/>
                </a:solidFill>
              </a:rPr>
              <a:t>Friday 5th November. 4 activities for team building during the day. Approx £35.00  </a:t>
            </a:r>
            <a:endParaRPr sz="3200">
              <a:solidFill>
                <a:srgbClr val="000000"/>
              </a:solidFill>
            </a:endParaRPr>
          </a:p>
          <a:p>
            <a:pPr marL="274320" lvl="0" indent="-57150" algn="l" rtl="0">
              <a:lnSpc>
                <a:spcPct val="100000"/>
              </a:lnSpc>
              <a:spcBef>
                <a:spcPts val="720"/>
              </a:spcBef>
              <a:spcAft>
                <a:spcPts val="0"/>
              </a:spcAft>
              <a:buSzPts val="3420"/>
              <a:buNone/>
            </a:pPr>
            <a:r>
              <a:rPr lang="en-GB" sz="3200">
                <a:solidFill>
                  <a:srgbClr val="000000"/>
                </a:solidFill>
              </a:rPr>
              <a:t>Day in school on Thursday 4th November </a:t>
            </a:r>
            <a:endParaRPr sz="3200">
              <a:solidFill>
                <a:srgbClr val="000000"/>
              </a:solidFill>
            </a:endParaRPr>
          </a:p>
          <a:p>
            <a:pPr marL="457200" lvl="0" indent="0" algn="l" rtl="0">
              <a:lnSpc>
                <a:spcPct val="100000"/>
              </a:lnSpc>
              <a:spcBef>
                <a:spcPts val="640"/>
              </a:spcBef>
              <a:spcAft>
                <a:spcPts val="0"/>
              </a:spcAft>
              <a:buSzPts val="1710"/>
              <a:buNone/>
            </a:pPr>
            <a:r>
              <a:rPr lang="en-GB" sz="3500">
                <a:solidFill>
                  <a:srgbClr val="000000"/>
                </a:solidFill>
              </a:rPr>
              <a:t>Local walks out into Pelsall.</a:t>
            </a:r>
            <a:endParaRPr sz="35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e1a4ead55b_0_0"/>
          <p:cNvSpPr txBox="1">
            <a:spLocks noGrp="1"/>
          </p:cNvSpPr>
          <p:nvPr>
            <p:ph type="ctrTitle"/>
          </p:nvPr>
        </p:nvSpPr>
        <p:spPr>
          <a:xfrm>
            <a:off x="493450" y="3595475"/>
            <a:ext cx="7851600" cy="1828800"/>
          </a:xfrm>
          <a:prstGeom prst="rect">
            <a:avLst/>
          </a:prstGeom>
          <a:noFill/>
          <a:ln>
            <a:noFill/>
          </a:ln>
        </p:spPr>
        <p:txBody>
          <a:bodyPr spcFirstLastPara="1" wrap="square" lIns="0" tIns="0" rIns="18275" bIns="0" anchor="b" anchorCtr="0">
            <a:noAutofit/>
          </a:bodyPr>
          <a:lstStyle/>
          <a:p>
            <a:pPr marL="457200" lvl="0" indent="-457200" algn="ctr" rtl="0">
              <a:lnSpc>
                <a:spcPct val="100000"/>
              </a:lnSpc>
              <a:spcBef>
                <a:spcPts val="0"/>
              </a:spcBef>
              <a:spcAft>
                <a:spcPts val="0"/>
              </a:spcAft>
              <a:buSzPts val="4340"/>
              <a:buChar char="●"/>
            </a:pPr>
            <a:r>
              <a:rPr lang="en-GB" sz="4340"/>
              <a:t>This meeting will be recorded </a:t>
            </a:r>
            <a:endParaRPr sz="4340"/>
          </a:p>
          <a:p>
            <a:pPr marL="457200" lvl="0" indent="-457200" algn="ctr" rtl="0">
              <a:lnSpc>
                <a:spcPct val="100000"/>
              </a:lnSpc>
              <a:spcBef>
                <a:spcPts val="0"/>
              </a:spcBef>
              <a:spcAft>
                <a:spcPts val="0"/>
              </a:spcAft>
              <a:buSzPts val="4340"/>
              <a:buChar char="●"/>
            </a:pPr>
            <a:r>
              <a:rPr lang="en-GB" sz="4340"/>
              <a:t>Please stay on mute throughout the presentation.</a:t>
            </a:r>
            <a:endParaRPr sz="4340"/>
          </a:p>
          <a:p>
            <a:pPr marL="457200" lvl="0" indent="-457200" algn="ctr" rtl="0">
              <a:lnSpc>
                <a:spcPct val="100000"/>
              </a:lnSpc>
              <a:spcBef>
                <a:spcPts val="0"/>
              </a:spcBef>
              <a:spcAft>
                <a:spcPts val="0"/>
              </a:spcAft>
              <a:buSzPts val="4340"/>
              <a:buChar char="●"/>
            </a:pPr>
            <a:r>
              <a:rPr lang="en-GB" sz="4340"/>
              <a:t>Ask any questions at the end of the presentation either in the chat or by raising your hand</a:t>
            </a:r>
            <a:endParaRPr sz="434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e391b5d882_0_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1800"/>
              <a:buNone/>
            </a:pPr>
            <a:endParaRPr/>
          </a:p>
        </p:txBody>
      </p:sp>
      <p:sp>
        <p:nvSpPr>
          <p:cNvPr id="279" name="Google Shape;279;ge391b5d882_0_0"/>
          <p:cNvSpPr txBox="1">
            <a:spLocks noGrp="1"/>
          </p:cNvSpPr>
          <p:nvPr>
            <p:ph type="body" idx="1"/>
          </p:nvPr>
        </p:nvSpPr>
        <p:spPr>
          <a:xfrm>
            <a:off x="457200" y="1935480"/>
            <a:ext cx="8229600" cy="4389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710"/>
              <a:buNone/>
            </a:pPr>
            <a:endParaRPr/>
          </a:p>
        </p:txBody>
      </p:sp>
      <p:pic>
        <p:nvPicPr>
          <p:cNvPr id="280" name="Google Shape;280;ge391b5d882_0_0"/>
          <p:cNvPicPr preferRelativeResize="0"/>
          <p:nvPr/>
        </p:nvPicPr>
        <p:blipFill rotWithShape="1">
          <a:blip r:embed="rId3">
            <a:alphaModFix/>
          </a:blip>
          <a:srcRect/>
          <a:stretch/>
        </p:blipFill>
        <p:spPr>
          <a:xfrm>
            <a:off x="0" y="24406"/>
            <a:ext cx="9144001" cy="680919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6"/>
          <p:cNvSpPr txBox="1">
            <a:spLocks noGrp="1"/>
          </p:cNvSpPr>
          <p:nvPr>
            <p:ph type="body" idx="1"/>
          </p:nvPr>
        </p:nvSpPr>
        <p:spPr>
          <a:xfrm>
            <a:off x="457200" y="2204864"/>
            <a:ext cx="8229600" cy="4119736"/>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SzPts val="2470"/>
              <a:buChar char="⚫"/>
            </a:pPr>
            <a:r>
              <a:rPr lang="en-GB">
                <a:solidFill>
                  <a:srgbClr val="000000"/>
                </a:solidFill>
              </a:rPr>
              <a:t>Parents Evenings will be online again this coming year. October 2021 and February 2022 dates.</a:t>
            </a:r>
            <a:endParaRPr>
              <a:solidFill>
                <a:srgbClr val="000000"/>
              </a:solidFill>
            </a:endParaRPr>
          </a:p>
          <a:p>
            <a:pPr marL="457200" lvl="0" indent="0" algn="l" rtl="0">
              <a:lnSpc>
                <a:spcPct val="100000"/>
              </a:lnSpc>
              <a:spcBef>
                <a:spcPts val="0"/>
              </a:spcBef>
              <a:spcAft>
                <a:spcPts val="0"/>
              </a:spcAft>
              <a:buSzPts val="1710"/>
              <a:buNone/>
            </a:pPr>
            <a:endParaRPr>
              <a:solidFill>
                <a:srgbClr val="000000"/>
              </a:solidFill>
            </a:endParaRPr>
          </a:p>
          <a:p>
            <a:pPr marL="274320" lvl="0" indent="-274320" algn="l" rtl="0">
              <a:lnSpc>
                <a:spcPct val="100000"/>
              </a:lnSpc>
              <a:spcBef>
                <a:spcPts val="0"/>
              </a:spcBef>
              <a:spcAft>
                <a:spcPts val="0"/>
              </a:spcAft>
              <a:buSzPts val="2470"/>
              <a:buChar char="⚫"/>
            </a:pPr>
            <a:r>
              <a:rPr lang="en-GB">
                <a:solidFill>
                  <a:srgbClr val="000000"/>
                </a:solidFill>
              </a:rPr>
              <a:t>We will be inviting parents in to school to work with children during a learning Showcase afternoon.</a:t>
            </a:r>
            <a:endParaRPr/>
          </a:p>
          <a:p>
            <a:pPr marL="274320" lvl="0" indent="-117475" algn="l" rtl="0">
              <a:lnSpc>
                <a:spcPct val="100000"/>
              </a:lnSpc>
              <a:spcBef>
                <a:spcPts val="520"/>
              </a:spcBef>
              <a:spcAft>
                <a:spcPts val="0"/>
              </a:spcAft>
              <a:buSzPts val="2470"/>
              <a:buNone/>
            </a:pPr>
            <a:endParaRPr>
              <a:solidFill>
                <a:srgbClr val="000000"/>
              </a:solidFill>
            </a:endParaRPr>
          </a:p>
          <a:p>
            <a:pPr marL="274320" lvl="0" indent="-274320" algn="l" rtl="0">
              <a:lnSpc>
                <a:spcPct val="100000"/>
              </a:lnSpc>
              <a:spcBef>
                <a:spcPts val="520"/>
              </a:spcBef>
              <a:spcAft>
                <a:spcPts val="0"/>
              </a:spcAft>
              <a:buSzPts val="2470"/>
              <a:buChar char="⚫"/>
            </a:pPr>
            <a:r>
              <a:rPr lang="en-GB">
                <a:solidFill>
                  <a:srgbClr val="000000"/>
                </a:solidFill>
              </a:rPr>
              <a:t>These will be at various points through the year. </a:t>
            </a:r>
            <a:endParaRPr/>
          </a:p>
        </p:txBody>
      </p:sp>
      <p:sp>
        <p:nvSpPr>
          <p:cNvPr id="286" name="Google Shape;286;p1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rgbClr val="000000"/>
              </a:buClr>
              <a:buSzPts val="5000"/>
              <a:buFont typeface="Calibri"/>
              <a:buNone/>
            </a:pPr>
            <a:r>
              <a:rPr lang="en-GB">
                <a:solidFill>
                  <a:srgbClr val="000000"/>
                </a:solidFill>
              </a:rPr>
              <a:t>Parent Meetings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7"/>
          <p:cNvSpPr/>
          <p:nvPr/>
        </p:nvSpPr>
        <p:spPr>
          <a:xfrm>
            <a:off x="7092280" y="5733256"/>
            <a:ext cx="18016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 </a:t>
            </a:r>
            <a:endParaRPr sz="1400" b="0" i="0" u="none" strike="noStrike" cap="none">
              <a:solidFill>
                <a:srgbClr val="000000"/>
              </a:solidFill>
              <a:latin typeface="Arial"/>
              <a:ea typeface="Arial"/>
              <a:cs typeface="Arial"/>
              <a:sym typeface="Arial"/>
            </a:endParaRPr>
          </a:p>
        </p:txBody>
      </p:sp>
      <p:sp>
        <p:nvSpPr>
          <p:cNvPr id="293" name="Google Shape;293;p17"/>
          <p:cNvSpPr txBox="1"/>
          <p:nvPr/>
        </p:nvSpPr>
        <p:spPr>
          <a:xfrm>
            <a:off x="1403648" y="836712"/>
            <a:ext cx="619268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sng" strike="noStrike" cap="none">
                <a:solidFill>
                  <a:schemeClr val="accent2"/>
                </a:solidFill>
                <a:latin typeface="Comic Sans MS"/>
                <a:ea typeface="Comic Sans MS"/>
                <a:cs typeface="Comic Sans MS"/>
                <a:sym typeface="Comic Sans MS"/>
              </a:rPr>
              <a:t>Oracy</a:t>
            </a:r>
            <a:endParaRPr sz="4800" b="1" i="0" u="sng" strike="noStrike" cap="none">
              <a:solidFill>
                <a:schemeClr val="accent2"/>
              </a:solidFill>
              <a:latin typeface="Comic Sans MS"/>
              <a:ea typeface="Comic Sans MS"/>
              <a:cs typeface="Comic Sans MS"/>
              <a:sym typeface="Comic Sans MS"/>
            </a:endParaRPr>
          </a:p>
        </p:txBody>
      </p:sp>
      <p:sp>
        <p:nvSpPr>
          <p:cNvPr id="294" name="Google Shape;294;p17"/>
          <p:cNvSpPr/>
          <p:nvPr/>
        </p:nvSpPr>
        <p:spPr>
          <a:xfrm>
            <a:off x="611560" y="1916832"/>
            <a:ext cx="7560840"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There will be a big focus on improving the oracy skills (oral communication) of learners at Ryders Hayes over the coming months.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We will be working with 'School 21' which is a flagship school in London who are at the forefront of developing the spoken communication skills of children.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Watch this space! </a:t>
            </a:r>
            <a:endParaRPr sz="1400" b="0" i="0" u="none" strike="noStrike" cap="none">
              <a:solidFill>
                <a:srgbClr val="000000"/>
              </a:solidFill>
              <a:latin typeface="Arial"/>
              <a:ea typeface="Arial"/>
              <a:cs typeface="Arial"/>
              <a:sym typeface="Arial"/>
            </a:endParaRPr>
          </a:p>
        </p:txBody>
      </p:sp>
      <p:pic>
        <p:nvPicPr>
          <p:cNvPr id="295" name="Google Shape;295;p17" descr="Image result for oracy">
            <a:hlinkClick r:id="rId3"/>
          </p:cNvPr>
          <p:cNvPicPr preferRelativeResize="0"/>
          <p:nvPr/>
        </p:nvPicPr>
        <p:blipFill rotWithShape="1">
          <a:blip r:embed="rId4">
            <a:alphaModFix/>
          </a:blip>
          <a:srcRect l="27908" r="30228"/>
          <a:stretch/>
        </p:blipFill>
        <p:spPr>
          <a:xfrm>
            <a:off x="5940152" y="4077072"/>
            <a:ext cx="2952328" cy="2167032"/>
          </a:xfrm>
          <a:prstGeom prst="rect">
            <a:avLst/>
          </a:prstGeom>
          <a:noFill/>
          <a:ln>
            <a:noFill/>
          </a:ln>
        </p:spPr>
      </p:pic>
      <p:pic>
        <p:nvPicPr>
          <p:cNvPr id="296" name="Google Shape;296;p17" descr="Image result for oracy">
            <a:hlinkClick r:id="rId5"/>
          </p:cNvPr>
          <p:cNvPicPr preferRelativeResize="0"/>
          <p:nvPr/>
        </p:nvPicPr>
        <p:blipFill rotWithShape="1">
          <a:blip r:embed="rId6">
            <a:alphaModFix/>
          </a:blip>
          <a:srcRect/>
          <a:stretch/>
        </p:blipFill>
        <p:spPr>
          <a:xfrm>
            <a:off x="683568" y="4316372"/>
            <a:ext cx="3384376" cy="2541628"/>
          </a:xfrm>
          <a:prstGeom prst="rect">
            <a:avLst/>
          </a:prstGeom>
          <a:noFill/>
          <a:ln>
            <a:noFill/>
          </a:ln>
        </p:spPr>
      </p:pic>
      <p:pic>
        <p:nvPicPr>
          <p:cNvPr id="297" name="Google Shape;297;p17" descr="Image result for oracy">
            <a:hlinkClick r:id="rId7"/>
          </p:cNvPr>
          <p:cNvPicPr preferRelativeResize="0"/>
          <p:nvPr/>
        </p:nvPicPr>
        <p:blipFill rotWithShape="1">
          <a:blip r:embed="rId8">
            <a:alphaModFix/>
          </a:blip>
          <a:srcRect t="29400" b="16001"/>
          <a:stretch/>
        </p:blipFill>
        <p:spPr>
          <a:xfrm>
            <a:off x="3203848" y="3717032"/>
            <a:ext cx="2863625" cy="11726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0"/>
          <p:cNvSpPr/>
          <p:nvPr/>
        </p:nvSpPr>
        <p:spPr>
          <a:xfrm>
            <a:off x="7092280" y="5733256"/>
            <a:ext cx="18016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 </a:t>
            </a:r>
            <a:endParaRPr sz="1400" b="0" i="0" u="none" strike="noStrike" cap="none">
              <a:solidFill>
                <a:srgbClr val="000000"/>
              </a:solidFill>
              <a:latin typeface="Arial"/>
              <a:ea typeface="Arial"/>
              <a:cs typeface="Arial"/>
              <a:sym typeface="Arial"/>
            </a:endParaRPr>
          </a:p>
        </p:txBody>
      </p:sp>
      <p:sp>
        <p:nvSpPr>
          <p:cNvPr id="303" name="Google Shape;303;p20"/>
          <p:cNvSpPr txBox="1"/>
          <p:nvPr/>
        </p:nvSpPr>
        <p:spPr>
          <a:xfrm>
            <a:off x="1403648" y="836712"/>
            <a:ext cx="619268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sng" strike="noStrike" cap="none">
                <a:solidFill>
                  <a:schemeClr val="accent2"/>
                </a:solidFill>
                <a:latin typeface="Comic Sans MS"/>
                <a:ea typeface="Comic Sans MS"/>
                <a:cs typeface="Comic Sans MS"/>
                <a:sym typeface="Comic Sans MS"/>
              </a:rPr>
              <a:t>Rewards in School </a:t>
            </a:r>
            <a:endParaRPr sz="1400" b="0" i="0" u="none" strike="noStrike" cap="none">
              <a:solidFill>
                <a:srgbClr val="000000"/>
              </a:solidFill>
              <a:latin typeface="Arial"/>
              <a:ea typeface="Arial"/>
              <a:cs typeface="Arial"/>
              <a:sym typeface="Arial"/>
            </a:endParaRPr>
          </a:p>
        </p:txBody>
      </p:sp>
      <p:sp>
        <p:nvSpPr>
          <p:cNvPr id="304" name="Google Shape;304;p20" descr="Image result for good to be green">
            <a:hlinkClick r:id="rId3"/>
          </p:cNvPr>
          <p:cNvSpPr/>
          <p:nvPr/>
        </p:nvSpPr>
        <p:spPr>
          <a:xfrm>
            <a:off x="117475" y="-1066800"/>
            <a:ext cx="2047875" cy="2228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305" name="Google Shape;305;p20" descr="Image result for good to be green">
            <a:hlinkClick r:id="rId3"/>
          </p:cNvPr>
          <p:cNvSpPr/>
          <p:nvPr/>
        </p:nvSpPr>
        <p:spPr>
          <a:xfrm>
            <a:off x="117475" y="-1066800"/>
            <a:ext cx="2047875" cy="2228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306" name="Google Shape;306;p20" descr="Image result for good to be green">
            <a:hlinkClick r:id="rId3"/>
          </p:cNvPr>
          <p:cNvSpPr/>
          <p:nvPr/>
        </p:nvSpPr>
        <p:spPr>
          <a:xfrm>
            <a:off x="117475" y="-1066800"/>
            <a:ext cx="2047875" cy="2228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307" name="Google Shape;307;p20"/>
          <p:cNvSpPr/>
          <p:nvPr/>
        </p:nvSpPr>
        <p:spPr>
          <a:xfrm>
            <a:off x="3807024" y="1595021"/>
            <a:ext cx="4941440" cy="5262979"/>
          </a:xfrm>
          <a:prstGeom prst="rect">
            <a:avLst/>
          </a:prstGeom>
          <a:noFill/>
          <a:ln>
            <a:noFill/>
          </a:ln>
        </p:spPr>
        <p:txBody>
          <a:bodyPr spcFirstLastPara="1" wrap="square" lIns="91425" tIns="45700" rIns="91425" bIns="45700" anchor="t" anchorCtr="0">
            <a:spAutoFit/>
          </a:bodyPr>
          <a:lstStyle/>
          <a:p>
            <a:pPr marL="685790" marR="0" lvl="0" indent="-685790" algn="ctr" rtl="0">
              <a:lnSpc>
                <a:spcPct val="100000"/>
              </a:lnSpc>
              <a:spcBef>
                <a:spcPts val="0"/>
              </a:spcBef>
              <a:spcAft>
                <a:spcPts val="0"/>
              </a:spcAft>
              <a:buClr>
                <a:srgbClr val="000000"/>
              </a:buClr>
              <a:buSzPts val="2800"/>
              <a:buFont typeface="Arial"/>
              <a:buNone/>
            </a:pPr>
            <a:r>
              <a:rPr lang="en-GB" sz="2800" b="1" i="0" u="sng" strike="noStrike" cap="none">
                <a:solidFill>
                  <a:srgbClr val="000000"/>
                </a:solidFill>
                <a:latin typeface="Calibri"/>
                <a:ea typeface="Calibri"/>
                <a:cs typeface="Calibri"/>
                <a:sym typeface="Calibri"/>
              </a:rPr>
              <a:t>Trackit Points</a:t>
            </a:r>
            <a:endParaRPr sz="1400" b="0" i="0" u="none" strike="noStrike" cap="none">
              <a:solidFill>
                <a:srgbClr val="000000"/>
              </a:solidFill>
              <a:latin typeface="Arial"/>
              <a:ea typeface="Arial"/>
              <a:cs typeface="Arial"/>
              <a:sym typeface="Arial"/>
            </a:endParaRPr>
          </a:p>
          <a:p>
            <a:pPr marL="685790" marR="0" lvl="0" indent="-685790" algn="l" rtl="0">
              <a:lnSpc>
                <a:spcPct val="100000"/>
              </a:lnSpc>
              <a:spcBef>
                <a:spcPts val="0"/>
              </a:spcBef>
              <a:spcAft>
                <a:spcPts val="0"/>
              </a:spcAft>
              <a:buClr>
                <a:srgbClr val="000000"/>
              </a:buClr>
              <a:buSzPts val="2800"/>
              <a:buFont typeface="Arial"/>
              <a:buChar char="•"/>
            </a:pPr>
            <a:r>
              <a:rPr lang="en-GB" sz="2800" b="0" i="0" u="none" strike="noStrike" cap="none">
                <a:solidFill>
                  <a:srgbClr val="000000"/>
                </a:solidFill>
                <a:latin typeface="Calibri"/>
                <a:ea typeface="Calibri"/>
                <a:cs typeface="Calibri"/>
                <a:sym typeface="Calibri"/>
              </a:rPr>
              <a:t>Rewards-Golden time, stamps, praise assembly</a:t>
            </a:r>
            <a:endParaRPr sz="1400" b="0" i="0" u="none" strike="noStrike" cap="none">
              <a:solidFill>
                <a:srgbClr val="000000"/>
              </a:solidFill>
              <a:latin typeface="Arial"/>
              <a:ea typeface="Arial"/>
              <a:cs typeface="Arial"/>
              <a:sym typeface="Arial"/>
            </a:endParaRPr>
          </a:p>
          <a:p>
            <a:pPr marL="685790" marR="0" lvl="0" indent="-685790" algn="l" rtl="0">
              <a:lnSpc>
                <a:spcPct val="100000"/>
              </a:lnSpc>
              <a:spcBef>
                <a:spcPts val="0"/>
              </a:spcBef>
              <a:spcAft>
                <a:spcPts val="0"/>
              </a:spcAft>
              <a:buClr>
                <a:srgbClr val="000000"/>
              </a:buClr>
              <a:buSzPts val="2800"/>
              <a:buFont typeface="Arial"/>
              <a:buChar char="•"/>
            </a:pPr>
            <a:r>
              <a:rPr lang="en-GB" sz="2800" b="0" i="0" u="none" strike="noStrike" cap="none">
                <a:solidFill>
                  <a:srgbClr val="000000"/>
                </a:solidFill>
                <a:latin typeface="Calibri"/>
                <a:ea typeface="Calibri"/>
                <a:cs typeface="Calibri"/>
                <a:sym typeface="Calibri"/>
              </a:rPr>
              <a:t>Starting on white. Green reward points. Yellow – red cards.</a:t>
            </a:r>
            <a:endParaRPr sz="1400" b="0" i="0" u="none" strike="noStrike" cap="none">
              <a:solidFill>
                <a:srgbClr val="000000"/>
              </a:solidFill>
              <a:latin typeface="Arial"/>
              <a:ea typeface="Arial"/>
              <a:cs typeface="Arial"/>
              <a:sym typeface="Arial"/>
            </a:endParaRPr>
          </a:p>
          <a:p>
            <a:pPr marL="685789" marR="0" lvl="0" indent="-685789" algn="l" rtl="0">
              <a:lnSpc>
                <a:spcPct val="100000"/>
              </a:lnSpc>
              <a:spcBef>
                <a:spcPts val="0"/>
              </a:spcBef>
              <a:spcAft>
                <a:spcPts val="0"/>
              </a:spcAft>
              <a:buClr>
                <a:srgbClr val="000000"/>
              </a:buClr>
              <a:buSzPts val="2800"/>
              <a:buFont typeface="Arial"/>
              <a:buChar char="•"/>
            </a:pPr>
            <a:r>
              <a:rPr lang="en-GB" sz="2800" b="0" i="0" u="none" strike="noStrike" cap="none">
                <a:solidFill>
                  <a:srgbClr val="000000"/>
                </a:solidFill>
                <a:latin typeface="Calibri"/>
                <a:ea typeface="Calibri"/>
                <a:cs typeface="Calibri"/>
                <a:sym typeface="Calibri"/>
              </a:rPr>
              <a:t>Parents will be informed if red cards have been given and why.</a:t>
            </a:r>
            <a:endParaRPr sz="1400" b="0" i="0" u="none" strike="noStrike" cap="none">
              <a:solidFill>
                <a:srgbClr val="000000"/>
              </a:solidFill>
              <a:latin typeface="Arial"/>
              <a:ea typeface="Arial"/>
              <a:cs typeface="Arial"/>
              <a:sym typeface="Arial"/>
            </a:endParaRPr>
          </a:p>
        </p:txBody>
      </p:sp>
      <p:pic>
        <p:nvPicPr>
          <p:cNvPr id="308" name="Google Shape;308;p20"/>
          <p:cNvPicPr preferRelativeResize="0"/>
          <p:nvPr/>
        </p:nvPicPr>
        <p:blipFill rotWithShape="1">
          <a:blip r:embed="rId4">
            <a:alphaModFix/>
          </a:blip>
          <a:srcRect/>
          <a:stretch/>
        </p:blipFill>
        <p:spPr>
          <a:xfrm>
            <a:off x="117475" y="1766999"/>
            <a:ext cx="3774585" cy="44703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1"/>
          <p:cNvSpPr/>
          <p:nvPr/>
        </p:nvSpPr>
        <p:spPr>
          <a:xfrm>
            <a:off x="7092280" y="5733256"/>
            <a:ext cx="18016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 </a:t>
            </a:r>
            <a:endParaRPr sz="1400" b="0" i="0" u="none" strike="noStrike" cap="none">
              <a:solidFill>
                <a:srgbClr val="000000"/>
              </a:solidFill>
              <a:latin typeface="Arial"/>
              <a:ea typeface="Arial"/>
              <a:cs typeface="Arial"/>
              <a:sym typeface="Arial"/>
            </a:endParaRPr>
          </a:p>
        </p:txBody>
      </p:sp>
      <p:sp>
        <p:nvSpPr>
          <p:cNvPr id="314" name="Google Shape;314;p21"/>
          <p:cNvSpPr txBox="1"/>
          <p:nvPr/>
        </p:nvSpPr>
        <p:spPr>
          <a:xfrm>
            <a:off x="1403648" y="836712"/>
            <a:ext cx="619268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sng" strike="noStrike" cap="none">
                <a:solidFill>
                  <a:schemeClr val="accent2"/>
                </a:solidFill>
                <a:latin typeface="Comic Sans MS"/>
                <a:ea typeface="Comic Sans MS"/>
                <a:cs typeface="Comic Sans MS"/>
                <a:sym typeface="Comic Sans MS"/>
              </a:rPr>
              <a:t>E Safety</a:t>
            </a:r>
            <a:endParaRPr sz="1400" b="0" i="0" u="none" strike="noStrike" cap="none">
              <a:solidFill>
                <a:srgbClr val="000000"/>
              </a:solidFill>
              <a:latin typeface="Arial"/>
              <a:ea typeface="Arial"/>
              <a:cs typeface="Arial"/>
              <a:sym typeface="Arial"/>
            </a:endParaRPr>
          </a:p>
        </p:txBody>
      </p:sp>
      <p:sp>
        <p:nvSpPr>
          <p:cNvPr id="315" name="Google Shape;315;p21"/>
          <p:cNvSpPr txBox="1"/>
          <p:nvPr/>
        </p:nvSpPr>
        <p:spPr>
          <a:xfrm>
            <a:off x="395536" y="1700808"/>
            <a:ext cx="8064896" cy="53553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The children will all be taught about E-Safety throughout the year. This is part of our computing curriculum as well as Me in My World studies.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At school we always take part in Safer Internet Day, held during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February each year.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Calibri"/>
                <a:ea typeface="Calibri"/>
                <a:cs typeface="Calibri"/>
                <a:sym typeface="Calibri"/>
              </a:rPr>
              <a:t>Parental Concerns: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If you have any concerns about E-Safety and your child, particularly </a:t>
            </a:r>
            <a:r>
              <a:rPr lang="en-GB" sz="2400" b="1" i="0" u="sng" strike="noStrike" cap="none">
                <a:solidFill>
                  <a:srgbClr val="FF0000"/>
                </a:solidFill>
                <a:latin typeface="Calibri"/>
                <a:ea typeface="Calibri"/>
                <a:cs typeface="Calibri"/>
                <a:sym typeface="Calibri"/>
              </a:rPr>
              <a:t>cyberbullying </a:t>
            </a:r>
            <a:r>
              <a:rPr lang="en-GB" sz="2400" b="0" i="0" u="none" strike="noStrike" cap="none">
                <a:solidFill>
                  <a:srgbClr val="000000"/>
                </a:solidFill>
                <a:latin typeface="Calibri"/>
                <a:ea typeface="Calibri"/>
                <a:cs typeface="Calibri"/>
                <a:sym typeface="Calibri"/>
              </a:rPr>
              <a:t>or accessing content they shouldn’t; then please contact school and we can help you.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pic>
        <p:nvPicPr>
          <p:cNvPr id="316" name="Google Shape;316;p21" descr="Image result for e safety">
            <a:hlinkClick r:id="rId3"/>
          </p:cNvPr>
          <p:cNvPicPr preferRelativeResize="0"/>
          <p:nvPr/>
        </p:nvPicPr>
        <p:blipFill rotWithShape="1">
          <a:blip r:embed="rId4">
            <a:alphaModFix/>
          </a:blip>
          <a:srcRect/>
          <a:stretch/>
        </p:blipFill>
        <p:spPr>
          <a:xfrm>
            <a:off x="4644008" y="3573016"/>
            <a:ext cx="3872703" cy="1697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2"/>
          <p:cNvSpPr/>
          <p:nvPr/>
        </p:nvSpPr>
        <p:spPr>
          <a:xfrm>
            <a:off x="7092280" y="5733256"/>
            <a:ext cx="18016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 </a:t>
            </a:r>
            <a:endParaRPr sz="1400" b="0" i="0" u="none" strike="noStrike" cap="none">
              <a:solidFill>
                <a:srgbClr val="000000"/>
              </a:solidFill>
              <a:latin typeface="Arial"/>
              <a:ea typeface="Arial"/>
              <a:cs typeface="Arial"/>
              <a:sym typeface="Arial"/>
            </a:endParaRPr>
          </a:p>
        </p:txBody>
      </p:sp>
      <p:sp>
        <p:nvSpPr>
          <p:cNvPr id="322" name="Google Shape;322;p22"/>
          <p:cNvSpPr txBox="1"/>
          <p:nvPr/>
        </p:nvSpPr>
        <p:spPr>
          <a:xfrm>
            <a:off x="1403648" y="836712"/>
            <a:ext cx="619268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sng" strike="noStrike" cap="none">
                <a:solidFill>
                  <a:schemeClr val="accent2"/>
                </a:solidFill>
                <a:latin typeface="Comic Sans MS"/>
                <a:ea typeface="Comic Sans MS"/>
                <a:cs typeface="Comic Sans MS"/>
                <a:sym typeface="Comic Sans MS"/>
              </a:rPr>
              <a:t>Pupil Premium</a:t>
            </a:r>
            <a:endParaRPr sz="1400" b="0" i="0" u="none" strike="noStrike" cap="none">
              <a:solidFill>
                <a:srgbClr val="000000"/>
              </a:solidFill>
              <a:latin typeface="Arial"/>
              <a:ea typeface="Arial"/>
              <a:cs typeface="Arial"/>
              <a:sym typeface="Arial"/>
            </a:endParaRPr>
          </a:p>
        </p:txBody>
      </p:sp>
      <p:sp>
        <p:nvSpPr>
          <p:cNvPr id="323" name="Google Shape;323;p22"/>
          <p:cNvSpPr/>
          <p:nvPr/>
        </p:nvSpPr>
        <p:spPr>
          <a:xfrm>
            <a:off x="683568" y="1988840"/>
            <a:ext cx="7488832"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A child is entitled to this if they are eligible to free school dinners. Forces and ‘children who are looked after’ (CLA) once we have been informed. If you think you may be entitled to this please ask Mrs Heaton  via the office for advice on applying.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Your child will get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Calibri"/>
                <a:ea typeface="Calibri"/>
                <a:cs typeface="Calibri"/>
                <a:sym typeface="Calibri"/>
              </a:rPr>
              <a:t>One free trip a year (or contribution to a residential)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Calibri"/>
                <a:ea typeface="Calibri"/>
                <a:cs typeface="Calibri"/>
                <a:sym typeface="Calibri"/>
              </a:rPr>
              <a:t>One after school club or musical tuition free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Calibri"/>
                <a:ea typeface="Calibri"/>
                <a:cs typeface="Calibri"/>
                <a:sym typeface="Calibri"/>
              </a:rPr>
              <a:t>Other extra support according to their needs within school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nstantia"/>
              <a:ea typeface="Constantia"/>
              <a:cs typeface="Constantia"/>
              <a:sym typeface="Constantia"/>
            </a:endParaRPr>
          </a:p>
        </p:txBody>
      </p:sp>
      <p:pic>
        <p:nvPicPr>
          <p:cNvPr id="324" name="Google Shape;324;p22" descr="Image result for pupil premium">
            <a:hlinkClick r:id="rId3"/>
          </p:cNvPr>
          <p:cNvPicPr preferRelativeResize="0"/>
          <p:nvPr/>
        </p:nvPicPr>
        <p:blipFill rotWithShape="1">
          <a:blip r:embed="rId4">
            <a:alphaModFix/>
          </a:blip>
          <a:srcRect/>
          <a:stretch/>
        </p:blipFill>
        <p:spPr>
          <a:xfrm>
            <a:off x="6425584" y="5229200"/>
            <a:ext cx="2430383" cy="144206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3"/>
          <p:cNvSpPr/>
          <p:nvPr/>
        </p:nvSpPr>
        <p:spPr>
          <a:xfrm>
            <a:off x="7092280" y="5733256"/>
            <a:ext cx="18016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 </a:t>
            </a:r>
            <a:endParaRPr sz="1400" b="0" i="0" u="none" strike="noStrike" cap="none">
              <a:solidFill>
                <a:srgbClr val="000000"/>
              </a:solidFill>
              <a:latin typeface="Arial"/>
              <a:ea typeface="Arial"/>
              <a:cs typeface="Arial"/>
              <a:sym typeface="Arial"/>
            </a:endParaRPr>
          </a:p>
        </p:txBody>
      </p:sp>
      <p:sp>
        <p:nvSpPr>
          <p:cNvPr id="330" name="Google Shape;330;p23"/>
          <p:cNvSpPr txBox="1"/>
          <p:nvPr/>
        </p:nvSpPr>
        <p:spPr>
          <a:xfrm>
            <a:off x="827584" y="1052736"/>
            <a:ext cx="7776864"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sng" strike="noStrike" cap="none">
                <a:solidFill>
                  <a:schemeClr val="accent2"/>
                </a:solidFill>
                <a:latin typeface="Comic Sans MS"/>
                <a:ea typeface="Comic Sans MS"/>
                <a:cs typeface="Comic Sans MS"/>
                <a:sym typeface="Comic Sans MS"/>
              </a:rPr>
              <a:t>Attendance</a:t>
            </a:r>
            <a:endParaRPr sz="1400" b="0" i="0" u="none" strike="noStrike" cap="none">
              <a:solidFill>
                <a:srgbClr val="000000"/>
              </a:solidFill>
              <a:latin typeface="Arial"/>
              <a:ea typeface="Arial"/>
              <a:cs typeface="Arial"/>
              <a:sym typeface="Arial"/>
            </a:endParaRPr>
          </a:p>
        </p:txBody>
      </p:sp>
      <p:pic>
        <p:nvPicPr>
          <p:cNvPr id="331" name="Google Shape;331;p23"/>
          <p:cNvPicPr preferRelativeResize="0"/>
          <p:nvPr/>
        </p:nvPicPr>
        <p:blipFill rotWithShape="1">
          <a:blip r:embed="rId3">
            <a:alphaModFix/>
          </a:blip>
          <a:srcRect l="50072"/>
          <a:stretch/>
        </p:blipFill>
        <p:spPr>
          <a:xfrm>
            <a:off x="5682343" y="2204864"/>
            <a:ext cx="3461657" cy="4398040"/>
          </a:xfrm>
          <a:prstGeom prst="rect">
            <a:avLst/>
          </a:prstGeom>
          <a:noFill/>
          <a:ln>
            <a:noFill/>
          </a:ln>
        </p:spPr>
      </p:pic>
      <p:sp>
        <p:nvSpPr>
          <p:cNvPr id="332" name="Google Shape;332;p23"/>
          <p:cNvSpPr/>
          <p:nvPr/>
        </p:nvSpPr>
        <p:spPr>
          <a:xfrm>
            <a:off x="251520" y="1916832"/>
            <a:ext cx="3888432" cy="47705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We would like to take this opportunity to introduce to you, Dawn Thompson our Attendance Consultant who will be working very closely with the School and our families, to raise attendance and offer support.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As you will be aware the school are working very hard to improve both attendance and punctuality and her role will be to meet with parents and discuss any concerns regarding attendance levels or lateness.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She will carry out home visits on behalf of the school to discuss reasons for absence and offer support to assist with any issues that may be preventing your child from attending on a regular basis or on time.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Dawn has a wealth of knowledge around attendance and you will see her regularly in school monitoring punctuality.</a:t>
            </a:r>
            <a:endParaRPr sz="1400" b="0" i="0" u="none" strike="noStrike" cap="none">
              <a:solidFill>
                <a:srgbClr val="000000"/>
              </a:solidFill>
              <a:latin typeface="Arial"/>
              <a:ea typeface="Arial"/>
              <a:cs typeface="Arial"/>
              <a:sym typeface="Arial"/>
            </a:endParaRPr>
          </a:p>
        </p:txBody>
      </p:sp>
      <p:pic>
        <p:nvPicPr>
          <p:cNvPr id="333" name="Google Shape;333;p23" descr="bfa24d25-3ab9-4015-9acf-1def5ab77cd4@EURP195"/>
          <p:cNvPicPr preferRelativeResize="0"/>
          <p:nvPr/>
        </p:nvPicPr>
        <p:blipFill rotWithShape="1">
          <a:blip r:embed="rId4">
            <a:alphaModFix/>
          </a:blip>
          <a:srcRect/>
          <a:stretch/>
        </p:blipFill>
        <p:spPr>
          <a:xfrm rot="5400000">
            <a:off x="4166808" y="1961984"/>
            <a:ext cx="1579422" cy="134510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4"/>
          <p:cNvSpPr/>
          <p:nvPr/>
        </p:nvSpPr>
        <p:spPr>
          <a:xfrm>
            <a:off x="7092280" y="5733256"/>
            <a:ext cx="18016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 </a:t>
            </a:r>
            <a:endParaRPr sz="1400" b="0" i="0" u="none" strike="noStrike" cap="none">
              <a:solidFill>
                <a:srgbClr val="000000"/>
              </a:solidFill>
              <a:latin typeface="Arial"/>
              <a:ea typeface="Arial"/>
              <a:cs typeface="Arial"/>
              <a:sym typeface="Arial"/>
            </a:endParaRPr>
          </a:p>
        </p:txBody>
      </p:sp>
      <p:sp>
        <p:nvSpPr>
          <p:cNvPr id="339" name="Google Shape;339;p24"/>
          <p:cNvSpPr txBox="1"/>
          <p:nvPr/>
        </p:nvSpPr>
        <p:spPr>
          <a:xfrm>
            <a:off x="467544" y="548680"/>
            <a:ext cx="7776864"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sng" strike="noStrike" cap="none">
                <a:solidFill>
                  <a:schemeClr val="accent2"/>
                </a:solidFill>
                <a:latin typeface="Comic Sans MS"/>
                <a:ea typeface="Comic Sans MS"/>
                <a:cs typeface="Comic Sans MS"/>
                <a:sym typeface="Comic Sans MS"/>
              </a:rPr>
              <a:t>Punctuality</a:t>
            </a:r>
            <a:endParaRPr sz="1400" b="0" i="0" u="none" strike="noStrike" cap="none">
              <a:solidFill>
                <a:srgbClr val="000000"/>
              </a:solidFill>
              <a:latin typeface="Arial"/>
              <a:ea typeface="Arial"/>
              <a:cs typeface="Arial"/>
              <a:sym typeface="Arial"/>
            </a:endParaRPr>
          </a:p>
        </p:txBody>
      </p:sp>
      <p:pic>
        <p:nvPicPr>
          <p:cNvPr id="340" name="Google Shape;340;p24"/>
          <p:cNvPicPr preferRelativeResize="0">
            <a:picLocks noGrp="1"/>
          </p:cNvPicPr>
          <p:nvPr>
            <p:ph type="body" idx="1"/>
          </p:nvPr>
        </p:nvPicPr>
        <p:blipFill rotWithShape="1">
          <a:blip r:embed="rId3">
            <a:alphaModFix/>
          </a:blip>
          <a:srcRect/>
          <a:stretch/>
        </p:blipFill>
        <p:spPr>
          <a:xfrm>
            <a:off x="4788024" y="1268760"/>
            <a:ext cx="3832669" cy="2175948"/>
          </a:xfrm>
          <a:prstGeom prst="rect">
            <a:avLst/>
          </a:prstGeom>
          <a:noFill/>
          <a:ln>
            <a:noFill/>
          </a:ln>
        </p:spPr>
      </p:pic>
      <p:sp>
        <p:nvSpPr>
          <p:cNvPr id="341" name="Google Shape;341;p24"/>
          <p:cNvSpPr/>
          <p:nvPr/>
        </p:nvSpPr>
        <p:spPr>
          <a:xfrm>
            <a:off x="251520" y="1628800"/>
            <a:ext cx="3960440" cy="4524315"/>
          </a:xfrm>
          <a:prstGeom prst="rect">
            <a:avLst/>
          </a:prstGeom>
          <a:solidFill>
            <a:schemeClr val="lt1"/>
          </a:solidFill>
          <a:ln w="127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Calibri"/>
                <a:ea typeface="Calibri"/>
                <a:cs typeface="Calibri"/>
                <a:sym typeface="Calibri"/>
              </a:rPr>
              <a:t>Arriving on time sets your child up for the rest of the day.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Calibri"/>
                <a:ea typeface="Calibri"/>
                <a:cs typeface="Calibri"/>
                <a:sym typeface="Calibri"/>
              </a:rPr>
              <a:t>Arriving late interrupts not only your child’s learning but those around them.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Calibri"/>
                <a:ea typeface="Calibri"/>
                <a:cs typeface="Calibri"/>
                <a:sym typeface="Calibri"/>
              </a:rPr>
              <a:t>Children arriving late after the bell has sounded will have a ‘L’ Late code applied to their registration document.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Calibri"/>
                <a:ea typeface="Calibri"/>
                <a:cs typeface="Calibri"/>
                <a:sym typeface="Calibri"/>
              </a:rPr>
              <a:t>Children arriving 20 minutes or more without a valid reason will have a code ‘U’ applied which counts as an unauthorised absence even though they are in school so will effect their overall attendance figure over the year.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Calibri"/>
                <a:ea typeface="Calibri"/>
                <a:cs typeface="Calibri"/>
                <a:sym typeface="Calibri"/>
              </a:rPr>
              <a:t>Parents are to sign in their child if late using the new signing in machine in reception.</a:t>
            </a:r>
            <a:endParaRPr sz="1400" b="0" i="0" u="none" strike="noStrike" cap="none">
              <a:solidFill>
                <a:srgbClr val="000000"/>
              </a:solidFill>
              <a:latin typeface="Arial"/>
              <a:ea typeface="Arial"/>
              <a:cs typeface="Arial"/>
              <a:sym typeface="Arial"/>
            </a:endParaRPr>
          </a:p>
        </p:txBody>
      </p:sp>
      <p:sp>
        <p:nvSpPr>
          <p:cNvPr id="342" name="Google Shape;342;p24"/>
          <p:cNvSpPr/>
          <p:nvPr/>
        </p:nvSpPr>
        <p:spPr>
          <a:xfrm>
            <a:off x="4391472" y="3140968"/>
            <a:ext cx="4573016" cy="3539430"/>
          </a:xfrm>
          <a:prstGeom prst="rect">
            <a:avLst/>
          </a:prstGeom>
          <a:solidFill>
            <a:schemeClr val="lt1"/>
          </a:solidFill>
          <a:ln w="127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Leave of Absence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A leave of absence form must be completed at least two weeks prior to any leave taking place and can be obtained online or at the office.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As a school we do not authorise any leave of absence and all leave will be coded as ‘G’ which means leave taken but not authorised by the school.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The local authority look at leave of absence along with Dawn Thompson our attendance consultant and can issue penalty notices which can be £60 per child, per adult.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We encourage all leave to be taken during holiday periods where possible as this does effect your child’s learning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8"/>
          <p:cNvSpPr txBox="1"/>
          <p:nvPr/>
        </p:nvSpPr>
        <p:spPr>
          <a:xfrm>
            <a:off x="1004930" y="476672"/>
            <a:ext cx="7271773" cy="11233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700"/>
              <a:buFont typeface="Arial"/>
              <a:buNone/>
            </a:pPr>
            <a:r>
              <a:rPr lang="en-GB" sz="6700" b="1" i="0" u="sng" strike="noStrike" cap="none">
                <a:solidFill>
                  <a:srgbClr val="000000"/>
                </a:solidFill>
                <a:latin typeface="Constantia"/>
                <a:ea typeface="Constantia"/>
                <a:cs typeface="Constantia"/>
                <a:sym typeface="Constantia"/>
              </a:rPr>
              <a:t>Winter Uniform</a:t>
            </a:r>
            <a:endParaRPr sz="1400" b="0" i="0" u="none" strike="noStrike" cap="none">
              <a:solidFill>
                <a:srgbClr val="000000"/>
              </a:solidFill>
              <a:latin typeface="Arial"/>
              <a:ea typeface="Arial"/>
              <a:cs typeface="Arial"/>
              <a:sym typeface="Arial"/>
            </a:endParaRPr>
          </a:p>
        </p:txBody>
      </p:sp>
      <p:sp>
        <p:nvSpPr>
          <p:cNvPr id="348" name="Google Shape;348;p8" descr="data:image/jpeg;base64,/9j/4AAQSkZJRgABAQEAAAAAAAD/2wBDABALDA4MChAODQ4SERATGCgaGBYWGDEjJR0oOjM9PDkzODdASFxOQERXRTc4UG1RV19iZ2hnPk1xeXBkeFxlZ2P/2wBDARESEhgVGC8aGi9jQjhCY2NjY2NjY2NjY2NjY2NjY2NjY2NjY2NjY2NjY2NjY2NjY2NjY2NjY2NjY2NjY2NjY2P/wAARCAUAAo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pIYZJ2xGhb19BQBHRV+OxiTm4mJ/2Yxn9aLiC3df9HjZNo6s2d1K5fs5WuUKKKKZAUUUUAFFFFABRRRQAUUUUAFFFFABRRRQAUUUUAFFPiQO2CcDFSfZXzwVI9c0FKLexBRWlAiRwmJkSQNydw5/A9qjeyQn5HKezc/rQU6cijRU0trLEM4DL6qc1DQQ1bcKKKKBBRRRQAUUUUAFFFFABRRRQAUUUUAFFFFABRRRQAUUUUAFFFFABRRRQAUUUUAFFFFABRRRQAUUUUAFFFFABRRRQAUUUUAFFFFABRRRQAUUUUAFFFFABRRRQAUUUUAFFSxW003+rjJHr2q1Hp6KN1xOB/sx/Mfz6UropRb2KFSR28sgykbEeuOK0EaCAfuoV3f33+Y/4fpSPNJKckk/WjU0VLuyutgf+WkqJ7dTSm2gX/lo7fgB/jUoQk/MfypdqjtTsaKnEri3QnjcfxqePKJt+6vpS9OlRsTmgaSjsSFwBxTQxY0wnNKgoC9ykw2sR6Gkqa6XExI6NzUNBytWdgooooEFFFFABRRRQAUUUUAFFFFABRRRQAUUUUATQjCk+pxVqP7tVU4VR+NWEPFBvTHtQrEcHpSUYpmxKDnkcGopYUm4KhH/vDv8AWlHFSjB60htKW5mSxPC21xj0PrTK1nVZE8qToeh9DWZLE0MhRxyP1oOWpDlYyiiigzCiiigAooooAKKKKACiiigAooooAKKKKACiiigAooooAKKKKACiiigAooooAKKKKACiiigAooooAKKKKACiiigAooooAKKKKACiiigAooqzYRhp9zLlVGeRwaBpXdiFIZZP9XG7fQZqcafP1fZGP9ph/Ic1ekldjy3Hp2qPijU3VFdWQCyjX7824+ijj8z/AIU4JEn3E59TzUox/doosaKnFbIjMjkY5pnzE4NSkU1hikNoFUDryadu4plFMB+aM8UgoPSmMM4pHO4k0hNJmkSxKevSkxkUA4FMQy4TenHVeap1dLYOarzJg7wPlP6GkY1F1IqKKKDIKKKKACiiigAooooAKKKKACiiigAo70Vb0uD7RfxJjI3DIppXdgIh96pl6U/UIBbahNEvRW4piUNWdjamyQUtIKWkbgKeOlNFPHSmUh4G5cGoLpDND0+dOnuKlBpxGRkdRQEoqSszHoqxdQ7G3gfKf0NV6Rwyi4uzCiiigQUUUUAFFFFABRRRQAUUUUAFFFFABRRRQAUUUUAFFFFABRRRQAUUUUAFFFFABRRRQAUUUUAFFFFABRRRQAUUUUAFFFFABRRRQAVqPIJVWVRgEYrLq3YvkmEjryvHOaDSm7Ms9VpBS/dODTCcGmdVx2RRmmnPpSZpBcfmmtSZpaBDOlKKUjNNHFAiQUHpSA0pNMojakBpxph60iGLmjNJRQIQ03IwVPIPWnHpTQMsB6nFNK5EmV3UoxBpK6PxNpZhWG5jXgoA35VzlOUeV2OdO+oUUUVIwooooAKKKKACiiigAooooAAMnAruPC+j/ZIRczKPMcZUHtWZ4d8PPM6XV2u2Mcqp6tXagAKABgCumlTt7zMKk+iPP/EUezWZv9rmqK1r+LVC6opx1WsdazqL3mdVF+6iVelOpFFOArM60AFPWmgU4cUFIKVTg0lFMY50DKeMg9RWZPCYn/2T0NaamiSNZEIIyDSM50+deZj0VLPAYW9VPQ1FSONpp2YUUUUCCiiigAooooAKKKKACiiigAooooAKKKKACiiigAooooAKKKKACiiigAooooAKKKKACiiigAooooAKKKKACiiigAooooAKVWKsGHUUlFAGopEsYkQcHrgdDTDzVW0mEcmGxsbg57e9XJFKNgig6YSuho6Yphpx4Oe1Iw70FiA04UzvT1oBCnpUZ4qXHFRsKBsFp9MWn9qAGkU2nE0lMliUlLSE0CENWNMh8/U7ePrlxmqxNa/hWLzdZVuyKTV01eSMajtFnY3tol1bNC44I49q841KyksLtonGBng+or1CsfXtITUrfjiVeVauipT5locVOdtGeeUVLcW8ltM0Uq7WU1FXGdIUUUUAFFFFABRRU1tbTXcojhQsx/SjcCJVZ2CqCWPQCus0Dw2Qy3N6vPVYz2+tXNC0COxHnTYkmPfsv0rfAxXVTpW1ZzzqdEORQowBTyOKaKVjgVuYHFeMFxexP6jFYi10Pi1d+xv7tc6vQVy1l7x6GHfukq08VGKkHSsTtQ4UtIKXAxmmUJ3paSigBwpytimCnDrQMHQMCCMqeoqhcWhiG9PmT+VaKtilA7j8qTRM6amjEorRudP3gyW456lP8KzqRxSi4uzCiiigkKKKKACiiigAooooAKKKKACiiigAooooAKKKKACiiigAooooAKKKKACiiigAooooAKKKKACiiigAooooAKKKKACiiigArUtv9JszjHmRdQAcketZdT2Vx9muVcglOjrnGR3FIqErMsjpijtipLlPKnIBXHba2RUTdaZ0jaelNJpVoBElMandqQ0yxtFBNAFBIlIafikIpAxnakNPOBUZNBDGmum8FR5nuJfQBa5kmuv8Fpi0mf1etqPxHNXfunSmmEZFONFdhwGB4g0ZbyEyRr+9X071w80LwuUcYIr1YjIxXP6/oq3KmWJRv7gVhVp31RvSqdGcLRUtxbyW8hV1IqKuQ6Aoore0Tw5LfFZ7oGO37Du//wBaqjFydkJtJXZnabpdxqMoWJcJ3c9BXc6ZpUGnwhIly3dj1NXLa0itoljhQIg6AVNtxXXCmonLOo5CKKeBQBSitTMUU2Q8U88VDKeKAOY8Rjdn2Fc0nSui8RyCNWyeT0rm4jxXLW3O7D7Ew61IvNRDrUq1id0RwFKenFGKMUFiUtGKKAClpKKBjqUHHSm5ozQMmViDuU4IqC6tUusuuEm79g3+Bp4OKf8AeHHWlYUoqSszFdGjYq4IYdjTa2ZEiuF2TDns46r/AI1nXVnLaPiQZU/dcchqk4p03Ar0UUUzMKKKKACiiigAooooAKKKKACiiigAooooAKKKKACiiigAooooAKKKKACiiigAooooAKKKKACiiigAooooAKKKKACiiigDSjcTWKEt8yfKRt7duaZ1Wm6axYywjJ3LkAHuP/rU4dxQdEHdCUq0n8VOA5oNEOoNLikplCYpQMUZpC4oEBOKYzUNuI6YpjD1NBLYM1Rk0ppjGkZNiE13nhGIppCsR99ia4ZEzzXouhIE0q3AH8Nb0Fqzmr/CaJFJin0ldZxjcU0gEYNPbgZJwKwNU10KTDZEM3Qv2H0pNpblQpym7RJNW0+2uU8qR1R2+7yATXNHwtdNMUWe3B7Avz+mamMS+aLi8dpJOoUnOafNqNy67YmEQHQIMVlUUHrI6oUqmyNDSPCUdu4mvmWZweEX7o/xrpAgAwBgCqmj3/220XzMCZRhgD1960OtXGKitDlm5N6keKBTytG2rIGgUtHSkJoARjVeZgkbO5AUDJJqZjxXIeI9YM7taW7fuxw7D+I+lTKSirs0pwc3YyNWvDe3juD8gOF+lVYqTbT4xzXA5czuelGPLoSCpU+tRqOalApnRFDqKAKWgsSiloC0AIKUAEc9e1OApwxQOxHto21KCPSnYBoHYgCmnAEdKlwKCvegdiPaG5PBqVGxGY2w6N1VhkVHnmgmi1wsQSaZHK37lxGT2Y/L+fas6eCW3kKSoVYfr9K2Qaiu4muYDsI3R8gE4z9KlqxzVKKtdGPRUk0MkDBZUKkjIz3FR0HIFFFFABRRRQAUUUUAFFFFABRRRQAUUUUAFFFFABRRRQAUUUUAFFFFABRRRQAUUUUAFFFFABRRRQAUUUUAFFFFAEttII7iNzjAPOfSrsi7ZWHH4Vm1pOxdYpT/ABKM8Y5oNab6DMfOKfgA0N0yBR256UzoQFuaQ5NGR2FOHvQMbt9acFA7UoFLTHYYRUTrUrVG5pESIW4qM8mnuc1Jbw7iGPQUjG3M7Imji2bQep5rvtGOdLg/3a4dhiVa7Hw3J5mm7c8oxFb0HqxYuH7tGuKRiFUsxAA6k0tcf4o1xpGaztmwg4dh39q6W7K55sY8zsJrevm7ma0tGIiHDOP4qpwvEqBHiBHqOtZ1hA8jFlUkCruCOCMVzuck7np0acHGyJ2tlkXdA+7/AGT1qsylSQRg04MVOVJBHcVOJUuBtmAD9nFFo1NtGaXlT31RXt7yWxuFmhbBB5HYiu6sLyO+tEniPDDkehrz67UxsVarfhzWDp955UpJglOD/sn1opzafLI5sTBSXNE7+kNIGBAIOQaCa6TzhDTCacTWFr+sCzQ28DZnYckfwihuyuy4Qc3ZEHiDWhGGtLVsueHYfw+1ct5efmapVUklmOSecmkcFhgdK4ak3Jnr06KhEgbk4ApVAVsd6UkJ060kYJfJrND6lhRxmnU0DApy81ZqhRRinUlBQDFLmm5pCaAHEkUZptL2oAUNTgTTAKXB60DJN1G400GjrQMU80YpCwUdaTDN7CmJuwNluFNNEBPzOxKrzj6VKAqAZ/LuamjOR0x/WkYt3MfULpLlk2JtCDbn1qpU11CYLhk7A8fSoak45Xb1CiiigQUUUUAFFFFABRRRQAUUUUAFFFFABRRRQAUUUUAFFFFABRRRQAUUUUAFFFFABRRRQAUUUUAFFFFABRRRQAVftzvsfdGx1/pVCr2mnd50WRyuRkelBcHqSk/JTFJYYp5HyetLEoC5pnWhAlO20+kpl2G0nWnGkoEMaoX4qZziq7nNJmUyPGWq9AvyiqS/erRUbYhUjorUV+JhW74YuRHdPAxwJBx9awpuqtU0TtFIsiHDKcg1cJcrua1KftIOJ0/iLVRYWvlxnM0nA9q4ZwWO48k81qalO+o3IlcBeMYFUWXa22t3Pmdjz3h3Tjdj7JniJZGK/StL7Qko23Cc/wB8daqRW7hA2Mg9xSmpcpQ0exvCnCUU1uSzW5Ub0O9D3FVmOBUsUzQtlTx3B6GmXmyRDJDx/eX0ocVJXgVzShpP7yrLN5i+W3JH3TTYLcsRkUkKZbcfwrRgQsyL0yepq4RvrI46ktbI6jQrkvaLBIcsgwCe4rTJrjH1E299CYD8kZwff1rc1DW4raH90RJKw4GeBWvPExlh5ppW3JNZ1ZdPh2pgzsPlHp71xgDzStJISzMckmnyvJczGSVizMeSamjTaMmuWpU5tEeph8OoIb5fHPSo5emFFWMbuTwKimIVTgYrE6pLQpxwNK/pUht2jOSwxVmD5Y8EfUVHdHlRmhGXIlG40cUY/A0tFWABvWgnJo470mMHmgApcdhSgZ707FADQPalHFO4ppoGApc5poyTwKdwByaBihR1PWm788LzScueOlPysYxQQ5AqAcsaXfkfL09aaAWOWNSqoz0pkbjFBPJ6mpo1I5NPVQKd0FAWM7VYC8YlUcpwfpWTXThPOiYqu5OhxXPXUBt52Q9OoPqKlnPUWt0Q0UUUjIKKKKACiiigAooooAKKKKACiiigAooooAKKKKACiiigAooooAKKKKACiiigAooooAKKKKACiiigAooooAKuaU7JfxsCQBncQM8YqnWrYReTAsjD5nPrjiguCuyWVcSuASee4xUKggkVcvChuiY1jVdo4Qkj8zVZR96qOyOwA5opmcNUnWgpDKO1Kaa3FAmRyHioDUsnNRNxUsxkOgTfIB6VfJyMVDZptjLnvUnVsVJvTjZD2G6HPpTk5UUsYO1hTYj8tM2Q/FV7kYYEVYFMnUMnPaqjuTWjzQaHWsrwjKt+HarJaC56/upPXsaqtCyKNz4Y87R2HvUflj+8351tzuPuy1OT2cX70dGPnjeI4YY9+xqqhZptoP1qZ97REeY2wepqiNyvkdRSdoyTRE3KUbM1oYQSOlSTsAAqnp3FQwvmMMO9BOaqrV0tEeGw/wBuREyZNLs4p2OadXMd/KhEQZqRfmPPQU1uFwOpp4G1QKYwY8VRuXJmVR0zV09KoyLmfNJkVNi3jK+9VZTulFW0+7VJ+LgihbiqbEopcUgpx9KskYTQGoNNzQIk+lJkimg07NAxQacBmmryaVn24HU+1ACkhRSKhf5m4FKFWMb5OSedvrSfNL97gfzoIcgMnZB/9ahIyeTUioFHAp9BG41VFSAbaQcGpRg0DQgandRTSvpTckGmMm06ISRzWPm+VMTuiY9G9qp61Zv5IZ1AlT72P1qdkWVfmzkdCOopQDtw7s/u3NJ7GPs3d9jmqKnvIDb3DJ/D1X6VBUmDVgooooEFFFFABRRRQAUUUUAFFFFABRRRQAUUUUAFFFFABRRRQAUUUUAFFFFABRRRQAUUUUAFFFFABRRSqpdgqjJJwBQBPZWxuJuR8i8t/hWu/QAU2CFbeEIOvc+pp3WmjqhHlRExLSkn0pOin3puf3jU5uFFM2jsQnrUi8iom61IhpAhxqNqkPNRvxTGyCSo9u5gO5qR+tPtE3z5/u1Bja7sXAoSML6CmKMvT3NMj5lApHX5FiMYkI9RUajDMPepm+WRT68VHJ8swPrVFiil4IxSCikMjAwSDUwt/wB35kh2r+ppqsqtvK7iO1MlnaVsueOw9K3hyRXM9WcVVTvyx0RDPIXwOijoPSmwQ7zub7v86lVFkOewqYYAwKylJyd2aU6SDoMdKaacabioOgQCnDk59KQDJxRIcfKvWgAT5nJ9Kk701AAuKdVAgNV5E+cGrOKR0yKQNXGL0qpMMXP1FXAMCqlx/rlNBnV2HCnGkFL2qyBjCmCpGHFR96RLFFO68U3vSr1zQA5iV+VRkmnDEK5zl25BFEJUK0jbh6EDOKbH+8YyHBz6UyJMFQs25qnAxSAU/tQISlFApcYoGGKevWmg5OKeKAHUhGaR5EjGWbFVmvCTiNfxNMG7FocGqV3qEcOVjw7+3QVFdG5ki2h/qBxmsupbMpza0RJNPJO26Rs+ntUdFFI5wooooAKKKKACiiigAooooAKKKKACiiigAooooAKKKKACiiigAooooAKKKKACiiigAooooAKKKKACtPS7cBftDdei/wBTWaAWIA6mt+JRHCqD+EYoNacbu45ulRr0NOJpq9cetUdBWyfNNSv0FQ/8vBFTPyaC47EDUqU4jNNAINAElRvxUnaopOlJhLYrsau2SbYt3dqpKpdwo71pgBECjtUhSWtxkhpsAzKDSSmpLYfNSNt2TyDK5HbmmyLujDDqOak6g0yPglDVFjQcgGikA2kqfwoNIA71E0JMgwcKetS0ZoE0mLgAADoKKaOtOFIYUnU4FL1OBSnCD3oAQkIvvUYBByepp20/efr2FNzk0CZKlL0PNOgjeU7Y1LMegFaCQp9lIiDK5+V1ZQTn39BW9Ok56mdWtGna5XSyd1Uh0BcZUetKlm7RK7MFDHAyDj8T2qzDcxQW6xyMGK5U7R2+tMhuo7aMbTMqnOVIyHro9lTOP29Z306lLy3dyiLub0FZt1/rF+tbdpJCiySAjzjwi9MZ9DWTquBcIgHK8MT1J96xlSSjzXNZ1m5clhB0FHSlxxSdOlZGoHGKiIwak+tMfrSEwozhSaQ8Ckk+5iglkgLLaMwD/VTx+NSW4xCtQTjbb9D9Q39KsRH92v0pmfUlFFA6UnU0FCinYzSClYgDJOAKACq8l3g7YuT61DPcNIdicL/Omxgdu1BDl2JUQu2XOWNSlArLimxHJHrU7KNwNA0iFvv5qtd2glUyxDDjqB3q0eWpycUCaT0Zg0Vdv7baxlQcHqPSqVSc0lyuwUUUUCCiiigAooooAKKKKACiiigAooooAKKKKACiiigAooooAKKKKACiiigAooooAKKKKACiiigCxZJvul9F5rXB5rO0xeZH9ABV8mmjop6IUmmqfnFL2pMfMDTNCqOLsipnNRf8vpyf0xUjmguGwg60pFNWn0FB2qGXoalNQTHg0mTLYdYqN5Y/hVxjxVO1OHUVbfpUmlP4SB+Wqxb9T9Kq5+arVt3PtSRUdyemOMHcO1KTzSjkUzURxvXcvUVFnNPB8ttvbtSOuG3DkHrQIbRilx3oA4pAHagEngU0nJwtOyI+ByTQA7IVcDkmgJt+Zuvp6Uirt+Yj5j+lDHNMBrtTBTjSKMsBSEzQsghUo25WfhXB6VOBLeXDKhIj43sO+KZDGXjS38ra7H75HNaflrb2rJHwFXqa9KnF8tjy8TWUJabv+rleCK1j/wBWFz6sef1qQvGTs3KT2GQahRZ5Qr5SOAAAeYoJJ9s1VNzN53lMiHnGzyx/StOdR6HK8NKo2+bYttbQMG3Qrz14xXPXyH7UE6gHg+orbuNkZZHhGCuVcOx5+lYkuWumJPSsq9nE0w6mpWbvcKTvQRnmkriPUCkZcilzR0oEMAJIFIwyyipAMDPrTrdQZN7EgLzkDNImWxBfAKVXCH3U1PH9wVUu3824Jyre6jGatRn5BT6mMXqTA8UoNM6iig0JcgDJqlPP5hwPuj9afcOQmM9arDmgiTHBccinn24pAcdKXbls9qRJNbHc3PWrLHANZ2/MyheMGr7n5M0FxIgfmqQdKiFSr0pjInwWKt0NZM8RhlZD26Vqy8NUF9F5tuJQPmTr9KTM6iujNooopHOFFFFABRRRQAUUUUAFFFFABRRRQAUUUUAFFFFABRRRQAUUUUAFFFFABRRRQAUUUUAFFFFAGlpwxAfc1Z7e9VbJtsC/U1aPXNUjqj8KDPFKnLjr+FNNCH5ucfjQMgXm9bjH45p71HDg3Lnj8KlekaQ+EYKd+NNFO/CmNAelQy/dqVuKhkPBqWTPYLQ5mFXZOlULP/Xir0pqS6XwkHerdsMKTVUDmrUI+Q0I0gSE5pN2KSjrTNBThhg01GwdrUUFdw96AGuNp46HpShS3stOVgRhhyKCzOcKPxoARiANqjmhU28nk04KF9z60tACHpTDTyKY1DBjD1qS22i4Qv8AdByajNSRDmiLs7ktX0NuCUXF3G8W7ZGpyW6irF2f3DY7nFV9LUiB2Ixk8H1qe6J8kn+7zXrQu4XPnsS19YUVstDJuFknvGjTPB/Ae9WZZAYXa3ZWmQYdwMEj1FQXTvGXReFkO7d3YVVjkaGQOvUdvWuX2ii2mev7NySfb8SWOQm0KscqHGKzhzI59TV2dgqAIuNxLgHsKpjgUqjtFIzppOo2hD1pKWgVznSJSHk4pTSovGaBAx4xT2Iit+VP+8rcimxrufPJx6VDdOGfAOffGDSZnNlbq2TVxPuiq2KsL90UIyiTL0pT600cCkJGCQaZoV5my5FNTgUjfM1AOOKRkSAdwOKR3CJ9aQSbATVdnMj0gbsTWq7pM1oO3y4qtaptFTOeaaLjohRT6YtPHSmUQzdc06AhgVboeKbN0plufnpC6mbPEYZmjP8ACajrT1eHhJgP9lv6VmUjmkrOwUUUUEhRRRQAUUUUAFFFFABRRRQAUUUUAFFFFABRRRQAUUUUAFFFFABRRRQAUUUUAFFFFAFyBsQL9avKdy1UWFo7Ubup5+lSRu2z5TjIpo6I6Ise1M+6xye3pmq4ndThuakWQuGIz07UXKuMtuZHNSvTLQcMae1BrH4Rg4NP7Uw9actA0DdKgk6VO3SoJOlJkz2Esxmf6Vdeqlj/AKxjVw1JdH4SMDBqzF/q6rnrViP/AFdNG0RaSiigoQ0A0UooAdgE8il6DA4FJSigAooopjENMbpT6Y3SkxMjPWpoqg71YjHy0LcSN2zV0s49x68ge1SE1FbXCTQoFPKKAR6U4tzXsw+E+UxDftZN6O5SuIgFKP8A6vPyP/cPofaqyxIpwuJ5O2z7g+prULADk8Hiqs86opRcAjsBWcqUW7s66eMnycpl3f3tpO5j94/0qAntT3bdISajNcdZ3lZHpYZPku+oUUAc0E8VidAnU4pzcLgU1OTn0qSNd7bj+GTQIGIjizkE+mcGqOSzZPNT3Uhc7eSB61CgpM55O7FIqRT8ophGacoZgAozzihCvYsKeKZMwVCRSruRjHICrL1B6iorlugFNlN6EI5pcZpo4pC2BmpIGysfu06CPnNMVSzZNWo16UCSuyxHwKVuaVeFppPNUbCin5xTBSk4oAjmPFRwfeomalgHNLqT1LskYnhaJv4hjPoe1c8ylWKsMEHBFdGnSsnVofLufMA+WQZ/HvSZFVdSjRRRQYBRRRQAUUUUAFFFFABRRRQAUUUUAFFFFABRRRQAUUUUAFFFFABRRRQAUUUUAFWLOHzZgT91eTUABZgAMk9K1oohBGkY69SfeguEbsknXdGRVKI8le46VePORVGZSkm4U2bSHOm8ZHWmxgANkDP1p6sOvY04j90xH8qQkOthiOnMOaIeE/CkamdK2GHrSqaQkigdaCRx6VXkqwelQSdaTFPYWz4Y1cPSqNqcOauE8VJdL4RpPNWU4QVUzzVsH5R9KDWIUmeaKTFMsUdadSCg9KQC04UwGn5pjCiiimAlMbpUnao36UmJkXerEQLDAGTVbvVu2l8o7sbh0I9RThbm1IbaTtuXXheyBeOT5lA3ZHGD6etRLfyj721vqMVYhnjl3SiM7YEwqFsn6mqrv9oz55beOd2Ogrud18DOBJSv7aN7dR8d5JJcqCAF/u1SuZ08lwDlyxJpwLQsHAU5BwD1xVGbK45yDyKh1ZxjruTKjTcvd0Q9DlAT1petIOFFFczdzsSsrC4pjHtTicU0cv8ASgGPCnAUdTUsp8qPZjn0YfrRbANMSyhgB0JxTJeWOAQB0BOcUESZWYZoAwKeRSEcUjIQYxSiSRVZFbCNywx6Ui8CkwytlO/BoTsRNXRPLIJpVck7igyfWqs5+fHpU6KSSZOvYVXnI8wihsdrRG571GzbjilZuMUsa5NSQSRrirEY5qIcVYjGaaNYknamd6eaZ3qixc0hbiio3PFAiJzk1YgFVxyatwikhIsr0qDUIfPs2x96P5x/X/PtUwp6NhgeuO1DLaurHM0VZv7f7Ndug+4fmT6Gq1I4mrBRRRQAUUUUAFFFFABRRRQAUUUUAFFFFABRRRQAUUUUAFFFFABRRRQAUUUUAXdOiG5p2HypwPc1fHzFTVaMbIIoR1+831NWl+8B7U0dMFZEchILD1FQjEi4NSznaQarZ8uXHY9KGDG8xvtbpU2CIT1wfeldRKnvSKMQhSFznr3oBIljH8qRqVfvn6UjCg6OhGeKRaVqaDjpQSPqGXrU2eKikpMUtiOA4c1bLcVSjOJDVoHIqQpPQcoywq3UESc5qc0HTFBRRRQUAooopgKBTsUgooGIAQadRRTADUbVJUbUmIh71MnSou9SJSEiRZGQ5UlT6g0jSthsknd1OeabnmmSfdq1Nx2InFSWojTKXlJzh1wM9qrb90q46AY57012xRBzJmqdSUtzlVOKehZPSmU81HnmkbsDSp0JprU48IB60iSe34hJOwk9m70gHFSEhYQgbn+6V/rSAcUyGQMtMI4qwy8UwpkUibEApVPY8UoGDS7QaBDsYGc1QlbLk1ck+SM81nscmkzObADc1WFGBUcS1KelISQZ5q3D0qmv3quxfdpo0iKTzTaPU0maooRjULnNSMeKiNJiYqDmrkQ4qvEM1aQYFCGiSlBpKBVFFbVofNtFmA5iOD9DWLXToFcNG/3JBtb8a5uaJoZnicYZCQajqc9WNncZRRRQZBRRRQAUUUUAFFFFABRRRQAUUUUAFFFFABRRRQAUUUUAFFFFABUlunmTovYnmo6t6emXd/7q0DirsnRt1wauL1zVC3P741fxgU0dMSK5GUqsV8yL/aXpVtxuUiq8XDEUMGRRS4ODVl8FUwT19KrXERB3LVrYyxxbhjIz97NCFHewiH94R7UrcUxCfP8ArT2HNM6FsRP0plSNUeaRDHA8Ux+lOBpHpCexX6SVaj5qo/DVYifAqWTTdmXYz0FSHrVeFsuKs0HbF3QlLRRTGJRS0UhhS0UtMAoopKYC0w06kpAQkc05aHHNApEi01+lOprdKAZRm4an2gyGakuBxmpbdcRD3po5UvfHmm9M8U40mBVmgmMsKcFLzKijJ9KEHzE+lOt8fvJMK2OxOPyoJexI77pdvz4Xs/anVFBk5Y5yfU1PQQMIoC8U7HNLQBXdMGk28ZqdhmozwaQipduREB61TUZNT3jBpdo7VGi0jCWrJFGBSmgUhNIYsYy1XRwlVYRzVpvugVSNIiHhaZmnMe1Rk0AxrnmkA5oPJp6LSESRirKioUHNTjGOtUWgpaKKBig1n63FmSO4A++NrfUf/Wq/TLqLz7SRP4gNy/UUmTNXic/RRRSOQKKKKACiiigAooooAKKKKACiiigAooooAKKKKACiiigAooooAK0NPH+jyn1IrPrVsk22OT/ESaC6e5XhO2etInisscTGraSYHJpo2iyY9c1C67ZMipc5FNeRVXLUyhHTK805wgKBNmAvO0YqNJzJIqRqck9utT3G4TsJC+4AD5+tAR3Kw/1ufSpW5phUgEkYp55UGkbIiaoyOalbrUbUEsbSnpTaWkQQS9aRGxTpaiB5qTJuzL9ocyir1Z9kcyCtChHdSd4hRRRTNApaKWgYlLRS0wEopaSgAIptONIRSAYwzTe9SGmkUhCU1qfimt0oE9ipMMmplGEAqNhlwKm6VUTFLUaeKQnA4pSce9NwWYCqAU/JF7mnNhLZI/lLE5IK8ik2mSVI1BPPapJWMlzgsxCDADDkUGcuxJEuFFPxSDgUuaBCY5oxSindqBjMVFI21SxHSpiKo6hIVjCDq3WhkydkUHYs5Y96enSou9Sp0qDnQ8UhozSd6ZRYtxmrDfe+lRQD5aeT1PrTNFsMJ5phpx5NORO5oAREzUhwooZlQVTknLnA6UhNpD5Zi3CnApqSup4Y01RmnhPakK5dhm3rzTy9U48Jk0rTj1qrl3LRkApUuADweaoGQtQAxpXDmK99EIrglR8j8j/Cq9X51L27Z/h5FUKSOeaswooopkBRRRQAUUUUAFFFFABRRRQAUUUUAFFFFABRRRQAUUUUAABJAHU1vbBHCsY/hUCsmwj8y7Qdl+Y/hWwxyTTRvSWjZlzDbLmpAeKddx96hjJYY7ikGzLMT84NOmXctRhOOOtSA7lx3FMshtlX7QocKRnoxwKsuymZ9oAGeADmooxiYEHH/Ac0qn5mJoHDcP4Sf505DlPpTV5Q/WiL+IUGyBqiapWFRNQTIYaTNONMNSZsZJ0qHvUzdKiHWgyluXLH/WCtGs+zGJBWgetI7qPwhS96Simai0tJSigYUZopDTAM0ZoooAdSUo6UlIBppKU0lIAqN+KeahkbigmTsiNeZPpUjVHDySacxqkYobmnx9zTDTyQsdMQ63G55JCpIUdmwaIAWyxJJPc00gLaqu1CznOc8ip412qKZn1HgUUCloGFKDSUUAB45rGvJfNnY9hwK1pW2qeaxZl2SEUmY1Bg61Mp4qFakBqTJD80DrTc1Ig5FMotxDCUMe1OUfIKQDccmmbdBETnNK8gRaR5AgwOtQEFzlzx6UhN2GOXmbjgU9IAOTSl1XpUbzE0EadSUlE7UxpSfuiog2ecU8E+lMVw2sx5NPWLFIpanhXagpDggFPVRQluT1NTrGq0FJFW6YR2zg9W4FZdXNSk3ThB0QfrVOkYVHdhRRRQQFFFFABRRRQAUUUUAFFFFABRRRQAUUUUAFFFFABRRRQBpaSmEkk/4CKvVThkMNtGirwRuJ+tSLcLnnimjphohZ13KaojKPWgWDDg5qtPFnkUmEkSIQRmhh3HWoIX2naas9RVIEJHycjP4Gmpk7jT1GG7fjUan5W+tBcRUOAaVOJPrTV+7SqfmFI0Q56iNTP0qE0BIYaYaeajNSZMYxpijLU56IRlqRl9ouWow4q+apwcEVcNCPQpqyEooopmgUopBS0ALSUUZoAKKM0lADqSig0AIaSlNNNIQjHiq0p4qdjxVWU5OKDKbJIRiP60dTTlGFApcVZIwDJpzAu6oAeeuBmhcE59Kch8uN5mVvRWU9KYnogc+bc4DBlQYBC4qccCobdTt3HljyTU/WgzQClpMUUDFJppY+lBBzwaZK4jjZj1AoExHO41nXq4cGrEDlup5pt6uYs+lJmUtUURTqZSipMSReamQVGgqQUzRFmKVdm1uDSNL2WoKeE7UzS40kA+pprE9SalKhRUTDJoJZGSSeKAlTLF61KEApCUSBYz2FTLET6U5nAGKgBO7KmmPYtLDU6oFFRW8hKkN2pzSZ6UXNEPLYppcAFj0AzUZaobyTZbEd24qbg3ZXM12LuzHqTmm0UUzjCiiigAooooAKKKKACiiigAooooAKKKKACiiigAooooAKKKKANSFt1rEeuBg/nTiitWZHK8f3T+FW4JHmQlRgr196EbxkmrEhRkOVNPVs8N1qPdKP4M0eZ/eQimUK8WeVpUkIGGpBMvT+dO4YZFAEyde/4CoR91vrSoSZBnp9cUqrlT9aDSAhGEFMBxUsg4qE0FMsN0zULVMP8AVg1C4oHIiNNNONNNSZMjeiHrQ9ERwaRmviL0PUVbNUoTkirvahHfT2EooopmgtFFFAC0UlFABRRRSAWkJpaQ0wCmmnGmmkJkT9KrkZkFTyGoo+ZKDGW5MeBTCacTUbckCrEx6j5euM96bMRJOsS7SF6le9TKfKjaT5htHBAzUNmpYtI3UnNMyn2LajAxS0CigAoopRzQMTg8GqGoSHhAeOtXyMfT1rOulzIxzn3oZnN6EUD4YVZuBuhb6VSX5Wq8p3wn6UkQtrGYKkQUwnBqRSCOKkzRIKRnCj3ppbFCrk5NMq5Zt0JXcepqYgIKhhlCHB6VLJImc7himaLYjILGnBQoqJpxnCDNN2zSewoFclaZVFQNOW6U9bQnljUgtVHrSFqysAWPJqdV2ipRCq0pVR3oHYkhX5D700qQanjwsfFKyBhkUNGtitVLUHzIqD+Ec/WtFkwaxZGLyMx7nNKxlVdlYbRRRTOcKKKKACiiigAooooAKKKKACiiigAooooAKKKKACiiigAooooAK1tMQC0Z+7Mf0/8A11k1raYc2TD0c/yFBpT+IduyaXg9ainyj57UqtuGRTNhXjU9qj2Ffu0SAls5pAzj3oESRn5xxz9M085HGe9RI4Zxng/XFSnr+NBpTCTpUNSy8Cq5OKCpFiPmKmPTof8AV016BvYhbrTTT2phqTJkb9KSP71OamLw1Iz6l2D7wq92qjb/AHhV40I76ewlFFLTLCiiigYUtFLigBtFLiigBKKWkoADUbGnmmNSJZDJTYRyTTn6URcJmmjJ7iseaaoy+aGNLGOpqhBeHECqAcsezf0qeBdsQFV58PLCuE/4Cat9BTMerYtFFJmgYZozik60Zxx1oAR24qu6hhUj9abQQym8RBqW3fB2noamZaYqgNmlYm1jPmXbIw96Rc9qfP8ANKaQYFIye45Rjk0pcCoy9KgLHNA0yUI7DJ+Ue9OCRL95ianVgygEA01ogeQtMuwgnjThRig3Y7CmG3z2phtm7Ug1JftdJ9rqL7O9J9nftQK8ib7QTSeZnvTRZzEZ4A9zUbxyRn5lI96AuzQtpwBtbpVtGHbpWKshFWYbnHWi5pGZoTjbC7DspP6Vztb6yiWF0zyykD8RWCylGKsMEHBo6mdXdCUUUUGIUUUUAFFFFABRRRQAUUUUAFFFFABRRRQAUUUUAFFFFABRRRQAVpaU/wC6lT3BrNq9pit5jtj5cYzQXD4i5Km9SKp5aJsHpV81DIoI5pm7RCXDDI5pMnFIYsHKmj5x70Eir98Zx+Iqz/F2xn0xVZWII4qyBl+hH1NBpT3GzVVPWrU1VjxSZU9yxB9w0j0tvypofpTK6FdqYakaozUmTGtTB96nN0po+9QZvcu2/wB4VfxxWfb9RWh2FJHdS2G0dqKKZqLRSUUALnmlzTaKAHUUgpaACkpe1JQAjVG3SnsaY1IlkMnSnLxGKjkNS4+UU0ZdRjUq8ITSGnY/d/WqJEwXuk5BCjsMVbqGIZZiSfTmpqZnYKSkLjNG/wBKAFI9KQMcYIpN9Gc0ARuO9R5qV6iNBLHA5pspCocUq1BdPhcetBLdkU2JLE005pxpvepMBQM1PGtMVamXP8IyfagqKJFGKlDAd6iEUzei/U077Ln70ppmqHmZR3qNrpB70fYkP8Z/OkNivZjQJuQw3ZP3RSxTuGywytH2VlPqKkEeBjaaQK5ZkIeAlarRz/wOMipovuFD3qnMjRuQRihlNk72scnzRnB9KrmAqcEEGnRyle9WklVxhqCbJlZFdDlTVe8BLhyOT1rTKDtzUF+gFmTjkMKGEl7pl0UUUHOFFFFABRRRQAUUUUAFFFFABRRRQAUUUUAFFFFABRRRQAUUUUATWtu1zLtHAHJPoK2ViWJAijAFU9KO2OQ+pxV12G2g6KasrjKrTSEPjHFWBUNwm4ZHWmy5EYbIpM1DuI4pNxpGdyU1Zi5AP9Kz95q7ZvuGD296ZpSfvDputVn61Zm61WfrSZcyxbdKWQU234NPkplrYrNUZqVqjNSYsjamD7wqRulR96Rky5CeRWipygrMhPIrSi5ShHdSegGk60p60lM2CiiigQUUlLQMUdaWmiloADSUppDQA01GxqQ1E3WkQyJuZFFTMcCokGZvpUjdKpGSIyeae3VV4pg5YClYjeTxwO9Ml7FiEYTOOtPPvSR8IPpVizliS4PmJu+XjPQGqWplKXKrjHsZxAs5gkETdH2nFQBcVsf2veG7WzKILc9QR1HqKzbxFiupVhbfGG4OKbREKnNuQu4C8gUgYKmSetQyyB5FQDHc02dvm29hUl3JmYMuaZSRHKYooEKDVG6bc/0q27bVJrPkO5qTM5sQmlQEnpTo4iwy3AqddkY4pEJCJCWI3cCrgi2rhOKq+cKel3gYYZFM1VkDxv3Y1EQ46MasieJ+vFLtiboaQ7FPzJF70ouHFWjbKejVG1qw6c0E2ZF9pb1pftDHvTWhI6jFMMZFArssJKc9as/JPHtbr2NZvIqWOYqaClISSNon2sKVTirmUuE2t17H0qo8bRvtakwtYljY+tJqDYtVHq1EVR6k3ES/U0gk/dZRoooqjnCiiigAooooAKKKKACiiigAooooAKKKKACiiigAooooAKKKKANPThm2P+9U7Ag+1V9LbKSJ75q4RTR1Q+FDAaRhkYpcYNBplFOWPB4qEirsgzVdlqTJoiwKs2I+ZuuKrkVZsh8zH+tCHT+JEko5NV261YlquwoZvIlt+tSuOtRQdamkplLYqt1qM1K/WojUmMhjVGetSGoz1pGUizBWjD92s+AdKvxGg7aWw89aSlNJTNwopaSkITmjFLRQAClpKBTGLSGlpppCGMajY1I1QucCgiQQjJY0rmliGI/rUcjc1Rm9EOi6lvSkb7yx87mOSMVJEAkJdsY9+9MtQZHaZs+i+1Mzm+hb6CmkMjh05PcHvTiaQ5xxTJauiU3kjRhRGVIGM8cfj1qqzlFJNO+YnNVr2RgoQnrTbM+VR2GQZeQue9Lc8S062GMUy84cGpDoSQHinmq9u/zYqV2Cgk0xp6ENyxOEXqaasO3kjJp0WCxlb8KcZSx+UVJNr6kZVjQIS3qamVSepqxH8gxinYajcpfZm9DS/ZW9DV/IPSgEUD5EUPsxo8hh0JrQABNDfL24osPlRQCSr0JqRRKO9Wsqe1LtU0x2IVdjwwpTGjj7uKl2Ck2e9AWKklsRyORURhPpWkoAHNKY0bmkLlRlqHQ8VOWMyhXXnsatGIjpzUZTnOMYosFirHkNioL9t1xj+6oH9f61bZcTnjrWdM2+Z29TxUozqbWGUUUUzEKKKKACiiigAooooAKKKKACiiigAooooAKKKKACiiigAooooAu6W2J2X1WtM1l6areeXCnaBya0GkAPNNHRT+EcRmo24o89fWmtIGNBYjcioHFWO1RSLxQSyHFWLQYVj/SoDVm2A8knHOeu7+lCHT+ISSoDyaneoSKGayJYKlkqKLrUr9KC1sVpOtRGpnqI1JjIYelR4+YVIelR/wAVBky3DxV2I1Siq1Gak7KexORzSU49BTD1pm4UUUlAgpaKKACilpDQMKaadTGNAmMY1DIe1SMaj6yAUGMmSn5UAqHG5wPWppDxTIFzMvT8elUTIS/YxqkIyM9R1qzGoSNVHQCqE58y/wAAAc9ulaIHFUjFO7bCgGimFsGgY5sY4NZkr+bOT2HFW7iULGSDzVKEZbNJmcnd2LkIxUV9/CamjqG9PyD60+gS2K0b7WBqS4mDDjvVfNJnmpMrkyHipkwOTUKdKczEjCgn8KC0y0rr6iniVQKoLFKeiN+VSLbTt/CR9TTKUmXA6N0OKdn3FVo7OQclgKtxW4H3iWplq7GhiDUobcKkZFYYIquUaM5HIoGDJ3FMDEVMp3DPemumRQAgc07dUOCDSg0CJJCduRUSynvUw+ZCKrEYNSxlgSGnBye1VlNTx8mi4EFydju3ouaya1NUbYmO7nH4Vl0kc9V6hRRRTMwooooAKKKKACiiigAooooAKKKKACiiigAooooAKKKKACiipbVBJcxqehbn6UAbFvGIbJUPXq31ppUHrTnyRSKc00diVlYjaFTTDAB0JFWDUbGmJkILp15FOyGFOppTuDSEROuDVi3P7jHH5f1qIjIwaliGIsHNA6a94Y9R1I9Rmg0Y+Pg1K3IqJOtSnpQi47ED1EameoTSZlIYaiY/NUpqF/vUjCZchbIqyhqhA/ariNxUnXSldFxTlKaaIjlSKU0zoG5opO9FACilpKKAFooooADUbU80xqBMiamxjMn0pXNEP8RoRk9xZTTrbiTOQPcjNRSHJqa2GDnn8OtWTuyvAu++duDj0FX+1VbQZlmPJ+bvVommjGIx2xUO7uRUjjNRStsQlh0oEypdOGfaOgohFQZ3MSe9WYRUmS1ZZSobz/VVKpxUN22UIply2KJqa2t2nfjhR1NQ9TWvaoEgCjg96SRnCN2J5SRDhAfrSGcr0TH4VOVY9xUZjPdao3t2Ijdkdqcl1n7wpGjB6ioWix0pE6ovLIrVKpFZO50NTw3POG6GgakXjMoOM0odWHXNUpUKjeOV9RUaylT1plcxfMfOVpKijuPept4cUDuRSJmouQatFMjrzUTpnp1oE0EZ7VFMMOacpKtzS3AyA1JiIVPNWoRVaMc1Fd3ZQeVHwe5qRXUVdjNUlElztU8IMfjVKjrRTOZu7uFFFFAgooooAKKKKACiiigAooooAKKKKACiiigAooooAKKKKACremrm5z/dU1UrR0tflkf6CguHxIu0m3nIpcimNIqjjrTOkU00imeZmmmXB6UCuPIpKZ5w70okU96BCkDvUijCVHnNSA/IKC6e5G1RHrUrDNMIoLYqdalPSol61KOlCKiQvUR6VNJUBpMykMNQuOamNRP1pGEhq5Bq1DIehquoyanRcUiqd0zRtzk1IagtetWDQd8dURmkzSkUmKBhmlpBS0ALRRRQMQ9KYaeaYaCWRPSp8sf1pHpzcIKaMiI8tVlBtXgZ49cVVTl6suQI26ZxjBqkStmFouEZjn5jnmpCaI12QqPakJpmY0nmql9J8gX1q2R6Gsy5ffMfbihkTdkMQZNWoxiq8X3qsr1qUZxJDwKq3DZGKsMTiqs3WgqQy3TfMorUBxVSzTapc9+lWCxNNBBWRMr07eKrBSTU0cJ6saZqO3A9s0eQGHPFShQvQUtA7FOS3cDj5hVZ4hn+6a1aayKw+YZpWJcTMSSSE46ipSkc4zGQr/3T0NWGtR/CcVXa2ZTkDB9RQTZohwyNtYEEVPFIRSqWYbJUD+9RyIYmGD8poDYuo+akKgjIqjHJVlHplpgyZprDMRB7VNkNTWX5T9KQFTcI0aQ9FGay2YsxY9TzVm9mziJTwOT7mqtSjnqSu7BRRRTMwooooAKKKKACiiigAooooAKKKKACiiigAooooAKKKKACiiigAq/pz/JInvmqFSW8phlDj8fpQVF2ZpMufutio2jfPWrGEmUOh696b5bjoc0zosV9rDrQWxU5Dd1FRlRuyRQKxHsJ5pfKPapM+gFHmY9KBDBvXvmp0OYxVZjzkcVYiYmMUGlPcRsZphFPP1prdKDRiA1KpyKhqVOlA0MkqE1NJUJ60jOQwioX+9U5qF/vUjGQ6MVYQVDEKtRrmka00WLcYNTN1pkQxTmoOyKshhopTSUAJS0UYoAXtSUUUAIaY1PpjUCZGwyQKWU/LQOXFNmpoyew2AFnqy5zIsQ7ckVDbYUM56D1FPswXLyt/EeKoyb0sWGphpx60xqYEch2oWz0FZRO5iavXjgRYHU1RHWpZhN6ksQ5qdahjqYHigEDHiq5BdwKmc8UkC8lj+FANXZOowoUdqljjzSJGTzVhcKKo1SBVA6U8UmR2paCxaKQUuKACikxS4oAKXFITik3UABVT2qK4iDwkAcjkVLnNLQJmQrYOKtRPmobyLy5cjo1EXBzU7Ga0ZdBokJ8h8HB2nFRqwPepfvIR6ihvQswKKKKDjCiiigAooooAKKKKACiiigAooooAKKKKACiiigAooooAKKKKACiiigAooooAsWtyYGweUPUVqo6ugZTkGsKtuGPyraNT1AyfqeaEbUm9hzEYrPfzFY5q6xzTCMimaSVyiZGFJ5h71aaMHtULRr6UjNpkJkq7aEmLkmquxPSrVpgKQBQVSvzEhprcinN1phPFM6GN71IhqKnoaAiD9ahNTNUJ60iJDGNRN96pWqFvvUjGRPDVuIc1ThNXYutI6KRZWhqRTQetB1DTSU40lAgzRmkoNAC5ozTaM0CCmmlJppNAmC/ezUUvJqVOpqKTrTRnLYHytmQN3znHtVyJNkSr6CoNgZYV2j14b+lWSeKsx6jTUZNONMbGM5oBmfevmQAdqgFLI26Qn3oWpOZu7Jk6U/NMXpTj0pFoaQWbAqwNkKgv+VMgXkselOZDO2OijvTKRJ9rQjimPc+hpotlEhPVRTmhDdF/KmF5FczsJNysc1fguhIoz1qutsFPIyTSSoQ6KnB70Am0aQIPSnVQin2vtY81cVwRTNU7j6KM0lAxetNK0tLQBGDilBpSuabnHWgCK8TzITjqOarKmIgautgn61V2lA6Ht0qWQ0RI2Gpbqfy4NoPzPx+Heo1GXxVW4k8yUkdBwKkzlKyI6KKKowCiiigAooooAKKKKACiiigAooooAKKKKACiiigAooooAKKKKACiiigAooqzY24uJTu+6oyaBpXdgtbYysGYgKDnnvWhcTADANMeKRVOCoHrUHkhjzNz7Cg3S5VoKZwO9N+0inC0j7yE0ot4B7/AI0C1GC5z2oZtwyAac0cA5DYqOSdAm1OfegL9yMmrNoeo/rVLcatWROT1oQU37xZbimE096iJ5pnSxDTkNMNOWgkc3SoWqZulRNSCRG1QydamaopKRhMWF8HFX4jWYDVu3m5waTRdGfRmitKaYpyM07NB3IKTFFGaAEpMU6igBtJSmkoEJTTSmm0Eir3qN/vVIvQ1GeWqkRIuIOFOQcD0xStSjp3/GmOaozGk5qC4bZEx/CpSO4qnfPwqd+ppMzk7Ipd6kWmCnoKk50Sr0pTzSClzig0JnyI1RepqZCEj2k4xUKPkls8AflUttZy3bbmysf86bdikNEqox5DZo+1hgAOM962INMt0AzHuPvVgadbkf6pR+FR7QqzMQsByOfSlRN0hY/Sr9zoytzGSuO1Z0sNxatyNyiqU0wsN8j5ySKjR3Rmx0Hap0mLrUaj5m9KoXoSxXSt1NWAc9DWSy4fCfiatQXIA2t1ouNSLtFMVww4NPpmgZxQQGFIaYSQaAEcYNRyjJVvXg0+Q5ApAAy4qWJmfNmONz3J2j+tUqu6mcSRoOy5P1J/+sKpUkcs9wooopkBRRRQAUUUUAFFFFABRRRQAUUUUAFFFFABRRRQAUUUUAFFFFABRRRQAVoaaP3Uh7k1n1f0w8yL9DQXD4iyxI4PSomhyMoc+xqyy5qMxkHKnFOxu0U2SQeopvlv61fI45FN2iixPKUvJJ6k0CEVaYVGeKRPKQmPFPtuHP8AhSNSxfeOfSgI6MtOKhapicoKiYZNM6mNpRRik6UEj88Uw0uaDzSB6kTVE44qdhUTdKDGaIR1pynBpvenCgwvYtwzkcHkVbVwwyDWYvFTJIV70rHVSr20ZfzQMVXSbPWpVkB70jrUkyTNNJo3UmaBhnNIaWkPFAhDSGlpp4oExV6GmoN0gFKp60+BfmJqkZyLHQVGTzTmNRlqozYhPvWXcPvmY1fmfbEx9BWWTk1LMaj6CipEqNalQUjNEgowWOAMmpLeCS4kCRrk/wAq3rTTktV3N80nr6Um7GqjcpWOn7F3Tjk9FrXii4GBinQwEnJ71oR23y5rKTbNUrFVY8U8DFWvII7U1kx1qBkG2mPbJKMMtWQBTgoxTQmc7qOk7EMkAOR1A71lbwEI5DE4PtXasoIxisXVNKDAzQgBx1HrW0ZEMwGxjCjj1qLyjgsD0q0kxVikqgEe1EhDD92prQloggnKsMnBrSjcMM1kSqU5PWpLecqvJouEZW0ZrU0iooJ1k4yM1KaZqtRjj5arzTiCIt36D61YkHymsvUXzKsf90ZP1P8AkVLIm7IrSSPK+5zk02iig5QooooAKKKKACiiigAooooAKKKKACiiigAooooAKKKKACiiigAooooAKKKKACtDS+PNPsBWfVi0mERYMcA0FQ0Zqk0gIquGcrnbwKBKxH3TzTOi5MxpDUXmsOShpjzOV+7gUCbHlgTgVG1KjBF5+9SOwx15pCZG1EZ/eCkNIOoNBPUuJ9zHoaaRSxnJYYpSKZ1LVEZFGOKcRSYpEjDminEU0igQjdKhfpUxqGTgUGc9iKnLTactBzEgpcUiinCmIUcU4NiminheKLXKjOUdh6yEd6eJD3qAigEilym8cQ+pY8wetG8VBu9RSEA9DSsbqsnsTlqaTUJU9jTCG9TSDnLcZyxFWY12rVC2DGYZrQJwKqIc10IxqMgUpOaax46UySpettQL61Sqa6fdKcdBxUIqTlk7scKsQoZHVF6k4qBa0tIi82/jHpzQOJ0enWEdrAMDLEcmpgm+T6VOV2oAOp6U+GHYOetYnTsCR4qdXwetMYcVExxQBd8wEVBKwJqNZOKaWy1IEOCk07aVFOjdVHNAdXpoGMxTWGRUpBXmmnBqiTn9Y04MpmiGGHXFYsUrfdJrtpIwynIrkdRtxa6gQPuvyKqLJZUuly1QR4Em096syAA7m5PaqqDMuTVkPcuwIFfIq5mq0A5qWWTYMDljTNo6DyVIO44A5P0rDnkM0zyH+I5q5eT7IjCp+ZuXP9Kz6kwqyu7BRRRTMgooooAKKKKACiiigAooooAKKKKACiiigAooooAKKKKACiiigAooooAKKKKACnRgGRQehIptOiIWVC3QEZoA1Zj+6bHeiP7+PQCmysGTAIOaRHAZiTTOnqEhMkoQdB1pJwAFUUgkVXc55PShiMAk80CGPy4+lEqhVHqaOriiblgKQiJ8r1pu4gVJNywFQse1IlluBsufpUxqpC2JVHqKuYpnTTd4kZpKcetJQUIaaacaa1BLGE1DJzUjmonOaDGbGCnKKYDzUi0HOPAp4FNAp60xDlHNOxQtLmmIDSYpc0opgMK0mKkIFJigBhFNYH1p7U1gaLIak0T2SEsTjJ6CtKewureISyQkRn+IEHH5VVswUVQOpq/puo3MLypIqMvKsuO3pQkjZzcbGeQDyKilbYhPpTiwMsm0bVDHA9KrXsmI8etSzVy0uUWOSTSCilFSc49RWv4eONRGf7prJTpWnoQJ1KPHoaT2LhudlEm9t3YdKmIxRGNqilzUGww9KzrmfbcJGOS3atCd0jiZicADvWTZRm5uXun6dF+lSykWxkCgmnuKiNIYjMfWnRSbe9U3ny5Ve1EbMTSHubCOHWmN8rCq8Mm0VJv3VVyWiZvu1yniA51CNV6ha6on92TXFatcq9/I45IOBVR3IexWuJcDA61BC3PNB+Y5PerENsSQx4rQz3Zbt1KxlsjOOKzWvZCSQFBPfGTWqg+XFYNOw6jatYUkkkk5JpKKKDAKKKKACiiigAooooAKKKKACiiigAooooAKKKKACiiigAooooAKKKKACiiigAooooAKKKKAHLI64w3SrSXSOMSKAfUd6p0UFRm0aEYjnYiM5I5xUv2ViMYqHRubzb6qa3xD7VEpWOiD5lcyPssmOlMNrIDk4rc8rioZYj6VPOx8phSqykkiq/ete4iyDkVnODEWwoORjkdKpO5lJDFbEqmtDPFZYPOa0YH3xg1aNaL3QGkxTmpBQbARUUnSpTUT0ESHWMAuboRseMUuo2DWj5U7oz0PpVjRoy12X/uitO6VZEKOMg1SV0cc3aRyfepFp11CYJ2Q9ulNWpJJlPFKDzTQeKAaYiUNS7qjBopgSZpc1Hz60ZoEP3GgtTO9LjigBc81Iq7mApgGBU9uvJP9KZcFd2LCjAGO1SS3M5jKLgE8bs81HnAqNiWNI6nFMi27FwDVC6bdJj0q9L8oJz0rMY5JNSzKb6CUopBThSMyRelamgEDUVJ9Kyx0qa3me3mWRDyKHsXHRnoIbKg0hase01VJoQScGkutVSJMg5Pasbs6VEt6i4kCwg8sefpU0QWKIKKybJpJpDNIeW/StAuaQEucmoLuURRk/wAR4Ap4bjNUdxuLgufurwKBiRx7E56nk1MnApxUZqK4k8peBlj0FIB7ziJeTzUlvKW61RWBj88hyx/SrEZKdKYbmg8m2ByewrjZI0kkYkZya3NTuylsYwfmb+VYiHmtoLS5nIlSCMKDtp2OacPu0hFaAkOQfNj1rArfTgg1gHk1L3MqvQKKKKDEKKKKACiiigAooooAKKKKACiiigAooooAKKKKACiiigAooooAKKKKACiiigAooooAKKKKACiiigC/oh/4mSe4P8q6gLxXKaS23Uofc4rrAeKynudFLYUKMUx0qUdKD0qDYoywg9qzrq1yCQK2iMniq80eV6UXJaucvLGUarVnnaRT76LBJxTLYjbW0XciCtInNNxTzTCas6BCajYU7vU9natdXCxjOD1+lLciT0NPR7by7QyEcv8AyqWda0WiEUaovRRiqN0QqkntWyVjz5O7Ob1T/XDj8aqrUt7K0kzZbgHgVCtZMZIKcKRelOFAAKcBQBxT1pgJto2048UZoEAUYzSGlLYGKjZ+aAHdKt2+dnNUC9aEHEYz6UG1JakjdKj7U5zTCcCg6GVrxgI8DvWeas3jbpMelVqlnPN3YCnL1pBT1FIlDx0oooplF6zOYCPenE889qhsz94VK45qGdcPhRu2hUxBlIIqff71zkczwnKn8KcdRlPHSo5WJtI27m4G3y0+8ep9KSLCKAKzreeNxndhvepzcopxnJ9qloZdMgVSxpIoTI3mydew9Kij5IeT8B6VN59AD3AHFVbm4EA45c9BTLq9SHC5BdugrOLl5GLHJPNaQjfcVwnYvlmOSaqqfmqy4+Wqv8VbGbLi/dopI/u07FBSEY7YyfQVg1uXBxbyf7p/lWHUvcxq9AooooMQooooAKKKKACiiigAooooAKKKKACiiigAooooAKKKKACiiigAooooAKKKKACiiigAooooAKKKKAJ7Jtl7C3+2K7A9a4qI7ZUb0YGu2TlQfas5m9HqPXkUpFPjXihxxWZuQcA4FMcAinMOaTtSEZN/FkGslHMUmO1dBcrkEVgXibX4rSDM56alzIZQRTTVa3mwNjdKtYzWptGXMhmK3NJubCyh3zS/vW6gA8CsamtTTsKUeZWOin1qxAJVpHPsMVi3+rNOrJFGEQ9yeaptULCm5M53TSInyeTQtK3SmjrUmTRKKeDUa0+mSPBpwpgpc0AOY4FN3cUwk00kmmA8vUZbNGDRtpAOiXdIo961VGBVG0jJbf2FXugpnTSVlcbIajdgB9KearXL7Yz6nigqTsijI25yfWmUGioOcUVItMFPFAIdQBSU4UyizaD5mPtUzVFadGqRutSzrp/CMNRSDBzUppjDcCKEKauhimp4ycZHaq464q0vyqBVszhuW0vGC4dc0C6ZjwMCq2eKEPNZcqN0QXpIuEf1qcH5gfWor5coG9KcpzGprVGP2mSseMVV/jqY8Ak1CvLUxMtx/dp1Nj4Wn0Fohuzi2f6Vi1rXx/0Z/wDPesmpOeruFFFFBkFFFFABRRRQAUUUUAFFFFABRRRQAUUUUAFFFFABRRRQAUUUUAFFFFABRRRQAUUUUAFFFFABRRRQAV3Fud0KH1UVw9dtYHdaQH1QfyrOZtR6lpOKbI2KdjAzVeZqzOghmmAPvTBJkZqpeFhymSRUlvIJYc9D3HpTEPmYMp9ax71dwJrVdTiqU8YzyOM0ImSuZAGKswyEDB5FVi/zHIHWpoumR0rYyg9dC2DnpSGmqOKcD61R03GMKicVOcHvUTgUiJIrtTO9SuMVH3oOaSHrTxTFp/amQOzmloFLQIaRS7aCaTNAC4FCjJpvfrUsIzJ7Dk80DSu7FuJQiAD8cU8mmREsu496ecUzsSsNNUL1vmC+lX2NZVw26VjSZnUehFRRRUmA4U/NNWloGOFOFNAJ7GpFidjwKotJsmtT85HrUz1HFburBj2pZG54BP0qWdMLqNmITTc0oilfouPrUi2jH7zGkkOzZAi5k9qnLAVMtsq01rVT0JFUwUGiEvmnI1I1qw+61NCSoeVz9Kmw9Sa4G6Ij2qG3O63HtVpNsqYYYY00WpiXCciqIcHe6InP7vNRR/eqSQER4IIpkI+emQ9y2tOPSot2DSl80Msr33/Hs31FZdal/wD8ep/3hWXUo56vxBRRRTMgooooAKKKKACiiigAooooAKKKKACiiigAooooAKKKKACiiigAooooAKKKKACiiigAooooAKKKKACuz0w/8S+3/wCuY/lXGV1WmXKvYQ7T91dp/ConsbUtzXHK1VnBNSrINvWoJHyayOgqvFsXezAD3qgLspeKCuFY4z61riOOQZdcn3qnqVmBAZBxt6U0DXYtugK5ArPuk+U1pRYNvGxPVQap3i4HpQiWc1MuyVhRHIUbI6dxU96vIb8Kq1stUcr91mnCwdNynIp+Ky1dkOVYg+1XIrxWwJOD600dEKqejJ9gzUcgA7VOelQSGmzWWxWeo+9SvTAKk5JiqKkApgp9MzHUUlGaYgNNJoNNJzQAuanUbIMnIZzjpVcDJxVhwDLGgxgelBrTXUuRjbGBSkjvSj7tGBTOgguHCxEiszBY4AyauXz8hRUUY8pd5++entSZhPVjUs5nGdhA96kFg/cgUv22YDBbNSR6gw4cZFIuPs+oJZAfeJNTJbIOi1PDNFMPlPPpUoAFI6YU47ohWAelSBFHan/SgLTNeVCYyMUCMDoKkAxS4phYZtxS4p1IaAGEUAU6jFACYpNo9KdRQAzYKUAjvTqKQDSAwwRUXkIDlRipqKBNJ7lSVCh56UgFWJI9461CUZTyKDKUbMgvhm0PsRWVWxdrm0k+max6RyVdwooopmQUUUUAFFFFABRRRQAUUUUAFFFFABRRRQAUUUUAFFFFABRRRQAUUUUAFFFFABRRRQAUUUUAFFFFABUsFxLbtmJyPUdjUVFAbG3ba4NoWZce4q9HdxzDMbhq5anI7RsGRipHcVm4LobRqtbnVLIc1YkKzwhGrn7fVsYEy5/2lrQhvYJvuSDPoeDWbTRvGcWXlBji2Dnb0+lULl2Y81Y+0GNgx5UdanNvbzOsgOYyM0LUbOfnjMiNgdutZtdVqRiht2JCqoHAHeuVraJzVFZhRRRVGRoWkvmRbD95f5USZrPBwcirVq5bcGJb0zSNlV0swYGm7cVMRmk207GcpXGAcUtO24pDTJDPFITSUoFAhtGKfjmlC0ALAuHB9OadETJclj2pVwqM3HTuKLMcs1BvBF3HFNYcdaXNRztsiZs9qZq3YouQ8zMeg6Ux2LEkmmqcinpC8zYQE1JzayehHkmnxQSTNhFz71fg05RzKd3sKvIiqMKAB7UHRDDt6yKdtY+SdxclvargWnAUtB1xioqyADilxRRTKCiijNAAaSiigAoooNACUUUUAFFFFIBKKM0maAFopM0uaBDHiWRGVujAg4rMn0qReYWEg9Dwa1s0ZpNGU6UZ7nNujRsVdSrDsRg02ukljSZNsqh19+30NZ9xpa4LQMf91v8AGj1OWdCUdtTLopzxtG211KketNpmAUUUUAFFFFABRRRQAUUUUAFFFFABRRRQAUUUUAFFFFABRRRQAUUUUAFFFFABRRRQAUUUUAFFFFABRRRQAUUUUAKWY9WJ/GnxTzQHMUrof9lsVHRQBJNPLO2ZpGc/7RzUdFFABRRRQAVNanEmPUVDUlv/AK5aALfelxTSMGlBpgL3phHNSdqTbTER45pwFOwKKAALSupRQT0NKg3OB61Y1R0MEaJHtZevPWgqMb3KkzARBR396mtVxGPeqh3EgMK0Y0IQACkbwQ6qt2GkAjjBJPpVwIepGBUojwMrgZobNvZuRQt9PAAMxz7Cr6oqDCgAe1IVPrRt96RtGEY7D8il3CmYo20Fj9wo3D1pu2l20ALvFG4Um2l20AG4UbhRtoC0wDcKNwpdtKqjFADQSe1HNP6CozQAvPpSHNGaXNADcn0pST6UuaKQDMn0o59KfSUAMOaOafRTAZg0vNOpCcUCE5o5o3UZpARyQJOpWRQcVSOjsSSso24445rQTO5vpUq445osZypxnujmXRkYqwwRTa3HDF2WSFXGaYbe0bh4dh9sig5XQfRmNRWhcaaMb7Z94/unrVAgg4IwRRcxlFx3EooooJCiiigAooooAKKKKACiiigAooooAKKKKACiiigAooooAKKKKACiiigAooooAKKKKACiiigAooooAKKKKACiiigAp8JxKp96ZQDgg0AaDdaQU6QYJplMBwOKdnNR5pwODTELSU40x+FoAYzkNlTyKvNbiaJSzYyMk4qrZxCRyzche1aCpuPzHj0qWddGndXZGiQx4wpkYd+tPMkx+7GFHvVgKFHAprGg6uVIrMkrdXx9KvIMIB1IFVmNWAMqDntQOI0jIz70YFBOF/GjNBQYpcUUUAFLRiimAUUUlAC0UmaQmgB2aM0yloAdnIpDQKWgCOloIpKAClzSUlIBc0UlFABRRRTEFLnNJRQAhFFKaaaQCr94/SnL0FRr978KenQUwGyDDmhTng806QZao+hpCHeSvVPlPtVLUbUtGZgPnX72O4q+jUTfNBIPVSP0oZFSKlGxzdFFFB5oUUUUAFFFFABRRRQAUUUUAFFFFABRRRQAUUUUAFFFFABRRRQAUUUUAFFFFABRRRQAUUUUAFFFFABRRRQAUUUUAFFFFAGi53KGH8QzUdEDb7YDuvFKKaBgBS0UUxChsdelDjK8U2lFAFmxTbGx9TVtOtQWwxEKsLUdT1KatBD+1RvTyahkamWxjt71aTJRT7VQY1ejJCL9KSJiOP3fxopCflP1opli0UUUwFopKKAFpKM0maACiiigAooooAM0uaSikAGkoopgFJS0UgEpKWimAlFFFAgooopAJRRRQAi8OKVc0mMMDThkMcUwFfqKYRSTOUZD68U48jIoENxg09TkU080gODQBjX0Pk3LAD5W5FV62dSh8233gfMnP4VjUjz6sOWQUUUUGQUUUUAFFFFABRRRQAUUUUAFFFFABRRRQAUUUUAFFFFABRRRQAUUUUAFFFFABRRRQAUUUUAFFFFABRRRQAUUUUAWbLlnX1FTkVXss+fx6Grrjv2NNCZDSZpxFIaYhKbkk08ClRMuPrQVFXdi/GMIo9qlQcUwVIOBUI9VaKwjGq8hqVzVdzQyZMjY81opny1+lZ+MmtBAQgHtQggL1U/WimknYR70gzVFj80uaYKdigYZpM0uKSgQZoFFGKBi0UUUAFFFFAB2ooooAKSiigAooooAKSlpKQBSUtJQAUUUlABRSUGgQhNO/i47imnpS5+6famIhviRErejU62k3rgmluxutXHpzVG1k2nFIzbtI0iMGkNKpDrkUhFBoAwRgjg1h3UJgnZO3UfStsVU1SLfbrKB80Zwfof/AK/86RhXjeN+xk0UUUzhCiiigAooooAKKKKACiiigAooooAKKKKACiiigAooooAKKKKACiiigAooooAKKKKACiiigAooooAKKKKACiiigCxZf8fA9wa0MBgQazbU4uFrRyBVITImGKYandcruFQGgABwKltxmUe1QE1Yshks1JmlJXmi4oyae3ApEpHNI9MjY1C3WpWqPGTSM2Crkir6/dH0qoi81dyNo+lNFRIwPlP1oxSgjyvfPrRTKDFJmg0lAC5oopaAEpaSloGFFFFABRRRQAUUUlABRRRQAUUUUAFJS0lIApKWimAmKTFOooAbikxTqMUgGEZpUGEIPY04Ui/ece1AhWAZGXHUVkBSr1rjtxVOaH5zihmdRXHW8hFWTyMiqKZU1aifjBpIcWOokXzIXj/vKRSkYNHQ0MbV1Y50jBwaKnvU8u7kUdM5FQUzzGrOwUUUUCCiiigAooooAKKKKACiiigAooooAKKKKACiiigAooooAKKKKACiiigAooooAKKKKACiiigAooooAKKKKAJLfidPrWk3WsyH/XJ9a0mqoiZIvK1WkGCasJ0NRzjvQBVJq/ZDEOfU1nkc1qQLtiUe1Szpwy965MOBTGpxPFN60juGGlVadiigmwAYqyOlVSwDAepqyScU0UhuPkH1pM4pDkKKBzTAM0tFLQAUtJRQAtFJmlzQMKKKM0AFJRmkzQAtFJmkzSAdSZpKMUALmkoxS4oASinYpKACkpaKAEooopgFGaKSkAtC/wCsHuMUUn8an3oEPXpUUi/MaeOpofrQDK5SkAIqbFNK0E2Hq25cd6OhpgyDTzzzQMy9VXEyv/eXH5VRrU1NMwK391qy6Dz6ytNhRRRQZBRRRQAUUUUAFFFFABRRRQAUUUUAFFFFABRRRQAUUUUAFFFFABRRRQAUUUUAFFFFABRRRQAUUUUAFFFFADov9an1FabcnNZsIzMg960zVITEUkGiUZFLQeRTEitj5gB3NaajGBVGFd1yo9OavjrUPc7sMrJsU0lOxmkxzQdQlJTqY/SgTGDmUfWrh4FU4xmQfWrjHINCCImOBSEUZ4FGc0xhRS0UAGKSiigYUUlGaQC0maTNFABmjNGKUCgBKXbTsUUAJtowKXNJmmAvApMikNJmgB3FFJRSAKKTNFAAaKM0lAC0UlLQIKaxwR9adTWHFAD/AOI1HM4TaSaeT831FQ3n+pB9DQTJ2QocN0NOFUVcdxUqyAfdbHsaCFMtbaUAVCs3qPyqRWVhkGgtNMiuk328i+1YddCwzWFcJ5c7r6Gg5cStmR0UUUHKFFFFABRRRQAUUUUAFFFFABRRRQAUUUUAFFFFABRRRQAUUUUAFFFFABRRRQAUUUUAFFFFABRRRQAUUUUATWgzcLWgfSs23bbOh98VqMMc00JjcUAU0uAaRpMdKoQ+1XMjvVoGq9qMRZ9TUxdV6mo6no0vdgiXj1pGZVHJxUDSk9PlH60zd3AJPqaC3MmaUHoCajaRv7oH1NMLNjkgUwkeuaLGbmSQsxnXJ/Sr7cis+05uB/hWi/C0zWm7oae30oAoPb6UZoLFNJQTSZoGFGaSlpAFJilooAAKUUUooAMUUUtMApKWg0ANooooASilooAbRS4oxQAlGKXFBpCExRRSUAFLSUUALmkPINJSZoAd/Cv0qO5XdAeelPB+RaJBmJh7UxPVFFUPrUnlk9gaRAP79TKp7OKRgoog2lfUUoJ69D6irIU+xprRg+1A+W2w2Obna/fofWqGqJtnVv7y1bdD06Gqup5Jib/ZxS6mdV3hqUaKKKZyBRRRQAUUUUAFFFFABRRRQAUUUUAFFFFABRRRQAUUUUAFFFFABRRRQAUUUUAFFFFABRRRQAUUUUAFFFFAADg5FayNvjVuxFZNXrGTMbIf4eRTQmEqsGpmDVtlBFRbQHCnvTYLUmVtkaqOuPypufT8zTc84HJNSJDn73JqUdyu9BgOT8qlj61IInb7xwPQVOEVR8xApPNjHCruPtzTLUO4wRIOxNIwx0SnmWVvuxY+vFRv55HOBSG0hbbJnHGKuP0qlZk/aPmYHirr/d600XDYaxw2KMmlIwxpaChvNLRRSGFFLSUAFLRRTAKUUlLQAUZopKAHZoptLQAGm0poxQAlGaKKADNFFJQIWkoooAKSlooASiiikAU0jNOxSUCEUfux9aVh+7cf7JoAyh9jSheoPcUw6GQoJOBVhI39TRDB8xJPerqIAKRhGJVAlU8NUqySgfMuamb5R0pnmH0oNLDd6SDHQ1Uv4z9n6fdOasugkHo3Y01TvVopO4xSZE48ysY1FKwKsQeo4pKZwBRRRQAUUUUAFFFFABRRRQAUUUUAFFFFABRRRQAUUUUAFFFFABRRRQAUUUUAFFFFABRRRQAUUUUAFFFFABViyJ8/8DVerthHkNIfoKaAtcdT2qBMvIz5z2FSTsVhYj6UsEfkRb36mlJmtKN2PVViXLHmlV5JW2xjA9aZHG0zbn6dhVpcIuFGKEdiQiwov3zuPvUmQo+UAUzBJpduaZQbiTUcwLIcmptoFMlI20gexTsT/pOK0n+7Wdari7BxWi/3aEKn8IN96kpe/wCFJTNAooooGFFFLQAUUUUAFLSUtACGilooAKKSigBaKKKAExSU40hoASkpaSgQtJRRQAUUUUCCkpaSgYUUUUhAv3H+tPXkimD7rU5eopjM4gCVsHHPaphJIvIO4ehqFgDI3XOaUDHQ0jm5rFiOZZDg8N6GnMuTxVQjd15p8cjocNkj1NBSn3JOhokXcu4feWnMMjIpEODipLMi6x9ocjuaiqa8G26kHvUNUefL4mFFFFBIUUUUAFFFFABRRRQAUUUUAFFFFABRRRQAUUUUAFFFFABRRRQAUUUUAFFFFABRRRQAUUUUAFFFFABWxEgit0Uc8Vj1p2zl7dPbimgHMgYjcBtFTMgcqP4RUT9celWIjmOovc7qUbIegCikZ0HXr6VFJJg4X71RbyvXqapFuVix5hPQAD3prSkfxgfhUGWPfApVTd0BNMnn7DjMx6MfyphZm6sxp/lt7CjYo+85pC95jbcYuUOPzrQf7pqgu1ZkIDHmtBuhpmlNWQ30PtRR/CtFBoFFFFAC0UdqKACiiigAooooGFGaKKACiip7S2e7uFhjHJ5+goE3YhBpa6GHw1DMNq3DrJ2Jxg1iXls9ncvA5yyHBoWpEakZaIhppp1NNBoJSUtFAgpKKKBBRRRQAUlFFABRRRQAg+631qReSKj/AIPqakXjn0oAz38wSNgZGaN7D7yfpR5h3k+9SiQ9xUXMrEamNu2DTyhxwc0/fGwwyilVUP3GI9qpMOUiUlfpT8c5FK6EckZ9xSLxx2pMFoZuori7Y+oBqrVzVMfaRg/wDNU6EcM/iYUUUUyQooooAKKKKACiiigAooooAKKKKACiiigAooooAKKKKACiiigAooooAKKKKACiiigAooooAKKKKACr2nttjkyOBjH1qjV6IbLdR68mky6auyUsM5qaKQCEn0qoWqRGygHqag61Ifz17mkGWOFGfekwXbA6dzU6KQMDgetaCSuIkSryx3GpsMRwNo96QOqcKOfWml2brSuaJWFKJ/GxNG+NeiimU1uKVxjmlyRjjmrvUZrMzzWhA26FT6U4u44gOh9qWgcOfekqixaKSloAWkoooAWiiigAooooGFFFFACirNjc/Y7tJgobaeVPcVVFLQJq6szq7bW9OSJpZA5kH3Y65u9uWu7qSdhguc49KgpKDOFNQd0KKDQKDQaiGkoooEJRRRQAlFLSUCCiiigAoNFIaAF7KKdj5GPtTf4/pRK22BvegCiBzTx0poFOrMzCilpKBjllZev5084cZHWo8cUisUcDsaLgUNQBF0c+gqtV7VVxLG/95ao1SOCorSYUUUUyAooooAKKKKACiiigAooooAKKKKACiiigAooooAKKKKACiiigAooooAKKKKACiiigAooooAKKKKACrecqo9BVSrm3AH0pM1p9RtTRcr9KjIFTWq7nxSNUrssRptUZoLZOB0pszHIUd6cBgUmdC7ABS0U00hik1ExzTmNMoJY01bsX4K1UNOicxuGFNaCi7M0nHf0pD0zTwwZQR0NM+6xHY1obCUtBGDiigAooooAWikpaACiikoGLRRRQAUtJS0AFFFJ3oAWg0lBoASilpKBCUUUUAFFFFAhKKKKACkB5z6UE0Y4wPxoAVf51HdHAVfxqZBk1VmbfKSOnapYmMFKKSlqSRaSlooAKZJ0H1p9Ryn5lWkDK+ptkxD0WqNT3j77g+g4qCrRwVHeTCiiimQFFFFABRRRQAUUUUAFFFFABRRRQAUUUUAFFFFABRRRQAUUUUAFFFFABRRRQAUUUUAFFFFABRRRQAda0JFG7HoKpQjMqD3FXX+8amRtSW4zAqzaKBuaq9WbcjawB5pG8dwHzTMfSpKij++1S0maoQ9KYSalIzTCtAyM001IRTCKZDG0UuKMUElqzmwfLY/SrjLkc/hWQODkVoW1x5g2Ofm/nVJmsJdB4OODRUjLn60zpwaosSigj0pKAFooopAFFFFMYUUUUAKKWm0tAC0lFFABRRRQAlFLSUCCkpaSgQUlLSUAJRmilAA60AIBjk/gKcoxzQFzyaccKNx6UAMlfZHx1NVBT5XMjZpoFQ2S9QpaKMUhBS0UtIYlQZyzyHoozUsjbV9zVW9cRQiEH5m5b6dqaMqkuVFEksxJ6mkooqzhCiiigAooooAKKKKACiiigAooooAKKKKACiiigAooooAKKKKACiiigAooooAKKKKACiiigAooooAKKKKAHRf61frV49apwDMy1cNTI3pbDakico4PamUoHFKOrKm7K5MfkmB7GpTVfcGXax+hqdclAabVjanJSQZpc5ppozUmgpFNK04GloAiIpuKlIzSFaCWiPFAJByDzSkUlMRdgugw2yHB9as4BHrWTU8VyycHkVaZal3LuwjoaQ5HUUkdwjjrj61KCD3qiyLAPSjbUhVT2pPL9CaLAMwaMH0p2w+tGxvWiwDcH0oxTtrUbWpWGNxRT9ren60vzYoAjoqTDelG1vSiwEdFSbW9KTa3anYBlJT9rUm1/WiwhuKMU/a3rRsPc0AMIx3pOPrUmwd6UKB2oAiAJ4AwKcqAU8lV6moXuVXhRk0noIkYqq5J4qpLKZD6D0pHdpDkmkAqGyWxAKWl6UmaQgpQKKcBSGGMUnWhjUVzMsEfP3j0FMTaSuxs0yRHe3OPur61mSO0kjO5yzHJod2dtzHJptUkcM58zCiiimZhRRRQAUUUUAFFFFABRRRQAUUUUAFFFFABRRRQAUUUUAFFFFABRRRQAUUUUAFFFFABRRRQAUUUUAFFFFAE1qMy59BVrFQWY5Y+1WKh7nTS+ESgnijFKwyKcdxVdiImpraUhthPBqA9cVtaRocl9H58kqQQA/ebkn6CrZjCTi7oqMMU01e1C0S2k2xTCZf72MVSNZnoJ3VxKUGkooAdmg802jNIYpFNIp2aKYiPFGKfijFArDKesjp0Yik20YpgSi6kHoakF36qarYpMUXY7suC8X0NOF4nc1RpMU+ZhzM0PtUf96l+1R4zuFZ2KbIPkNNSBzaRo/boP+egp4uoiPvisMRAcsSfan07mH1h9ja+0xf3x+dH2mL++PzrGowD1FK4fWX2NoXER6MD+NHnp6isiFAhOO9T4o5jaFTmVy/56etJ9ojH8VUgOKQii5XMXTdRjvTGvI+1UytN20cwczLTXn90VG1zI3Q4qILS4pXJuxSzN1JNAFGKM4qRjgKM03dSUAKTmlFNFSAUAKopxozxxUNzcLbpk8uegoBtRV2FxOsCZPLHoKyZJGkcs5yTRI7SOWc5JptUkcNSo5sKKKKZmFFFFABRRRQAUUUUAFFFFABRRRQAUUUUAFFFFABRRRQAUUUUAFFFFABRRRQAUUUUAFFFFABRRRQAUUUUAFFFFAFu0GImPqcVNTIkf7NHjAzk/rS7H/vL+dQ9zqhpFDqcFJpmx/VT+NDMcVUTOq9Ce0hE93HCOrHFXtbv3jm+xW52RRAA471nafN9nv4Zm6K3NWtdt2j1B5MZSX5lah/EZx0RPaxqbTAOc81VkUqxB7VbtSI7aIe2azIZWlmlGCeSfpTkjelU1sS0lIWozUHRcXNGaaTSbqAuPzSZpuaN1Owrjt1KGpm6jNFguSUVFux3pwekO4+im5pc0AFFFFABTJASvFSYoxTE1dFdqbirRRSeRSeWvpTuc/sWV6KsbF9KNqjtQHsWNjqWm49qWkbwjyqwopaZmjdigoU0lIXFMMgoFckpCwFRFielJ8x607C5iQvmkzTPxpPxosLmJN1LuqPIpQfaiwcxIGp4LnovFQk8dackgRDu6AZosNSLEssdrbea5DO3CJnqfU+1YkkjSOXc5JpZpWmkLt3/SmUJWOSpNzYUUUUzMKKKKACiiigAooooAKKKKACiiigAooooAKKKKACiiigAooooAKKKKACiiigAooooAKKKKACiiigAooooAKKKKACiijvQBq7cRopH3VA/Sk2jHSolvI2PzArU+MgEdDUanbFxa0GbQR0qvuwxq2VwpqqY8mriYVhd9adnqyCJYL2HzoV6HuKyihFPSLIU7gMsBim1cxTsdRdwWNvBBJKzxxsCwRlxle1Y17rMXk/ZrC1jtoc/Nt5Z/qTU+vybkIdn3rhQT91lA7VzxovYq5oE7kDc801WBONuPxptrJvj2Ht0p+0BsE4qTqTurgrBsjGCKKZ1YsKXBJphcXNJmnCP1pdox0oAZmilyM8inAA0AMzS/jTsCm4GaAFBPbml3EdRSbfQ0m0+tFgux2+l31HyO1IW9qVh8zJfMo8yoC/tTCxPGKLC5y15o9aPNFVDG3rQEPqaQc7LXmj1o80VW8tvWnBGRd1Ac7LHmUbz6VAr56mn5HrTDmY8uaaWOetJlaUEUwuxKUD2o3Cl3jtQITDUmCadvpu40AOCetLtA70zcxowx60DHFlFNyT0FLtPpUiR5oAakRY81K0AaFl9RUqgDvSn60y1HQwmUqxVhgikrUv7Pfbm5jH3CA49uxrLpHFOPK7BRRRQSFFFFABRRRQAUUUUAFFFFABRRRQAUUUUAFFFFABRRRQAUUUUAFFFFABRRRQAUUUUAFFFFABRRRQAUUUUAFFFFABRRRQAVrRHzYVbqNo4+nFZNTW8rI+0ZIbtQBcyQMZ4qIvtPQ0jyFWPekEoPWqB3F832NWtOQ3F5Cu3jeM5quHHpV7RnjGq2/mkhS4zt60CRPr8rOqr5qyoXJXAwUPpWARzitbXpfM1BiU2EcFfpWdEuW3EdKktK5atY/KXLEZNSShXHTmocuaMt6mg6U0lYcq7R3P4UhAz6Um5/U0bnoC6FzjvRn3ppdvSk3e1MXMOIzRgjof1pu71FLkHtQFx3P1pCCe1J/wABox7UDuAD+lL8/pSDHvThj1NAhmW9DSfN6VLg/wB40Y7bjQBAwY/w03DDtVjA/vU1gPWkKxZWDein1FIbYjpUsL4iXntTvM54NGhuolbysHkUTRfuWxVnzOfmANJIyGB8DBx6UaBKOhmpCTyWFP8AJH96nK2B92nbz/dFFjHRDRGPU0bB70u5iOAKMv6imF0JsHpRtx2o+b1pMH1osFx3A7Ckz9BSYFLgdqLCuLn3oyPU0AUu2gd2G5R2pGkI+7xTtntS7D6UBqNWeQdRup4uF/iBWk2+vH4UbR/sn9KB80kaOnSRPK0MhBimUxt7Z71zbqUkZD1UkGtzTRFFqELy8IGGQaxrs5u5j6u386nqZVXezIqKKKZiFFFFABRRRQAUUUUAFFFFABRRRQAUUUUAFFFFABRRRQAUUUUAFFFFABRRRQAUUUUAFFFFABRRRQAUUUUAFFFFABRRRQAVNaj94fXHFQ1LbHEw96AJ3XOagI5qyetRuuPpTBjFPrXQ6RoV7uivQoRR8yhzgn0Nc6OGB9K9OsbpLvS4ihUfIOnY4rlxVaVKKcTWlFSep5/qEc51B/tJZnJ5Y96Zg9EXir18zy3kitztbANQiL1JrWEm4ps3VOzIQjd2ApdgH8dTiNB/DTsIP4RWlylArYX+8aXC/wB6p/k/uikIQ/wii6HyEGB60YHrU5jQ/wAIpvlJ6Uri5CLaPWk2/SpTCvqaTyf9o07i5CPaaMN6VJ5R/v0eW/8AeFO4chHtPoaNp9Kl2P6ijZJ/s/nRcOQi2n0pdvtUuyT2/OjY/t+dFw5CLb9aQrxU2x/b86Qq2O350rhyBH/q1p4PNNX7opwqGzVCnrTW+4fpTjTW+6aQ2QhTjpS7D609cEcmnYX0NaXMuVEWz3o2e9S4X0ownpRcfIiHYB3pcKKlwvoKXA9BSuHIQ/L6UfRTU3ApKOYfKR4f+7S7X9qkpaXMPlIxG/8Aep4jP9+nCjafWjmHyieWf7/6U0xt6g1JtPrS4NHMLlRCFZTyvFZVx/x8Sf75/nW7A4L4YDANYMr+ZM7/AN5iaE7nPXSVhlFFFUcwUUUUAFFFFABRRRQAUUUUAFFFFABRRRQAUUUUAFFFFABRRRQAUUUUAFFFFABRRRQAUUUUAFFFFABRRRQAUUUUAFFFFABUkBxMp96jp8QzIKALZpQwHBFBphpgRsMmt3QNXaw/0eZDsbkHpWIaW4mebaXOSowPpUzpxqK0thxk4u6NSWZXaSYDhmJxUaEsuT3qrbNugK9xU0ZJQVFraI74yuibbRgUzJpQTQaD8Ck4puaWgBcj0oyKSkoAdxRxTaKAFpCDS0tADOaOafScelFxWG5NFOwKNo9adwsNxTXBweafj3qNzgUXJY5RhBSjrR2H0oB5pFCk0jfdNBNKBkc0AMUcU4Cl4HSjdTuKwbaOKTPvS0hh9BSUtLSGIBS4paXFMQgFLilFIWAoGOpCwFMLE0BSaQCmT0FQSz4By21e5pLyXyIvkPzE4rLZ2c5Yk1SVzCpV5dETy3bsCsfyqePc1XooqzjcnJ3YUUUUCCiiigAooooAKKKKACiiigAooooAKKKKACiiigAooooAKKKKACiiigAooooAKKKKACiiigAooooAKKKKACiiigAooooAKUHBBpKntoycylCyr7d6AJQ4K80hNOkXKlulQlj0BpgOpD0ojDO4Uck1M0ZilAOCRzTsISHMbIx6PVlDskKjoeRVS4mM0u7AXHQDoKs5LRJIOoqJHVRlpYn4P1oxigcgGlqDqG0tGKKAFooooAKKKKQwoopaAEopcUYoATFFLinLG7jKqT9KYmRmoZmCD5s81ow2MsnJARfVjUOpWqQvGqvu3Lk1ag9zGdRbLchHIH0oC804AAYpyEVJuiMijOBTyBSKAcBumaSVyZPlVxhpKtT2pRQ8eWQ9OKr7abTW4oyUldCClpQtOCmpKEoxTgnrS7R60DGilzS8UnFACHJoC04c9KVVJOFBJoAbgDmlKyBVfbhGOB71Zghtdwa8uFVR/AvJNQatqsEkiLEu2OMYVR1NMzlOxl6rHJHcKHHysu5fpVKrF7eSXjo0mAEXaoHYVXq1scM3eTYUUUUyQooooAKKKKACiiigAooooAKKKKACiiigAooooAKKKKACiiigAooooAKKKKACiiigAooooAKKKKACiiigAooooAKKKKACiiigAqzFI0caqrFfXB61HDFvBZjhR+pp7YHSgAZieppOlNPNB9KYhyMUcMDgipGlIYnu3XioacMg5xnNMBQAelaAXZaKp6mqCjnIGKu+aJYlXowqZI3otJsljxtApxFRI3GDwalBzWZ2ISlpcUUDExkUYpaWkMbijFOooATFFLRzQAlTRwA8ySKg9zzUP40U0KSbWhbjSIyKkMfmsT/F0ragsFUAycn0AwB+FYunsY5fMEka9vn5/StGXUZvJYpNF8pxkLyfpXXTsldnBXU2+WI+8s5mkcxe230xWJqMMkEgDoynaTljnNXf7QmZCZLyQEdAqjn8ao3UvmzK0jySLjB30pSi9gUJxWpVMgPekElSeXa84U+3zUnlQdjj8a5mjrUxvm0qyAnAPNPjt4JG2iRQf9psVC7RwKzqp+Xjk9acdyKk9C+ZpnwWlPAwKj2gdTmqH9qLj/Ut/wB9/wD1qadTP8MIH1bNJ3Y1VprY0eB0FGTWWdRmPRUH0B/xqM31wf48fQCjlYfWImscmlCMemTWMbuc/wDLVvwNNNxMwwZXP40cpP1hdjd8oqMsQo/2jiqst5BCcBvMP+zWSWLdST9aSnykPESexfbU2/hiUfU5qN9SuWG3eAvoBVSinZGTqTfUsNeTFcbgPcKM/nVckk5NFFMltvcKKKKBBRRRQAUUUUAFFFFABRRRQAUUUUAFFFFABRRRQAUUUUAFFFFABRRRQAUUUUAFFFFABRRRQAUUUUAFFFFABRRRQAUUUUAFFFFABT4ozK4UfifSmopdgqjJNXxGLeLYCCx6mk2NIHlRIjAsSlezdxUCruNK5poYiqQmKyjPAphBA5p+/vxSM2etAhvtVi2UMDmq3RqmhOJAOxqouzEyaUohwoGarlzuB9KJDljTcUm7saVjd0lY7h3lKAqF5QjgGmayEtJYlhQLuXJpfD4Pl3BHtTPEX/H3HznCUmkzRTktmUlvSCNygjvUq39s3VmX6j/CsyRu1R1NkWq00bX2q3/56rR9rt/+eo/I1i0UuUr6xI2vtdv/AM9V/I0fa7f/AJ6rWLRRyh9YkbP2uE9JAfpSG8iHc/lWODg5FT53qGHXvRyh9YkaIu4T3P5U8TQtAzrINw6IeCayhS9KfKhOvJlo3rk8BR+FIbxzxx9ajjh8xd29V+tOVI1GOZW/2aqxk6sn1Fa6crgEikimcthmJFRMNpxjHtToR+8WmLmk+o953DHAGKSRy6Bx34NEsRDEjpTekJ+tAixG6qmCeRSXLxtZnYSTgFvY5qEPtlqWQK0EjY6ipGZ1FBGDiigQUUUUAFFFFABRRRQAUUUUAFFFFABRRRQAUUUUAFFFFABRRRQAUUUUAFFFFABRRRQAUUUUAFFFFABRRRQAUUUUAFFFFABRRRQAUUUUAFFFFABRRRQAUUUUAFFFFABQBk4FHWrNuBGcsPm7UATW6R243SZ3H0GcUXJhO1oZC2fvAjGKjZtx5NMJxSSG2B5FNxzRznkU8HmqJAHAIIyKYeMHHWpY0EkoQsqAnGW6CluoGt3COwb0I6GmBDxzThkc00/ep2eAKQBSUU5Rk0DNXRL6C0SRLgEbuQQM1R1C4864eX+En5feozhVJPQVWlkaVst24A9KVxjCcnNFFFAgooooAKKKKACnIxU5FNooAsAhhkUHgVCrFTxUoORmmBPboJGCt0q1JNFbxMkOAx4yKz+3FA5qr6E2DqcmpI2GQAKi5zT4zhgTSGTNIXU44YdvWoufLbI5zUiqQSe1IxzGxxigCN42EuCMZqZWABTGRjrQ0pYhD26VG2VDe/SkwK0q4ORTKm27uKiYFWIPUUhiUUUUAFFFFABRRRQAUUUUAFFFFABRRRQAUUUUAFFFFABRRRQAUUUUAFFFFABRRRQAUUUUAFFFFABRRRQAUUUUAFFFFABRRRQAUUUUAFFFFABRRRQAUUUUAFFFKi7mAoAnt0wN5+8ent709054p6jApGpIZEQc4oCE9akGB2pcimIaHwMMAR+tAYc4/WkYZpFHNMQjgrThO4hMOcoTnBHQ+1STJgKfWq7AhgKYCH71OFIwKtggg+9KOlIAxk4FK8gjO0AE96Cdi7u/aq/WkMe8jPgHoOwplFFABRRRQAUUUUAFFFFABRRRQAVLGfl+lRVLBy5X1FAEi8GppGjCAIoDVD0ODQOWqkxMcE4zToU3PipAPkpiPsbIptCRM6bOKiOCpU96VpC3U1GTSGO4DbhSOd5yabnNFIYm30pLlN0YlA9jTxT4xuV4z0NJjKFFKwKsQeopKBBRRRQAUUUUAFFFFABRRRQAUUUUAFFFFABRRRQAUUUUAFFFFABRRRQAUUUUAFFFFABRRRQAUUUUAFFFFABRRRQAUUUUAFFFFABRRRQAUUUUAFFFFABU8CcbvU4FQVcRdoA9BQND244plKaKAGmmk4pxppoEGaQHBzRRTAmZ96gelMYYkQ+4oQc0rkGRR05FUiRb0lrlieTUSqSanugPtDEEEe1M3bULegqWNFedsyYHReKjoopDCiiigAooooAKKKKACiiigAooooAKdG211PoabRQBbkXvSLjNSRnfEpqNhtamgZMzgqAKhI5pwocUxCZpDQKKQwpRTaeKAACnRHElA6Uij94D7UgI75NsocdHH61Wq9dLutyf7pB/z+lUaACiiigAooooAKKKKACiiigAooooAKKKKACiiigAooooAKKKKACiiigAooooAKKKKACiiigAooooAKKKKACiiigAooooAKKKKACiiigAooooAKKKKAHwrulUepq44xI1VrQfvwfQE1ZY/NzQMaRRTzyKYRTENNNpxppoASnIuTRipUG0ZNNCHEBE96gxu5PSnuSTlvypKGwSDjPC4qKdsIF9alqtK25z7UmMZRRRSAKKKKACiiigAooooAKKKKACiiigAooooAtWjZUp6c1JIuaqQvslB7d6unnkUhkY4PNSFcimkAfT+VPjYdCatEkJGKQVNLGajAxQAADGacopM9qljjyNzEKKAGYpBnOfWpCx2+WvK5zinCEqu5upoAZKMwuPas6tQq21sjsay6koKKKKBBRRRQAUUUUAFFFFABRRRQAUUUUAFFFFABRRRQAUUUUAFFFFABRRRQAUUUUAFFFFABRRRQAUUUUAFFFFABRRRQAUUUUAFFFFABRRRQAUUUUAWLIZlYf7NWzH8vzcmqdm224X3rTAVjjNNAynhkPqKXKsODVrysHPUVHLCp7UxFZgaQKakMJHQmjyj60AJgLSFielO2gdqQ0ANxS0uKaT6UhiO2AT6VU6mpZm/h/OoqQBRRRQAUUUUAFFFFABRRRQAUUUUAFFFFABRRRQAVbhk3Jz+NVKdG5jbI/GgC9jIpu30ojcEZHK1JwRkU0DEVmAxn86a3PanqSp4p5fIwaYiDaewqWOJ5DjOKUKfSpFU564oAckXlDG0FvWhySvNDOE4zzULOWOKAHtKVibGOFNZFaNyRHasB1bis6pKCiiigQUUUUAFFFFABRRRQAUUUUAFFFFABRRRQAUUUUAFFFFABRRRQAUUUUAFFFFABRRRQAUUUUAFFFFABRRRQAUUUUAFFFFABRRRQAUUUUAFFFFAEluQJ0J6ZrSxtPFZNXbe5DAJIeex9aEBcWfAwRTt6kdartzTCxqhEz4J4NRk89aZmkyc0API4yaYxAoLHFMwTSGBJNMeQIMDlqSSUL8q8n1qCkAdTRRRQAUUUUAFFFFABRRRQAUUUUAFFFFABRRRQAUUUUAFFFFAD45DG2R07irUbhhlD+FUqUEg5BwaANDdmnbl2j1qpHcDpIPxFWlwy8EGmA7zMDik3OeaXbTT1piDJ61JHjPNRGRB95wKiluwo2w5z/ePb6UmxpCX8gZxGv8PX61Uo60UgCiiigAooooAKKKKACiiigAooooAKKKKACiiigAooooAKKKKACiiigAooooAKKKKACiiigAooooAKKKKACiiigAooooAKKKKACiiigAooooAKKKKACiiigCaO4ZBg8iphNGw+9j61TooAu71/vD86TzUHVhVOincCy06jpzUTyswx0HoKjopAFFFFABRRRQAUUUUAFFFFABRRRQAUUUUAFFFFABRRRQAUUUUAFFFFABRRRQAUqsynKkj6UlFAEnnyH+M00ux6sTT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p:nvPr/>
        </p:nvSpPr>
        <p:spPr>
          <a:xfrm>
            <a:off x="63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349" name="Google Shape;349;p8" descr="data:image/jpeg;base64,/9j/4AAQSkZJRgABAQEAAAAAAAD/2wBDABALDA4MChAODQ4SERATGCgaGBYWGDEjJR0oOjM9PDkzODdASFxOQERXRTc4UG1RV19iZ2hnPk1xeXBkeFxlZ2P/2wBDARESEhgVGC8aGi9jQjhCY2NjY2NjY2NjY2NjY2NjY2NjY2NjY2NjY2NjY2NjY2NjY2NjY2NjY2NjY2NjY2NjY2P/wAARCAUAAo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pIYZJ2xGhb19BQBHRV+OxiTm4mJ/2Yxn9aLiC3df9HjZNo6s2d1K5fs5WuUKKKKZAUUUUAFFFFABRRRQAUUUUAFFFFABRRRQAUUUUAFFPiQO2CcDFSfZXzwVI9c0FKLexBRWlAiRwmJkSQNydw5/A9qjeyQn5HKezc/rQU6cijRU0trLEM4DL6qc1DQQ1bcKKKKBBRRRQAUUUUAFFFFABRRRQAUUUUAFFFFABRRRQAUUUUAFFFFABRRRQAUUUUAFFFFABRRRQAUUUUAFFFFABRRRQAUUUUAFFFFABRRRQAUUUUAFFFFABRRRQAUUUUAFFSxW003+rjJHr2q1Hp6KN1xOB/sx/Mfz6UropRb2KFSR28sgykbEeuOK0EaCAfuoV3f33+Y/4fpSPNJKckk/WjU0VLuyutgf+WkqJ7dTSm2gX/lo7fgB/jUoQk/MfypdqjtTsaKnEri3QnjcfxqePKJt+6vpS9OlRsTmgaSjsSFwBxTQxY0wnNKgoC9ykw2sR6Gkqa6XExI6NzUNBytWdgooooEFFFFABRRRQAUUUUAFFFFABRRRQAUUUUATQjCk+pxVqP7tVU4VR+NWEPFBvTHtQrEcHpSUYpmxKDnkcGopYUm4KhH/vDv8AWlHFSjB60htKW5mSxPC21xj0PrTK1nVZE8qToeh9DWZLE0MhRxyP1oOWpDlYyiiigzCiiigAooooAKKKKACiiigAooooAKKKKACiiigAooooAKKKKACiiigAooooAKKKKACiiigAooooAKKKKACiiigAooooAKKKKACiiigAooqzYRhp9zLlVGeRwaBpXdiFIZZP9XG7fQZqcafP1fZGP9ph/Ic1ekldjy3Hp2qPijU3VFdWQCyjX7824+ijj8z/AIU4JEn3E59TzUox/doosaKnFbIjMjkY5pnzE4NSkU1hikNoFUDryadu4plFMB+aM8UgoPSmMM4pHO4k0hNJmkSxKevSkxkUA4FMQy4TenHVeap1dLYOarzJg7wPlP6GkY1F1IqKKKDIKKKKACiiigAooooAKKKKACiiigAo70Vb0uD7RfxJjI3DIppXdgIh96pl6U/UIBbahNEvRW4piUNWdjamyQUtIKWkbgKeOlNFPHSmUh4G5cGoLpDND0+dOnuKlBpxGRkdRQEoqSszHoqxdQ7G3gfKf0NV6Rwyi4uzCiiigQUUUUAFFFFABRRRQAUUUUAFFFFABRRRQAUUUUAFFFFABRRRQAUUUUAFFFFABRRRQAUUUUAFFFFABRRRQAUUUUAFFFFABRRRQAVqPIJVWVRgEYrLq3YvkmEjryvHOaDSm7Ms9VpBS/dODTCcGmdVx2RRmmnPpSZpBcfmmtSZpaBDOlKKUjNNHFAiQUHpSA0pNMojakBpxph60iGLmjNJRQIQ03IwVPIPWnHpTQMsB6nFNK5EmV3UoxBpK6PxNpZhWG5jXgoA35VzlOUeV2OdO+oUUUVIwooooAKKKKACiiigAooooAAMnAruPC+j/ZIRczKPMcZUHtWZ4d8PPM6XV2u2Mcqp6tXagAKABgCumlTt7zMKk+iPP/EUezWZv9rmqK1r+LVC6opx1WsdazqL3mdVF+6iVelOpFFOArM60AFPWmgU4cUFIKVTg0lFMY50DKeMg9RWZPCYn/2T0NaamiSNZEIIyDSM50+deZj0VLPAYW9VPQ1FSONpp2YUUUUCCiiigAooooAKKKKACiiigAooooAKKKKACiiigAooooAKKKKACiiigAooooAKKKKACiiigAooooAKKKKACiiigAooooAKVWKsGHUUlFAGopEsYkQcHrgdDTDzVW0mEcmGxsbg57e9XJFKNgig6YSuho6Yphpx4Oe1Iw70FiA04UzvT1oBCnpUZ4qXHFRsKBsFp9MWn9qAGkU2nE0lMliUlLSE0CENWNMh8/U7ePrlxmqxNa/hWLzdZVuyKTV01eSMajtFnY3tol1bNC44I49q841KyksLtonGBng+or1CsfXtITUrfjiVeVauipT5locVOdtGeeUVLcW8ltM0Uq7WU1FXGdIUUUUAFFFFABRRU1tbTXcojhQsx/SjcCJVZ2CqCWPQCus0Dw2Qy3N6vPVYz2+tXNC0COxHnTYkmPfsv0rfAxXVTpW1ZzzqdEORQowBTyOKaKVjgVuYHFeMFxexP6jFYi10Pi1d+xv7tc6vQVy1l7x6GHfukq08VGKkHSsTtQ4UtIKXAxmmUJ3paSigBwpytimCnDrQMHQMCCMqeoqhcWhiG9PmT+VaKtilA7j8qTRM6amjEorRudP3gyW456lP8KzqRxSi4uzCiiigkKKKKACiiigAooooAKKKKACiiigAooooAKKKKACiiigAooooAKKKKACiiigAooooAKKKKACiiigAooooAKKKKACiiigArUtv9JszjHmRdQAcketZdT2Vx9muVcglOjrnGR3FIqErMsjpijtipLlPKnIBXHba2RUTdaZ0jaelNJpVoBElMandqQ0yxtFBNAFBIlIafikIpAxnakNPOBUZNBDGmum8FR5nuJfQBa5kmuv8Fpi0mf1etqPxHNXfunSmmEZFONFdhwGB4g0ZbyEyRr+9X071w80LwuUcYIr1YjIxXP6/oq3KmWJRv7gVhVp31RvSqdGcLRUtxbyW8hV1IqKuQ6Aoore0Tw5LfFZ7oGO37Du//wBaqjFydkJtJXZnabpdxqMoWJcJ3c9BXc6ZpUGnwhIly3dj1NXLa0itoljhQIg6AVNtxXXCmonLOo5CKKeBQBSitTMUU2Q8U88VDKeKAOY8Rjdn2Fc0nSui8RyCNWyeT0rm4jxXLW3O7D7Ew61IvNRDrUq1id0RwFKenFGKMUFiUtGKKAClpKKBjqUHHSm5ozQMmViDuU4IqC6tUusuuEm79g3+Bp4OKf8AeHHWlYUoqSszFdGjYq4IYdjTa2ZEiuF2TDns46r/AI1nXVnLaPiQZU/dcchqk4p03Ar0UUUzMKKKKACiiigAooooAKKKKACiiigAooooAKKKKACiiigAooooAKKKKACiiigAooooAKKKKACiiigAooooAKKKKACiiigDSjcTWKEt8yfKRt7duaZ1Wm6axYywjJ3LkAHuP/rU4dxQdEHdCUq0n8VOA5oNEOoNLikplCYpQMUZpC4oEBOKYzUNuI6YpjD1NBLYM1Rk0ppjGkZNiE13nhGIppCsR99ia4ZEzzXouhIE0q3AH8Nb0Fqzmr/CaJFJin0ldZxjcU0gEYNPbgZJwKwNU10KTDZEM3Qv2H0pNpblQpym7RJNW0+2uU8qR1R2+7yATXNHwtdNMUWe3B7Avz+mamMS+aLi8dpJOoUnOafNqNy67YmEQHQIMVlUUHrI6oUqmyNDSPCUdu4mvmWZweEX7o/xrpAgAwBgCqmj3/220XzMCZRhgD1960OtXGKitDlm5N6keKBTytG2rIGgUtHSkJoARjVeZgkbO5AUDJJqZjxXIeI9YM7taW7fuxw7D+I+lTKSirs0pwc3YyNWvDe3juD8gOF+lVYqTbT4xzXA5czuelGPLoSCpU+tRqOalApnRFDqKAKWgsSiloC0AIKUAEc9e1OApwxQOxHto21KCPSnYBoHYgCmnAEdKlwKCvegdiPaG5PBqVGxGY2w6N1VhkVHnmgmi1wsQSaZHK37lxGT2Y/L+fas6eCW3kKSoVYfr9K2Qaiu4muYDsI3R8gE4z9KlqxzVKKtdGPRUk0MkDBZUKkjIz3FR0HIFFFFABRRRQAUUUUAFFFFABRRRQAUUUUAFFFFABRRRQAUUUUAFFFFABRRRQAUUUUAFFFFABRRRQAUUUUAFFFFAEttII7iNzjAPOfSrsi7ZWHH4Vm1pOxdYpT/ABKM8Y5oNab6DMfOKfgA0N0yBR256UzoQFuaQ5NGR2FOHvQMbt9acFA7UoFLTHYYRUTrUrVG5pESIW4qM8mnuc1Jbw7iGPQUjG3M7Imji2bQep5rvtGOdLg/3a4dhiVa7Hw3J5mm7c8oxFb0HqxYuH7tGuKRiFUsxAA6k0tcf4o1xpGaztmwg4dh39q6W7K55sY8zsJrevm7ma0tGIiHDOP4qpwvEqBHiBHqOtZ1hA8jFlUkCruCOCMVzuck7np0acHGyJ2tlkXdA+7/AGT1qsylSQRg04MVOVJBHcVOJUuBtmAD9nFFo1NtGaXlT31RXt7yWxuFmhbBB5HYiu6sLyO+tEniPDDkehrz67UxsVarfhzWDp955UpJglOD/sn1opzafLI5sTBSXNE7+kNIGBAIOQaCa6TzhDTCacTWFr+sCzQ28DZnYckfwihuyuy4Qc3ZEHiDWhGGtLVsueHYfw+1ct5efmapVUklmOSecmkcFhgdK4ak3Jnr06KhEgbk4ApVAVsd6UkJ060kYJfJrND6lhRxmnU0DApy81ZqhRRinUlBQDFLmm5pCaAHEkUZptL2oAUNTgTTAKXB60DJN1G400GjrQMU80YpCwUdaTDN7CmJuwNluFNNEBPzOxKrzj6VKAqAZ/LuamjOR0x/WkYt3MfULpLlk2JtCDbn1qpU11CYLhk7A8fSoak45Xb1CiiigQUUUUAFFFFABRRRQAUUUUAFFFFABRRRQAUUUUAFFFFABRRRQAUUUUAFFFFABRRRQAUUUUAFFFFABRRRQAVftzvsfdGx1/pVCr2mnd50WRyuRkelBcHqSk/JTFJYYp5HyetLEoC5pnWhAlO20+kpl2G0nWnGkoEMaoX4qZziq7nNJmUyPGWq9AvyiqS/erRUbYhUjorUV+JhW74YuRHdPAxwJBx9awpuqtU0TtFIsiHDKcg1cJcrua1KftIOJ0/iLVRYWvlxnM0nA9q4ZwWO48k81qalO+o3IlcBeMYFUWXa22t3Pmdjz3h3Tjdj7JniJZGK/StL7Qko23Cc/wB8daqRW7hA2Mg9xSmpcpQ0exvCnCUU1uSzW5Ub0O9D3FVmOBUsUzQtlTx3B6GmXmyRDJDx/eX0ocVJXgVzShpP7yrLN5i+W3JH3TTYLcsRkUkKZbcfwrRgQsyL0yepq4RvrI46ktbI6jQrkvaLBIcsgwCe4rTJrjH1E299CYD8kZwff1rc1DW4raH90RJKw4GeBWvPExlh5ppW3JNZ1ZdPh2pgzsPlHp71xgDzStJISzMckmnyvJczGSVizMeSamjTaMmuWpU5tEeph8OoIb5fHPSo5emFFWMbuTwKimIVTgYrE6pLQpxwNK/pUht2jOSwxVmD5Y8EfUVHdHlRmhGXIlG40cUY/A0tFWABvWgnJo470mMHmgApcdhSgZ707FADQPalHFO4ppoGApc5poyTwKdwByaBihR1PWm788LzScueOlPysYxQQ5AqAcsaXfkfL09aaAWOWNSqoz0pkbjFBPJ6mpo1I5NPVQKd0FAWM7VYC8YlUcpwfpWTXThPOiYqu5OhxXPXUBt52Q9OoPqKlnPUWt0Q0UUUjIKKKKACiiigAooooAKKKKACiiigAooooAKKKKACiiigAooooAKKKKACiiigAooooAKKKKACiiigAooooAKuaU7JfxsCQBncQM8YqnWrYReTAsjD5nPrjiguCuyWVcSuASee4xUKggkVcvChuiY1jVdo4Qkj8zVZR96qOyOwA5opmcNUnWgpDKO1Kaa3FAmRyHioDUsnNRNxUsxkOgTfIB6VfJyMVDZptjLnvUnVsVJvTjZD2G6HPpTk5UUsYO1hTYj8tM2Q/FV7kYYEVYFMnUMnPaqjuTWjzQaHWsrwjKt+HarJaC56/upPXsaqtCyKNz4Y87R2HvUflj+8351tzuPuy1OT2cX70dGPnjeI4YY9+xqqhZptoP1qZ97REeY2wepqiNyvkdRSdoyTRE3KUbM1oYQSOlSTsAAqnp3FQwvmMMO9BOaqrV0tEeGw/wBuREyZNLs4p2OadXMd/KhEQZqRfmPPQU1uFwOpp4G1QKYwY8VRuXJmVR0zV09KoyLmfNJkVNi3jK+9VZTulFW0+7VJ+LgihbiqbEopcUgpx9KskYTQGoNNzQIk+lJkimg07NAxQacBmmryaVn24HU+1ACkhRSKhf5m4FKFWMb5OSedvrSfNL97gfzoIcgMnZB/9ahIyeTUioFHAp9BG41VFSAbaQcGpRg0DQgandRTSvpTckGmMm06ISRzWPm+VMTuiY9G9qp61Zv5IZ1AlT72P1qdkWVfmzkdCOopQDtw7s/u3NJ7GPs3d9jmqKnvIDb3DJ/D1X6VBUmDVgooooEFFFFABRRRQAUUUUAFFFFABRRRQAUUUUAFFFFABRRRQAUUUUAFFFFABRRRQAUUUUAFFFFABRRSqpdgqjJJwBQBPZWxuJuR8i8t/hWu/QAU2CFbeEIOvc+pp3WmjqhHlRExLSkn0pOin3puf3jU5uFFM2jsQnrUi8iom61IhpAhxqNqkPNRvxTGyCSo9u5gO5qR+tPtE3z5/u1Bja7sXAoSML6CmKMvT3NMj5lApHX5FiMYkI9RUajDMPepm+WRT68VHJ8swPrVFiil4IxSCikMjAwSDUwt/wB35kh2r+ppqsqtvK7iO1MlnaVsueOw9K3hyRXM9WcVVTvyx0RDPIXwOijoPSmwQ7zub7v86lVFkOewqYYAwKylJyd2aU6SDoMdKaacabioOgQCnDk59KQDJxRIcfKvWgAT5nJ9Kk701AAuKdVAgNV5E+cGrOKR0yKQNXGL0qpMMXP1FXAMCqlx/rlNBnV2HCnGkFL2qyBjCmCpGHFR96RLFFO68U3vSr1zQA5iV+VRkmnDEK5zl25BFEJUK0jbh6EDOKbH+8YyHBz6UyJMFQs25qnAxSAU/tQISlFApcYoGGKevWmg5OKeKAHUhGaR5EjGWbFVmvCTiNfxNMG7FocGqV3qEcOVjw7+3QVFdG5ki2h/qBxmsupbMpza0RJNPJO26Rs+ntUdFFI5wooooAKKKKACiiigAooooAKKKKACiiigAooooAKKKKACiiigAooooAKKKKACiiigAooooAKKKKACtPS7cBftDdei/wBTWaAWIA6mt+JRHCqD+EYoNacbu45ulRr0NOJpq9cetUdBWyfNNSv0FQ/8vBFTPyaC47EDUqU4jNNAINAElRvxUnaopOlJhLYrsau2SbYt3dqpKpdwo71pgBECjtUhSWtxkhpsAzKDSSmpLYfNSNt2TyDK5HbmmyLujDDqOak6g0yPglDVFjQcgGikA2kqfwoNIA71E0JMgwcKetS0ZoE0mLgAADoKKaOtOFIYUnU4FL1OBSnCD3oAQkIvvUYBByepp20/efr2FNzk0CZKlL0PNOgjeU7Y1LMegFaCQp9lIiDK5+V1ZQTn39BW9Ok56mdWtGna5XSyd1Uh0BcZUetKlm7RK7MFDHAyDj8T2qzDcxQW6xyMGK5U7R2+tMhuo7aMbTMqnOVIyHro9lTOP29Z306lLy3dyiLub0FZt1/rF+tbdpJCiySAjzjwi9MZ9DWTquBcIgHK8MT1J96xlSSjzXNZ1m5clhB0FHSlxxSdOlZGoHGKiIwak+tMfrSEwozhSaQ8Ckk+5iglkgLLaMwD/VTx+NSW4xCtQTjbb9D9Q39KsRH92v0pmfUlFFA6UnU0FCinYzSClYgDJOAKACq8l3g7YuT61DPcNIdicL/Omxgdu1BDl2JUQu2XOWNSlArLimxHJHrU7KNwNA0iFvv5qtd2glUyxDDjqB3q0eWpycUCaT0Zg0Vdv7baxlQcHqPSqVSc0lyuwUUUUCCiiigAooooAKKKKACiiigAooooAKKKKACiiigAooooAKKKKACiiigAooooAKKKKACiiigCxZJvul9F5rXB5rO0xeZH9ABV8mmjop6IUmmqfnFL2pMfMDTNCqOLsipnNRf8vpyf0xUjmguGwg60pFNWn0FB2qGXoalNQTHg0mTLYdYqN5Y/hVxjxVO1OHUVbfpUmlP4SB+Wqxb9T9Kq5+arVt3PtSRUdyemOMHcO1KTzSjkUzURxvXcvUVFnNPB8ttvbtSOuG3DkHrQIbRilx3oA4pAHagEngU0nJwtOyI+ByTQA7IVcDkmgJt+Zuvp6Uirt+Yj5j+lDHNMBrtTBTjSKMsBSEzQsghUo25WfhXB6VOBLeXDKhIj43sO+KZDGXjS38ra7H75HNaflrb2rJHwFXqa9KnF8tjy8TWUJabv+rleCK1j/wBWFz6sef1qQvGTs3KT2GQahRZ5Qr5SOAAAeYoJJ9s1VNzN53lMiHnGzyx/StOdR6HK8NKo2+bYttbQMG3Qrz14xXPXyH7UE6gHg+orbuNkZZHhGCuVcOx5+lYkuWumJPSsq9nE0w6mpWbvcKTvQRnmkriPUCkZcilzR0oEMAJIFIwyyipAMDPrTrdQZN7EgLzkDNImWxBfAKVXCH3U1PH9wVUu3824Jyre6jGatRn5BT6mMXqTA8UoNM6iig0JcgDJqlPP5hwPuj9afcOQmM9arDmgiTHBccinn24pAcdKXbls9qRJNbHc3PWrLHANZ2/MyheMGr7n5M0FxIgfmqQdKiFSr0pjInwWKt0NZM8RhlZD26Vqy8NUF9F5tuJQPmTr9KTM6iujNooopHOFFFFABRRRQAUUUUAFFFFABRRRQAUUUUAFFFFABRRRQAUUUUAFFFFABRRRQAUUUUAFFFFAGlpwxAfc1Z7e9VbJtsC/U1aPXNUjqj8KDPFKnLjr+FNNCH5ucfjQMgXm9bjH45p71HDg3Lnj8KlekaQ+EYKd+NNFO/CmNAelQy/dqVuKhkPBqWTPYLQ5mFXZOlULP/Xir0pqS6XwkHerdsMKTVUDmrUI+Q0I0gSE5pN2KSjrTNBThhg01GwdrUUFdw96AGuNp46HpShS3stOVgRhhyKCzOcKPxoARiANqjmhU28nk04KF9z60tACHpTDTyKY1DBjD1qS22i4Qv8AdByajNSRDmiLs7ktX0NuCUXF3G8W7ZGpyW6irF2f3DY7nFV9LUiB2Ixk8H1qe6J8kn+7zXrQu4XPnsS19YUVstDJuFknvGjTPB/Ae9WZZAYXa3ZWmQYdwMEj1FQXTvGXReFkO7d3YVVjkaGQOvUdvWuX2ii2mev7NySfb8SWOQm0KscqHGKzhzI59TV2dgqAIuNxLgHsKpjgUqjtFIzppOo2hD1pKWgVznSJSHk4pTSovGaBAx4xT2Iit+VP+8rcimxrufPJx6VDdOGfAOffGDSZnNlbq2TVxPuiq2KsL90UIyiTL0pT600cCkJGCQaZoV5my5FNTgUjfM1AOOKRkSAdwOKR3CJ9aQSbATVdnMj0gbsTWq7pM1oO3y4qtaptFTOeaaLjohRT6YtPHSmUQzdc06AhgVboeKbN0plufnpC6mbPEYZmjP8ACajrT1eHhJgP9lv6VmUjmkrOwUUUUEhRRRQAUUUUAFFFFABRRRQAUUUUAFFFFABRRRQAUUUUAFFFFABRRRQAUUUUAFFFFAFyBsQL9avKdy1UWFo7Ubup5+lSRu2z5TjIpo6I6Ise1M+6xye3pmq4ndThuakWQuGIz07UXKuMtuZHNSvTLQcMae1BrH4Rg4NP7Uw9actA0DdKgk6VO3SoJOlJkz2Esxmf6Vdeqlj/AKxjVw1JdH4SMDBqzF/q6rnrViP/AFdNG0RaSiigoQ0A0UooAdgE8il6DA4FJSigAooopjENMbpT6Y3SkxMjPWpoqg71YjHy0LcSN2zV0s49x68ge1SE1FbXCTQoFPKKAR6U4tzXsw+E+UxDftZN6O5SuIgFKP8A6vPyP/cPofaqyxIpwuJ5O2z7g+prULADk8Hiqs86opRcAjsBWcqUW7s66eMnycpl3f3tpO5j94/0qAntT3bdISajNcdZ3lZHpYZPku+oUUAc0E8VidAnU4pzcLgU1OTn0qSNd7bj+GTQIGIjizkE+mcGqOSzZPNT3Uhc7eSB61CgpM55O7FIqRT8ophGacoZgAozzihCvYsKeKZMwVCRSruRjHICrL1B6iorlugFNlN6EI5pcZpo4pC2BmpIGysfu06CPnNMVSzZNWo16UCSuyxHwKVuaVeFppPNUbCin5xTBSk4oAjmPFRwfeomalgHNLqT1LskYnhaJv4hjPoe1c8ylWKsMEHBFdGnSsnVofLufMA+WQZ/HvSZFVdSjRRRQYBRRRQAUUUUAFFFFABRRRQAUUUUAFFFFABRRRQAUUUUAFFFFABRRRQAUUUUAFWLOHzZgT91eTUABZgAMk9K1oohBGkY69SfeguEbsknXdGRVKI8le46VePORVGZSkm4U2bSHOm8ZHWmxgANkDP1p6sOvY04j90xH8qQkOthiOnMOaIeE/CkamdK2GHrSqaQkigdaCRx6VXkqwelQSdaTFPYWz4Y1cPSqNqcOauE8VJdL4RpPNWU4QVUzzVsH5R9KDWIUmeaKTFMsUdadSCg9KQC04UwGn5pjCiiimAlMbpUnao36UmJkXerEQLDAGTVbvVu2l8o7sbh0I9RThbm1IbaTtuXXheyBeOT5lA3ZHGD6etRLfyj721vqMVYhnjl3SiM7YEwqFsn6mqrv9oz55beOd2Ogrud18DOBJSv7aN7dR8d5JJcqCAF/u1SuZ08lwDlyxJpwLQsHAU5BwD1xVGbK45yDyKh1ZxjruTKjTcvd0Q9DlAT1petIOFFFczdzsSsrC4pjHtTicU0cv8ASgGPCnAUdTUsp8qPZjn0YfrRbANMSyhgB0JxTJeWOAQB0BOcUESZWYZoAwKeRSEcUjIQYxSiSRVZFbCNywx6Ui8CkwytlO/BoTsRNXRPLIJpVck7igyfWqs5+fHpU6KSSZOvYVXnI8wihsdrRG571GzbjilZuMUsa5NSQSRrirEY5qIcVYjGaaNYknamd6eaZ3qixc0hbiio3PFAiJzk1YgFVxyatwikhIsr0qDUIfPs2x96P5x/X/PtUwp6NhgeuO1DLaurHM0VZv7f7Ndug+4fmT6Gq1I4mrBRRRQAUUUUAFFFFABRRRQAUUUUAFFFFABRRRQAUUUUAFFFFABRRRQAUUUUAXdOiG5p2HypwPc1fHzFTVaMbIIoR1+831NWl+8B7U0dMFZEchILD1FQjEi4NSznaQarZ8uXHY9KGDG8xvtbpU2CIT1wfeldRKnvSKMQhSFznr3oBIljH8qRqVfvn6UjCg6OhGeKRaVqaDjpQSPqGXrU2eKikpMUtiOA4c1bLcVSjOJDVoHIqQpPQcoywq3UESc5qc0HTFBRRRQUAooopgKBTsUgooGIAQadRRTADUbVJUbUmIh71MnSou9SJSEiRZGQ5UlT6g0jSthsknd1OeabnmmSfdq1Nx2InFSWojTKXlJzh1wM9qrb90q46AY57012xRBzJmqdSUtzlVOKehZPSmU81HnmkbsDSp0JprU48IB60iSe34hJOwk9m70gHFSEhYQgbn+6V/rSAcUyGQMtMI4qwy8UwpkUibEApVPY8UoGDS7QaBDsYGc1QlbLk1ck+SM81nscmkzObADc1WFGBUcS1KelISQZ5q3D0qmv3quxfdpo0iKTzTaPU0maooRjULnNSMeKiNJiYqDmrkQ4qvEM1aQYFCGiSlBpKBVFFbVofNtFmA5iOD9DWLXToFcNG/3JBtb8a5uaJoZnicYZCQajqc9WNncZRRRQZBRRRQAUUUUAFFFFABRRRQAUUUUAFFFFABRRRQAUUUUAFFFFABUlunmTovYnmo6t6emXd/7q0DirsnRt1wauL1zVC3P741fxgU0dMSK5GUqsV8yL/aXpVtxuUiq8XDEUMGRRS4ODVl8FUwT19KrXERB3LVrYyxxbhjIz97NCFHewiH94R7UrcUxCfP8ArT2HNM6FsRP0plSNUeaRDHA8Ux+lOBpHpCexX6SVaj5qo/DVYifAqWTTdmXYz0FSHrVeFsuKs0HbF3QlLRRTGJRS0UhhS0UtMAoopKYC0w06kpAQkc05aHHNApEi01+lOprdKAZRm4an2gyGakuBxmpbdcRD3po5UvfHmm9M8U40mBVmgmMsKcFLzKijJ9KEHzE+lOt8fvJMK2OxOPyoJexI77pdvz4Xs/anVFBk5Y5yfU1PQQMIoC8U7HNLQBXdMGk28ZqdhmozwaQipduREB61TUZNT3jBpdo7VGi0jCWrJFGBSmgUhNIYsYy1XRwlVYRzVpvugVSNIiHhaZmnMe1Rk0AxrnmkA5oPJp6LSESRirKioUHNTjGOtUWgpaKKBig1n63FmSO4A++NrfUf/Wq/TLqLz7SRP4gNy/UUmTNXic/RRRSOQKKKKACiiigAooooAKKKKACiiigAooooAKKKKACiiigAooooAK0NPH+jyn1IrPrVsk22OT/ESaC6e5XhO2etInisscTGraSYHJpo2iyY9c1C67ZMipc5FNeRVXLUyhHTK805wgKBNmAvO0YqNJzJIqRqck9utT3G4TsJC+4AD5+tAR3Kw/1ufSpW5phUgEkYp55UGkbIiaoyOalbrUbUEsbSnpTaWkQQS9aRGxTpaiB5qTJuzL9ocyir1Z9kcyCtChHdSd4hRRRTNApaKWgYlLRS0wEopaSgAIptONIRSAYwzTe9SGmkUhCU1qfimt0oE9ipMMmplGEAqNhlwKm6VUTFLUaeKQnA4pSce9NwWYCqAU/JF7mnNhLZI/lLE5IK8ik2mSVI1BPPapJWMlzgsxCDADDkUGcuxJEuFFPxSDgUuaBCY5oxSindqBjMVFI21SxHSpiKo6hIVjCDq3WhkydkUHYs5Y96enSou9Sp0qDnQ8UhozSd6ZRYtxmrDfe+lRQD5aeT1PrTNFsMJ5phpx5NORO5oAREzUhwooZlQVTknLnA6UhNpD5Zi3CnApqSup4Y01RmnhPakK5dhm3rzTy9U48Jk0rTj1qrl3LRkApUuADweaoGQtQAxpXDmK99EIrglR8j8j/Cq9X51L27Z/h5FUKSOeaswooopkBRRRQAUUUUAFFFFABRRRQAUUUUAFFFFABRRRQAUUUUAABJAHU1vbBHCsY/hUCsmwj8y7Qdl+Y/hWwxyTTRvSWjZlzDbLmpAeKddx96hjJYY7ikGzLMT84NOmXctRhOOOtSA7lx3FMshtlX7QocKRnoxwKsuymZ9oAGeADmooxiYEHH/Ac0qn5mJoHDcP4Sf505DlPpTV5Q/WiL+IUGyBqiapWFRNQTIYaTNONMNSZsZJ0qHvUzdKiHWgyluXLH/WCtGs+zGJBWgetI7qPwhS96Simai0tJSigYUZopDTAM0ZoooAdSUo6UlIBppKU0lIAqN+KeahkbigmTsiNeZPpUjVHDySacxqkYobmnx9zTDTyQsdMQ63G55JCpIUdmwaIAWyxJJPc00gLaqu1CznOc8ip412qKZn1HgUUCloGFKDSUUAB45rGvJfNnY9hwK1pW2qeaxZl2SEUmY1Bg61Mp4qFakBqTJD80DrTc1Ig5FMotxDCUMe1OUfIKQDccmmbdBETnNK8gRaR5AgwOtQEFzlzx6UhN2GOXmbjgU9IAOTSl1XpUbzE0EadSUlE7UxpSfuiog2ecU8E+lMVw2sx5NPWLFIpanhXagpDggFPVRQluT1NTrGq0FJFW6YR2zg9W4FZdXNSk3ThB0QfrVOkYVHdhRRRQQFFFFABRRRQAUUUUAFFFFABRRRQAUUUUAFFFFABRRRQBpaSmEkk/4CKvVThkMNtGirwRuJ+tSLcLnnimjphohZ13KaojKPWgWDDg5qtPFnkUmEkSIQRmhh3HWoIX2naas9RVIEJHycjP4Gmpk7jT1GG7fjUan5W+tBcRUOAaVOJPrTV+7SqfmFI0Q56iNTP0qE0BIYaYaeajNSZMYxpijLU56IRlqRl9ouWow4q+apwcEVcNCPQpqyEooopmgUopBS0ALSUUZoAKKM0lADqSig0AIaSlNNNIQjHiq0p4qdjxVWU5OKDKbJIRiP60dTTlGFApcVZIwDJpzAu6oAeeuBmhcE59Kch8uN5mVvRWU9KYnogc+bc4DBlQYBC4qccCobdTt3HljyTU/WgzQClpMUUDFJppY+lBBzwaZK4jjZj1AoExHO41nXq4cGrEDlup5pt6uYs+lJmUtUURTqZSipMSReamQVGgqQUzRFmKVdm1uDSNL2WoKeE7UzS40kA+pprE9SalKhRUTDJoJZGSSeKAlTLF61KEApCUSBYz2FTLET6U5nAGKgBO7KmmPYtLDU6oFFRW8hKkN2pzSZ6UXNEPLYppcAFj0AzUZaobyTZbEd24qbg3ZXM12LuzHqTmm0UUzjCiiigAooooAKKKKACiiigAooooAKKKKACiiigAooooAKKKKANSFt1rEeuBg/nTiitWZHK8f3T+FW4JHmQlRgr196EbxkmrEhRkOVNPVs8N1qPdKP4M0eZ/eQimUK8WeVpUkIGGpBMvT+dO4YZFAEyde/4CoR91vrSoSZBnp9cUqrlT9aDSAhGEFMBxUsg4qE0FMsN0zULVMP8AVg1C4oHIiNNNONNNSZMjeiHrQ9ERwaRmviL0PUVbNUoTkirvahHfT2EooopmgtFFFAC0UlFABRRRSAWkJpaQ0wCmmnGmmkJkT9KrkZkFTyGoo+ZKDGW5MeBTCacTUbckCrEx6j5euM96bMRJOsS7SF6le9TKfKjaT5htHBAzUNmpYtI3UnNMyn2LajAxS0CigAoopRzQMTg8GqGoSHhAeOtXyMfT1rOulzIxzn3oZnN6EUD4YVZuBuhb6VSX5Wq8p3wn6UkQtrGYKkQUwnBqRSCOKkzRIKRnCj3ppbFCrk5NMq5Zt0JXcepqYgIKhhlCHB6VLJImc7himaLYjILGnBQoqJpxnCDNN2zSewoFclaZVFQNOW6U9bQnljUgtVHrSFqysAWPJqdV2ipRCq0pVR3oHYkhX5D700qQanjwsfFKyBhkUNGtitVLUHzIqD+Ec/WtFkwaxZGLyMx7nNKxlVdlYbRRRTOcKKKKACiiigAooooAKKKKACiiigAooooAKKKKACiiigAooooAK1tMQC0Z+7Mf0/8A11k1raYc2TD0c/yFBpT+IduyaXg9ainyj57UqtuGRTNhXjU9qj2Ffu0SAls5pAzj3oESRn5xxz9M085HGe9RI4Zxng/XFSnr+NBpTCTpUNSy8Cq5OKCpFiPmKmPTof8AV016BvYhbrTTT2phqTJkb9KSP71OamLw1Iz6l2D7wq92qjb/AHhV40I76ewlFFLTLCiiigYUtFLigBtFLiigBKKWkoADUbGnmmNSJZDJTYRyTTn6URcJmmjJ7iseaaoy+aGNLGOpqhBeHECqAcsezf0qeBdsQFV58PLCuE/4Cat9BTMerYtFFJmgYZozik60Zxx1oAR24qu6hhUj9abQQym8RBqW3fB2noamZaYqgNmlYm1jPmXbIw96Rc9qfP8ANKaQYFIye45Rjk0pcCoy9KgLHNA0yUI7DJ+Ue9OCRL95ianVgygEA01ogeQtMuwgnjThRig3Y7CmG3z2phtm7Ug1JftdJ9rqL7O9J9nftQK8ib7QTSeZnvTRZzEZ4A9zUbxyRn5lI96AuzQtpwBtbpVtGHbpWKshFWYbnHWi5pGZoTjbC7DspP6Vztb6yiWF0zyykD8RWCylGKsMEHBo6mdXdCUUUUGIUUUUAFFFFABRRRQAUUUUAFFFFABRRRQAUUUUAFFFFABRRRQAVpaU/wC6lT3BrNq9pit5jtj5cYzQXD4i5Km9SKp5aJsHpV81DIoI5pm7RCXDDI5pMnFIYsHKmj5x70Eir98Zx+Iqz/F2xn0xVZWII4qyBl+hH1NBpT3GzVVPWrU1VjxSZU9yxB9w0j0tvypofpTK6FdqYakaozUmTGtTB96nN0po+9QZvcu2/wB4VfxxWfb9RWh2FJHdS2G0dqKKZqLRSUUALnmlzTaKAHUUgpaACkpe1JQAjVG3SnsaY1IlkMnSnLxGKjkNS4+UU0ZdRjUq8ITSGnY/d/WqJEwXuk5BCjsMVbqGIZZiSfTmpqZnYKSkLjNG/wBKAFI9KQMcYIpN9Gc0ARuO9R5qV6iNBLHA5pspCocUq1BdPhcetBLdkU2JLE005pxpvepMBQM1PGtMVamXP8IyfagqKJFGKlDAd6iEUzei/U077Ln70ppmqHmZR3qNrpB70fYkP8Z/OkNivZjQJuQw3ZP3RSxTuGywytH2VlPqKkEeBjaaQK5ZkIeAlarRz/wOMipovuFD3qnMjRuQRihlNk72scnzRnB9KrmAqcEEGnRyle9WklVxhqCbJlZFdDlTVe8BLhyOT1rTKDtzUF+gFmTjkMKGEl7pl0UUUHOFFFFABRRRQAUUUUAFFFFABRRRQAUUUUAFFFFABRRRQAUUUUATWtu1zLtHAHJPoK2ViWJAijAFU9KO2OQ+pxV12G2g6KasrjKrTSEPjHFWBUNwm4ZHWmy5EYbIpM1DuI4pNxpGdyU1Zi5AP9Kz95q7ZvuGD296ZpSfvDputVn61Zm61WfrSZcyxbdKWQU234NPkplrYrNUZqVqjNSYsjamD7wqRulR96Rky5CeRWipygrMhPIrSi5ShHdSegGk60p60lM2CiiigQUUlLQMUdaWmiloADSUppDQA01GxqQ1E3WkQyJuZFFTMcCokGZvpUjdKpGSIyeae3VV4pg5YClYjeTxwO9Ml7FiEYTOOtPPvSR8IPpVizliS4PmJu+XjPQGqWplKXKrjHsZxAs5gkETdH2nFQBcVsf2veG7WzKILc9QR1HqKzbxFiupVhbfGG4OKbREKnNuQu4C8gUgYKmSetQyyB5FQDHc02dvm29hUl3JmYMuaZSRHKYooEKDVG6bc/0q27bVJrPkO5qTM5sQmlQEnpTo4iwy3AqddkY4pEJCJCWI3cCrgi2rhOKq+cKel3gYYZFM1VkDxv3Y1EQ46MasieJ+vFLtiboaQ7FPzJF70ouHFWjbKejVG1qw6c0E2ZF9pb1pftDHvTWhI6jFMMZFArssJKc9as/JPHtbr2NZvIqWOYqaClISSNon2sKVTirmUuE2t17H0qo8bRvtakwtYljY+tJqDYtVHq1EVR6k3ES/U0gk/dZRoooqjnCiiigAooooAKKKKACiiigAooooAKKKKACiiigAooooAKKKKANPThm2P+9U7Ag+1V9LbKSJ75q4RTR1Q+FDAaRhkYpcYNBplFOWPB4qEirsgzVdlqTJoiwKs2I+ZuuKrkVZsh8zH+tCHT+JEko5NV261YlquwoZvIlt+tSuOtRQdamkplLYqt1qM1K/WojUmMhjVGetSGoz1pGUizBWjD92s+AdKvxGg7aWw89aSlNJTNwopaSkITmjFLRQAClpKBTGLSGlpppCGMajY1I1QucCgiQQjJY0rmliGI/rUcjc1Rm9EOi6lvSkb7yx87mOSMVJEAkJdsY9+9MtQZHaZs+i+1Mzm+hb6CmkMjh05PcHvTiaQ5xxTJauiU3kjRhRGVIGM8cfj1qqzlFJNO+YnNVr2RgoQnrTbM+VR2GQZeQue9Lc8S062GMUy84cGpDoSQHinmq9u/zYqV2Cgk0xp6ENyxOEXqaasO3kjJp0WCxlb8KcZSx+UVJNr6kZVjQIS3qamVSepqxH8gxinYajcpfZm9DS/ZW9DV/IPSgEUD5EUPsxo8hh0JrQABNDfL24osPlRQCSr0JqRRKO9Wsqe1LtU0x2IVdjwwpTGjj7uKl2Ck2e9AWKklsRyORURhPpWkoAHNKY0bmkLlRlqHQ8VOWMyhXXnsatGIjpzUZTnOMYosFirHkNioL9t1xj+6oH9f61bZcTnjrWdM2+Z29TxUozqbWGUUUUzEKKKKACiiigAooooAKKKKACiiigAooooAKKKKACiiigAooooAu6W2J2X1WtM1l6areeXCnaBya0GkAPNNHRT+EcRmo24o89fWmtIGNBYjcioHFWO1RSLxQSyHFWLQYVj/SoDVm2A8knHOeu7+lCHT+ISSoDyaneoSKGayJYKlkqKLrUr9KC1sVpOtRGpnqI1JjIYelR4+YVIelR/wAVBky3DxV2I1Siq1Gak7KexORzSU49BTD1pm4UUUlAgpaKKACilpDQMKaadTGNAmMY1DIe1SMaj6yAUGMmSn5UAqHG5wPWppDxTIFzMvT8elUTIS/YxqkIyM9R1qzGoSNVHQCqE58y/wAAAc9ulaIHFUjFO7bCgGimFsGgY5sY4NZkr+bOT2HFW7iULGSDzVKEZbNJmcnd2LkIxUV9/CamjqG9PyD60+gS2K0b7WBqS4mDDjvVfNJnmpMrkyHipkwOTUKdKczEjCgn8KC0y0rr6iniVQKoLFKeiN+VSLbTt/CR9TTKUmXA6N0OKdn3FVo7OQclgKtxW4H3iWplq7GhiDUobcKkZFYYIquUaM5HIoGDJ3FMDEVMp3DPemumRQAgc07dUOCDSg0CJJCduRUSynvUw+ZCKrEYNSxlgSGnBye1VlNTx8mi4EFydju3ouaya1NUbYmO7nH4Vl0kc9V6hRRRTMwooooAKKKKACiiigAooooAKKKKACiiigAooooAKKKKACiipbVBJcxqehbn6UAbFvGIbJUPXq31ppUHrTnyRSKc00diVlYjaFTTDAB0JFWDUbGmJkILp15FOyGFOppTuDSEROuDVi3P7jHH5f1qIjIwaliGIsHNA6a94Y9R1I9Rmg0Y+Pg1K3IqJOtSnpQi47ED1EameoTSZlIYaiY/NUpqF/vUjCZchbIqyhqhA/ariNxUnXSldFxTlKaaIjlSKU0zoG5opO9FACilpKKAFooooADUbU80xqBMiamxjMn0pXNEP8RoRk9xZTTrbiTOQPcjNRSHJqa2GDnn8OtWTuyvAu++duDj0FX+1VbQZlmPJ+bvVommjGIx2xUO7uRUjjNRStsQlh0oEypdOGfaOgohFQZ3MSe9WYRUmS1ZZSobz/VVKpxUN22UIply2KJqa2t2nfjhR1NQ9TWvaoEgCjg96SRnCN2J5SRDhAfrSGcr0TH4VOVY9xUZjPdao3t2Ijdkdqcl1n7wpGjB6ioWix0pE6ovLIrVKpFZO50NTw3POG6GgakXjMoOM0odWHXNUpUKjeOV9RUaylT1plcxfMfOVpKijuPept4cUDuRSJmouQatFMjrzUTpnp1oE0EZ7VFMMOacpKtzS3AyA1JiIVPNWoRVaMc1Fd3ZQeVHwe5qRXUVdjNUlElztU8IMfjVKjrRTOZu7uFFFFAgooooAKKKKACiiigAooooAKKKKACiiigAooooAKKKKACremrm5z/dU1UrR0tflkf6CguHxIu0m3nIpcimNIqjjrTOkU00imeZmmmXB6UCuPIpKZ5w70okU96BCkDvUijCVHnNSA/IKC6e5G1RHrUrDNMIoLYqdalPSol61KOlCKiQvUR6VNJUBpMykMNQuOamNRP1pGEhq5Bq1DIehquoyanRcUiqd0zRtzk1IagtetWDQd8dURmkzSkUmKBhmlpBS0ALRRRQMQ9KYaeaYaCWRPSp8sf1pHpzcIKaMiI8tVlBtXgZ49cVVTl6suQI26ZxjBqkStmFouEZjn5jnmpCaI12QqPakJpmY0nmql9J8gX1q2R6Gsy5ffMfbihkTdkMQZNWoxiq8X3qsr1qUZxJDwKq3DZGKsMTiqs3WgqQy3TfMorUBxVSzTapc9+lWCxNNBBWRMr07eKrBSTU0cJ6saZqO3A9s0eQGHPFShQvQUtA7FOS3cDj5hVZ4hn+6a1aayKw+YZpWJcTMSSSE46ipSkc4zGQr/3T0NWGtR/CcVXa2ZTkDB9RQTZohwyNtYEEVPFIRSqWYbJUD+9RyIYmGD8poDYuo+akKgjIqjHJVlHplpgyZprDMRB7VNkNTWX5T9KQFTcI0aQ9FGay2YsxY9TzVm9mziJTwOT7mqtSjnqSu7BRRRTMwooooAKKKKACiiigAooooAKKKKACiiigAooooAKKKKACiiigAq/pz/JInvmqFSW8phlDj8fpQVF2ZpMufutio2jfPWrGEmUOh696b5bjoc0zosV9rDrQWxU5Dd1FRlRuyRQKxHsJ5pfKPapM+gFHmY9KBDBvXvmp0OYxVZjzkcVYiYmMUGlPcRsZphFPP1prdKDRiA1KpyKhqVOlA0MkqE1NJUJ60jOQwioX+9U5qF/vUjGQ6MVYQVDEKtRrmka00WLcYNTN1pkQxTmoOyKshhopTSUAJS0UYoAXtSUUUAIaY1PpjUCZGwyQKWU/LQOXFNmpoyew2AFnqy5zIsQ7ckVDbYUM56D1FPswXLyt/EeKoyb0sWGphpx60xqYEch2oWz0FZRO5iavXjgRYHU1RHWpZhN6ksQ5qdahjqYHigEDHiq5BdwKmc8UkC8lj+FANXZOowoUdqljjzSJGTzVhcKKo1SBVA6U8UmR2paCxaKQUuKACikxS4oAKXFITik3UABVT2qK4iDwkAcjkVLnNLQJmQrYOKtRPmobyLy5cjo1EXBzU7Ga0ZdBokJ8h8HB2nFRqwPepfvIR6ihvQswKKKKDjCiiigAooooAKKKKACiiigAooooAKKKKACiiigAooooAKKKKACiiigAooooAsWtyYGweUPUVqo6ugZTkGsKtuGPyraNT1AyfqeaEbUm9hzEYrPfzFY5q6xzTCMimaSVyiZGFJ5h71aaMHtULRr6UjNpkJkq7aEmLkmquxPSrVpgKQBQVSvzEhprcinN1phPFM6GN71IhqKnoaAiD9ahNTNUJ60iJDGNRN96pWqFvvUjGRPDVuIc1ThNXYutI6KRZWhqRTQetB1DTSU40lAgzRmkoNAC5ozTaM0CCmmlJppNAmC/ezUUvJqVOpqKTrTRnLYHytmQN3znHtVyJNkSr6CoNgZYV2j14b+lWSeKsx6jTUZNONMbGM5oBmfevmQAdqgFLI26Qn3oWpOZu7Jk6U/NMXpTj0pFoaQWbAqwNkKgv+VMgXkselOZDO2OijvTKRJ9rQjimPc+hpotlEhPVRTmhDdF/KmF5FczsJNysc1fguhIoz1qutsFPIyTSSoQ6KnB70Am0aQIPSnVQin2vtY81cVwRTNU7j6KM0lAxetNK0tLQBGDilBpSuabnHWgCK8TzITjqOarKmIgautgn61V2lA6Ht0qWQ0RI2Gpbqfy4NoPzPx+Heo1GXxVW4k8yUkdBwKkzlKyI6KKKowCiiigAooooAKKKKACiiigAooooAKKKKACiiigAooooAKKKKACiiigAooqzY24uJTu+6oyaBpXdgtbYysGYgKDnnvWhcTADANMeKRVOCoHrUHkhjzNz7Cg3S5VoKZwO9N+0inC0j7yE0ot4B7/AI0C1GC5z2oZtwyAac0cA5DYqOSdAm1OfegL9yMmrNoeo/rVLcatWROT1oQU37xZbimE096iJ5pnSxDTkNMNOWgkc3SoWqZulRNSCRG1QydamaopKRhMWF8HFX4jWYDVu3m5waTRdGfRmitKaYpyM07NB3IKTFFGaAEpMU6igBtJSmkoEJTTSmm0Eir3qN/vVIvQ1GeWqkRIuIOFOQcD0xStSjp3/GmOaozGk5qC4bZEx/CpSO4qnfPwqd+ppMzk7Ipd6kWmCnoKk50Sr0pTzSClzig0JnyI1RepqZCEj2k4xUKPkls8AflUttZy3bbmysf86bdikNEqox5DZo+1hgAOM962INMt0AzHuPvVgadbkf6pR+FR7QqzMQsByOfSlRN0hY/Sr9zoytzGSuO1Z0sNxatyNyiqU0wsN8j5ySKjR3Rmx0Hap0mLrUaj5m9KoXoSxXSt1NWAc9DWSy4fCfiatQXIA2t1ouNSLtFMVww4NPpmgZxQQGFIaYSQaAEcYNRyjJVvXg0+Q5ApAAy4qWJmfNmONz3J2j+tUqu6mcSRoOy5P1J/+sKpUkcs9wooopkBRRRQAUUUUAFFFFABRRRQAUUUUAFFFFABRRRQAUUUUAFFFFABRRRQAVoaaP3Uh7k1n1f0w8yL9DQXD4iyxI4PSomhyMoc+xqyy5qMxkHKnFOxu0U2SQeopvlv61fI45FN2iixPKUvJJ6k0CEVaYVGeKRPKQmPFPtuHP8AhSNSxfeOfSgI6MtOKhapicoKiYZNM6mNpRRik6UEj88Uw0uaDzSB6kTVE44qdhUTdKDGaIR1pynBpvenCgwvYtwzkcHkVbVwwyDWYvFTJIV70rHVSr20ZfzQMVXSbPWpVkB70jrUkyTNNJo3UmaBhnNIaWkPFAhDSGlpp4oExV6GmoN0gFKp60+BfmJqkZyLHQVGTzTmNRlqozYhPvWXcPvmY1fmfbEx9BWWTk1LMaj6CipEqNalQUjNEgowWOAMmpLeCS4kCRrk/wAq3rTTktV3N80nr6Um7GqjcpWOn7F3Tjk9FrXii4GBinQwEnJ71oR23y5rKTbNUrFVY8U8DFWvII7U1kx1qBkG2mPbJKMMtWQBTgoxTQmc7qOk7EMkAOR1A71lbwEI5DE4PtXasoIxisXVNKDAzQgBx1HrW0ZEMwGxjCjj1qLyjgsD0q0kxVikqgEe1EhDD92prQloggnKsMnBrSjcMM1kSqU5PWpLecqvJouEZW0ZrU0iooJ1k4yM1KaZqtRjj5arzTiCIt36D61YkHymsvUXzKsf90ZP1P8AkVLIm7IrSSPK+5zk02iig5QooooAKKKKACiiigAooooAKKKKACiiigAooooAKKKKACiiigAooooAKKKKACtDS+PNPsBWfVi0mERYMcA0FQ0Zqk0gIquGcrnbwKBKxH3TzTOi5MxpDUXmsOShpjzOV+7gUCbHlgTgVG1KjBF5+9SOwx15pCZG1EZ/eCkNIOoNBPUuJ9zHoaaRSxnJYYpSKZ1LVEZFGOKcRSYpEjDminEU0igQjdKhfpUxqGTgUGc9iKnLTactBzEgpcUiinCmIUcU4NiminheKLXKjOUdh6yEd6eJD3qAigEilym8cQ+pY8wetG8VBu9RSEA9DSsbqsnsTlqaTUJU9jTCG9TSDnLcZyxFWY12rVC2DGYZrQJwKqIc10IxqMgUpOaax46UySpettQL61Sqa6fdKcdBxUIqTlk7scKsQoZHVF6k4qBa0tIi82/jHpzQOJ0enWEdrAMDLEcmpgm+T6VOV2oAOp6U+GHYOetYnTsCR4qdXwetMYcVExxQBd8wEVBKwJqNZOKaWy1IEOCk07aVFOjdVHNAdXpoGMxTWGRUpBXmmnBqiTn9Y04MpmiGGHXFYsUrfdJrtpIwynIrkdRtxa6gQPuvyKqLJZUuly1QR4Em096syAA7m5PaqqDMuTVkPcuwIFfIq5mq0A5qWWTYMDljTNo6DyVIO44A5P0rDnkM0zyH+I5q5eT7IjCp+ZuXP9Kz6kwqyu7BRRRTMgooooAKKKKACiiigAooooAKKKKACiiigAooooAKKKKACiiigAooooAKKKKACnRgGRQehIptOiIWVC3QEZoA1Zj+6bHeiP7+PQCmysGTAIOaRHAZiTTOnqEhMkoQdB1pJwAFUUgkVXc55PShiMAk80CGPy4+lEqhVHqaOriiblgKQiJ8r1pu4gVJNywFQse1IlluBsufpUxqpC2JVHqKuYpnTTd4kZpKcetJQUIaaacaa1BLGE1DJzUjmonOaDGbGCnKKYDzUi0HOPAp4FNAp60xDlHNOxQtLmmIDSYpc0opgMK0mKkIFJigBhFNYH1p7U1gaLIak0T2SEsTjJ6CtKewureISyQkRn+IEHH5VVswUVQOpq/puo3MLypIqMvKsuO3pQkjZzcbGeQDyKilbYhPpTiwMsm0bVDHA9KrXsmI8etSzVy0uUWOSTSCilFSc49RWv4eONRGf7prJTpWnoQJ1KPHoaT2LhudlEm9t3YdKmIxRGNqilzUGww9KzrmfbcJGOS3atCd0jiZicADvWTZRm5uXun6dF+lSykWxkCgmnuKiNIYjMfWnRSbe9U3ny5Ve1EbMTSHubCOHWmN8rCq8Mm0VJv3VVyWiZvu1yniA51CNV6ha6on92TXFatcq9/I45IOBVR3IexWuJcDA61BC3PNB+Y5PerENsSQx4rQz3Zbt1KxlsjOOKzWvZCSQFBPfGTWqg+XFYNOw6jatYUkkkk5JpKKKDAKKKKACiiigAooooAKKKKACiiigAooooAKKKKACiiigAooooAKKKKACiiigAooooAKKKKAHLI64w3SrSXSOMSKAfUd6p0UFRm0aEYjnYiM5I5xUv2ViMYqHRubzb6qa3xD7VEpWOiD5lcyPssmOlMNrIDk4rc8rioZYj6VPOx8phSqykkiq/ete4iyDkVnODEWwoORjkdKpO5lJDFbEqmtDPFZYPOa0YH3xg1aNaL3QGkxTmpBQbARUUnSpTUT0ESHWMAuboRseMUuo2DWj5U7oz0PpVjRoy12X/uitO6VZEKOMg1SV0cc3aRyfepFp11CYJ2Q9ulNWpJJlPFKDzTQeKAaYiUNS7qjBopgSZpc1Hz60ZoEP3GgtTO9LjigBc81Iq7mApgGBU9uvJP9KZcFd2LCjAGO1SS3M5jKLgE8bs81HnAqNiWNI6nFMi27FwDVC6bdJj0q9L8oJz0rMY5JNSzKb6CUopBThSMyRelamgEDUVJ9Kyx0qa3me3mWRDyKHsXHRnoIbKg0hase01VJoQScGkutVSJMg5Pasbs6VEt6i4kCwg8sefpU0QWKIKKybJpJpDNIeW/StAuaQEucmoLuURRk/wAR4Ap4bjNUdxuLgufurwKBiRx7E56nk1MnApxUZqK4k8peBlj0FIB7ziJeTzUlvKW61RWBj88hyx/SrEZKdKYbmg8m2ByewrjZI0kkYkZya3NTuylsYwfmb+VYiHmtoLS5nIlSCMKDtp2OacPu0hFaAkOQfNj1rArfTgg1gHk1L3MqvQKKKKDEKKKKACiiigAooooAKKKKACiiigAooooAKKKKACiiigAooooAKKKKACiiigAooooAKKKKACiiigC/oh/4mSe4P8q6gLxXKaS23Uofc4rrAeKynudFLYUKMUx0qUdKD0qDYoywg9qzrq1yCQK2iMniq80eV6UXJaucvLGUarVnnaRT76LBJxTLYjbW0XciCtInNNxTzTCas6BCajYU7vU9natdXCxjOD1+lLciT0NPR7by7QyEcv8AyqWda0WiEUaovRRiqN0QqkntWyVjz5O7Ob1T/XDj8aqrUt7K0kzZbgHgVCtZMZIKcKRelOFAAKcBQBxT1pgJto2048UZoEAUYzSGlLYGKjZ+aAHdKt2+dnNUC9aEHEYz6UG1JakjdKj7U5zTCcCg6GVrxgI8DvWeas3jbpMelVqlnPN3YCnL1pBT1FIlDx0oooplF6zOYCPenE889qhsz94VK45qGdcPhRu2hUxBlIIqff71zkczwnKn8KcdRlPHSo5WJtI27m4G3y0+8ep9KSLCKAKzreeNxndhvepzcopxnJ9qloZdMgVSxpIoTI3mydew9Kij5IeT8B6VN59AD3AHFVbm4EA45c9BTLq9SHC5BdugrOLl5GLHJPNaQjfcVwnYvlmOSaqqfmqy4+Wqv8VbGbLi/dopI/u07FBSEY7YyfQVg1uXBxbyf7p/lWHUvcxq9AooooMQooooAKKKKACiiigAooooAKKKKACiiigAooooAKKKKACiiigAooooAKKKKACiiigAooooAKKKKAJ7Jtl7C3+2K7A9a4qI7ZUb0YGu2TlQfas5m9HqPXkUpFPjXihxxWZuQcA4FMcAinMOaTtSEZN/FkGslHMUmO1dBcrkEVgXibX4rSDM56alzIZQRTTVa3mwNjdKtYzWptGXMhmK3NJubCyh3zS/vW6gA8CsamtTTsKUeZWOin1qxAJVpHPsMVi3+rNOrJFGEQ9yeaptULCm5M53TSInyeTQtK3SmjrUmTRKKeDUa0+mSPBpwpgpc0AOY4FN3cUwk00kmmA8vUZbNGDRtpAOiXdIo961VGBVG0jJbf2FXugpnTSVlcbIajdgB9KearXL7Yz6nigqTsijI25yfWmUGioOcUVItMFPFAIdQBSU4UyizaD5mPtUzVFadGqRutSzrp/CMNRSDBzUppjDcCKEKauhimp4ycZHaq464q0vyqBVszhuW0vGC4dc0C6ZjwMCq2eKEPNZcqN0QXpIuEf1qcH5gfWor5coG9KcpzGprVGP2mSseMVV/jqY8Ak1CvLUxMtx/dp1Nj4Wn0Fohuzi2f6Vi1rXx/0Z/wDPesmpOeruFFFFBkFFFFABRRRQAUUUUAFFFFABRRRQAUUUUAFFFFABRRRQAUUUUAFFFFABRRRQAUUUUAFFFFABRRRQAV3Fud0KH1UVw9dtYHdaQH1QfyrOZtR6lpOKbI2KdjAzVeZqzOghmmAPvTBJkZqpeFhymSRUlvIJYc9D3HpTEPmYMp9ax71dwJrVdTiqU8YzyOM0ImSuZAGKswyEDB5FVi/zHIHWpoumR0rYyg9dC2DnpSGmqOKcD61R03GMKicVOcHvUTgUiJIrtTO9SuMVH3oOaSHrTxTFp/amQOzmloFLQIaRS7aCaTNAC4FCjJpvfrUsIzJ7Dk80DSu7FuJQiAD8cU8mmREsu496ecUzsSsNNUL1vmC+lX2NZVw26VjSZnUehFRRRUmA4U/NNWloGOFOFNAJ7GpFidjwKotJsmtT85HrUz1HFburBj2pZG54BP0qWdMLqNmITTc0oilfouPrUi2jH7zGkkOzZAi5k9qnLAVMtsq01rVT0JFUwUGiEvmnI1I1qw+61NCSoeVz9Kmw9Sa4G6Ij2qG3O63HtVpNsqYYYY00WpiXCciqIcHe6InP7vNRR/eqSQER4IIpkI+emQ9y2tOPSot2DSl80Msr33/Hs31FZdal/wD8ep/3hWXUo56vxBRRRTMgooooAKKKKACiiigAooooAKKKKACiiigAooooAKKKKACiiigAooooAKKKKACiiigAooooAKKKKACuz0w/8S+3/wCuY/lXGV1WmXKvYQ7T91dp/ConsbUtzXHK1VnBNSrINvWoJHyayOgqvFsXezAD3qgLspeKCuFY4z61riOOQZdcn3qnqVmBAZBxt6U0DXYtugK5ArPuk+U1pRYNvGxPVQap3i4HpQiWc1MuyVhRHIUbI6dxU96vIb8Kq1stUcr91mnCwdNynIp+Ky1dkOVYg+1XIrxWwJOD600dEKqejJ9gzUcgA7VOelQSGmzWWxWeo+9SvTAKk5JiqKkApgp9MzHUUlGaYgNNJoNNJzQAuanUbIMnIZzjpVcDJxVhwDLGgxgelBrTXUuRjbGBSkjvSj7tGBTOgguHCxEiszBY4AyauXz8hRUUY8pd5++entSZhPVjUs5nGdhA96kFg/cgUv22YDBbNSR6gw4cZFIuPs+oJZAfeJNTJbIOi1PDNFMPlPPpUoAFI6YU47ohWAelSBFHan/SgLTNeVCYyMUCMDoKkAxS4phYZtxS4p1IaAGEUAU6jFACYpNo9KdRQAzYKUAjvTqKQDSAwwRUXkIDlRipqKBNJ7lSVCh56UgFWJI9461CUZTyKDKUbMgvhm0PsRWVWxdrm0k+max6RyVdwooopmQUUUUAFFFFABRRRQAUUUUAFFFFABRRRQAUUUUAFFFFABRRRQAUUUUAFFFFABRRRQAUUUUAFFFFABUsFxLbtmJyPUdjUVFAbG3ba4NoWZce4q9HdxzDMbhq5anI7RsGRipHcVm4LobRqtbnVLIc1YkKzwhGrn7fVsYEy5/2lrQhvYJvuSDPoeDWbTRvGcWXlBji2Dnb0+lULl2Y81Y+0GNgx5UdanNvbzOsgOYyM0LUbOfnjMiNgdutZtdVqRiht2JCqoHAHeuVraJzVFZhRRRVGRoWkvmRbD95f5USZrPBwcirVq5bcGJb0zSNlV0swYGm7cVMRmk207GcpXGAcUtO24pDTJDPFITSUoFAhtGKfjmlC0ALAuHB9OadETJclj2pVwqM3HTuKLMcs1BvBF3HFNYcdaXNRztsiZs9qZq3YouQ8zMeg6Ux2LEkmmqcinpC8zYQE1JzayehHkmnxQSTNhFz71fg05RzKd3sKvIiqMKAB7UHRDDt6yKdtY+SdxclvargWnAUtB1xioqyADilxRRTKCiijNAAaSiigAoooNACUUUUAFFFFIBKKM0maAFopM0uaBDHiWRGVujAg4rMn0qReYWEg9Dwa1s0ZpNGU6UZ7nNujRsVdSrDsRg02ukljSZNsqh19+30NZ9xpa4LQMf91v8AGj1OWdCUdtTLopzxtG211KketNpmAUUUUAFFFFABRRRQAUUUUAFFFFABRRRQAUUUUAFFFFABRRRQAUUUUAFFFFABRRRQAUUUUAFFFFABRRRQAUUUUAKWY9WJ/GnxTzQHMUrof9lsVHRQBJNPLO2ZpGc/7RzUdFFABRRRQAVNanEmPUVDUlv/AK5aALfelxTSMGlBpgL3phHNSdqTbTER45pwFOwKKAALSupRQT0NKg3OB61Y1R0MEaJHtZevPWgqMb3KkzARBR396mtVxGPeqh3EgMK0Y0IQACkbwQ6qt2GkAjjBJPpVwIepGBUojwMrgZobNvZuRQt9PAAMxz7Cr6oqDCgAe1IVPrRt96RtGEY7D8il3CmYo20Fj9wo3D1pu2l20ALvFG4Um2l20AG4UbhRtoC0wDcKNwpdtKqjFADQSe1HNP6CozQAvPpSHNGaXNADcn0pST6UuaKQDMn0o59KfSUAMOaOafRTAZg0vNOpCcUCE5o5o3UZpARyQJOpWRQcVSOjsSSso24445rQTO5vpUq445osZypxnujmXRkYqwwRTa3HDF2WSFXGaYbe0bh4dh9sig5XQfRmNRWhcaaMb7Z94/unrVAgg4IwRRcxlFx3EooooJCiiigAooooAKKKKACiiigAooooAKKKKACiiigAooooAKKKKACiiigAooooAKKKKACiiigAooooAKKKKACiiigAp8JxKp96ZQDgg0AaDdaQU6QYJplMBwOKdnNR5pwODTELSU40x+FoAYzkNlTyKvNbiaJSzYyMk4qrZxCRyzche1aCpuPzHj0qWddGndXZGiQx4wpkYd+tPMkx+7GFHvVgKFHAprGg6uVIrMkrdXx9KvIMIB1IFVmNWAMqDntQOI0jIz70YFBOF/GjNBQYpcUUUAFLRiimAUUUlAC0UmaQmgB2aM0yloAdnIpDQKWgCOloIpKAClzSUlIBc0UlFABRRRTEFLnNJRQAhFFKaaaQCr94/SnL0FRr978KenQUwGyDDmhTng806QZao+hpCHeSvVPlPtVLUbUtGZgPnX72O4q+jUTfNBIPVSP0oZFSKlGxzdFFFB5oUUUUAFFFFABRRRQAUUUUAFFFFABRRRQAUUUUAFFFFABRRRQAUUUUAFFFFABRRRQAUUUUAFFFFABRRRQAUUUUAFFFFAGi53KGH8QzUdEDb7YDuvFKKaBgBS0UUxChsdelDjK8U2lFAFmxTbGx9TVtOtQWwxEKsLUdT1KatBD+1RvTyahkamWxjt71aTJRT7VQY1ejJCL9KSJiOP3fxopCflP1opli0UUUwFopKKAFpKM0maACiiigAooooAM0uaSikAGkoopgFJS0UgEpKWimAlFFFAgooopAJRRRQAi8OKVc0mMMDThkMcUwFfqKYRSTOUZD68U48jIoENxg09TkU080gODQBjX0Pk3LAD5W5FV62dSh8233gfMnP4VjUjz6sOWQUUUUGQUUUUAFFFFABRRRQAUUUUAFFFFABRRRQAUUUUAFFFFABRRRQAUUUUAFFFFABRRRQAUUUUAFFFFABRRRQAUUUUAWbLlnX1FTkVXss+fx6Grrjv2NNCZDSZpxFIaYhKbkk08ClRMuPrQVFXdi/GMIo9qlQcUwVIOBUI9VaKwjGq8hqVzVdzQyZMjY81opny1+lZ+MmtBAQgHtQggL1U/WimknYR70gzVFj80uaYKdigYZpM0uKSgQZoFFGKBi0UUUAFFFFAB2ooooAKSiigAooooAKSlpKQBSUtJQAUUUlABRSUGgQhNO/i47imnpS5+6famIhviRErejU62k3rgmluxutXHpzVG1k2nFIzbtI0iMGkNKpDrkUhFBoAwRgjg1h3UJgnZO3UfStsVU1SLfbrKB80Zwfof/AK/86RhXjeN+xk0UUUzhCiiigAooooAKKKKACiiigAooooAKKKKACiiigAooooAKKKKACiiigAooooAKKKKACiiigAooooAKKKKACiiigCxZf8fA9wa0MBgQazbU4uFrRyBVITImGKYandcruFQGgABwKltxmUe1QE1Yshks1JmlJXmi4oyae3ApEpHNI9MjY1C3WpWqPGTSM2Crkir6/dH0qoi81dyNo+lNFRIwPlP1oxSgjyvfPrRTKDFJmg0lAC5oopaAEpaSloGFFFFABRRRQAUUUlABRRRQAUUUUAFJS0lIApKWimAmKTFOooAbikxTqMUgGEZpUGEIPY04Ui/ece1AhWAZGXHUVkBSr1rjtxVOaH5zihmdRXHW8hFWTyMiqKZU1aifjBpIcWOokXzIXj/vKRSkYNHQ0MbV1Y50jBwaKnvU8u7kUdM5FQUzzGrOwUUUUCCiiigAooooAKKKKACiiigAooooAKKKKACiiigAooooAKKKKACiiigAooooAKKKKACiiigAooooAKKKKAJLfidPrWk3WsyH/XJ9a0mqoiZIvK1WkGCasJ0NRzjvQBVJq/ZDEOfU1nkc1qQLtiUe1Szpwy965MOBTGpxPFN60juGGlVadiigmwAYqyOlVSwDAepqyScU0UhuPkH1pM4pDkKKBzTAM0tFLQAUtJRQAtFJmlzQMKKKM0AFJRmkzQAtFJmkzSAdSZpKMUALmkoxS4oASinYpKACkpaKAEooopgFGaKSkAtC/wCsHuMUUn8an3oEPXpUUi/MaeOpofrQDK5SkAIqbFNK0E2Hq25cd6OhpgyDTzzzQMy9VXEyv/eXH5VRrU1NMwK391qy6Dz6ytNhRRRQZBRRRQAUUUUAFFFFABRRRQAUUUUAFFFFABRRRQAUUUUAFFFFABRRRQAUUUUAFFFFABRRRQAUUUUAFFFFADov9an1FabcnNZsIzMg960zVITEUkGiUZFLQeRTEitj5gB3NaajGBVGFd1yo9OavjrUPc7sMrJsU0lOxmkxzQdQlJTqY/SgTGDmUfWrh4FU4xmQfWrjHINCCImOBSEUZ4FGc0xhRS0UAGKSiigYUUlGaQC0maTNFABmjNGKUCgBKXbTsUUAJtowKXNJmmAvApMikNJmgB3FFJRSAKKTNFAAaKM0lAC0UlLQIKaxwR9adTWHFAD/AOI1HM4TaSaeT831FQ3n+pB9DQTJ2QocN0NOFUVcdxUqyAfdbHsaCFMtbaUAVCs3qPyqRWVhkGgtNMiuk328i+1YddCwzWFcJ5c7r6Gg5cStmR0UUUHKFFFFABRRRQAUUUUAFFFFABRRRQAUUUUAFFFFABRRRQAUUUUAFFFFABRRRQAUUUUAFFFFABRRRQAUUUUATWgzcLWgfSs23bbOh98VqMMc00JjcUAU0uAaRpMdKoQ+1XMjvVoGq9qMRZ9TUxdV6mo6no0vdgiXj1pGZVHJxUDSk9PlH60zd3AJPqaC3MmaUHoCajaRv7oH1NMLNjkgUwkeuaLGbmSQsxnXJ/Sr7cis+05uB/hWi/C0zWm7oae30oAoPb6UZoLFNJQTSZoGFGaSlpAFJilooAAKUUUooAMUUUtMApKWg0ANooooASilooAbRS4oxQAlGKXFBpCExRRSUAFLSUUALmkPINJSZoAd/Cv0qO5XdAeelPB+RaJBmJh7UxPVFFUPrUnlk9gaRAP79TKp7OKRgoog2lfUUoJ69D6irIU+xprRg+1A+W2w2Obna/fofWqGqJtnVv7y1bdD06Gqup5Jib/ZxS6mdV3hqUaKKKZyBRRRQAUUUUAFFFFABRRRQAUUUUAFFFFABRRRQAUUUUAFFFFABRRRQAUUUUAFFFFABRRRQAUUUUAFFFFAADg5FayNvjVuxFZNXrGTMbIf4eRTQmEqsGpmDVtlBFRbQHCnvTYLUmVtkaqOuPypufT8zTc84HJNSJDn73JqUdyu9BgOT8qlj61IInb7xwPQVOEVR8xApPNjHCruPtzTLUO4wRIOxNIwx0SnmWVvuxY+vFRv55HOBSG0hbbJnHGKuP0qlZk/aPmYHirr/d600XDYaxw2KMmlIwxpaChvNLRRSGFFLSUAFLRRTAKUUlLQAUZopKAHZoptLQAGm0poxQAlGaKKADNFFJQIWkoooAKSlooASiiikAU0jNOxSUCEUfux9aVh+7cf7JoAyh9jSheoPcUw6GQoJOBVhI39TRDB8xJPerqIAKRhGJVAlU8NUqySgfMuamb5R0pnmH0oNLDd6SDHQ1Uv4z9n6fdOasugkHo3Y01TvVopO4xSZE48ysY1FKwKsQeo4pKZwBRRRQAUUUUAFFFFABRRRQAUUUUAFFFFABRRRQAUUUUAFFFFABRRRQAUUUUAFFFFABRRRQAUUUUAFFFFABViyJ8/8DVerthHkNIfoKaAtcdT2qBMvIz5z2FSTsVhYj6UsEfkRb36mlJmtKN2PVViXLHmlV5JW2xjA9aZHG0zbn6dhVpcIuFGKEdiQiwov3zuPvUmQo+UAUzBJpduaZQbiTUcwLIcmptoFMlI20gexTsT/pOK0n+7Wdari7BxWi/3aEKn8IN96kpe/wCFJTNAooooGFFFLQAUUUUAFLSUtACGilooAKKSigBaKKKAExSU40hoASkpaSgQtJRRQAUUUUCCkpaSgYUUUUhAv3H+tPXkimD7rU5eopjM4gCVsHHPaphJIvIO4ehqFgDI3XOaUDHQ0jm5rFiOZZDg8N6GnMuTxVQjd15p8cjocNkj1NBSn3JOhokXcu4feWnMMjIpEODipLMi6x9ocjuaiqa8G26kHvUNUefL4mFFFFBIUUUUAFFFFABRRRQAUUUUAFFFFABRRRQAUUUUAFFFFABRRRQAUUUUAFFFFABRRRQAUUUUAFFFFABWxEgit0Uc8Vj1p2zl7dPbimgHMgYjcBtFTMgcqP4RUT9celWIjmOovc7qUbIegCikZ0HXr6VFJJg4X71RbyvXqapFuVix5hPQAD3prSkfxgfhUGWPfApVTd0BNMnn7DjMx6MfyphZm6sxp/lt7CjYo+85pC95jbcYuUOPzrQf7pqgu1ZkIDHmtBuhpmlNWQ30PtRR/CtFBoFFFFAC0UdqKACiiigAooooGFGaKKACiip7S2e7uFhjHJ5+goE3YhBpa6GHw1DMNq3DrJ2Jxg1iXls9ncvA5yyHBoWpEakZaIhppp1NNBoJSUtFAgpKKKBBRRRQAUlFFABRRRQAg+631qReSKj/AIPqakXjn0oAz38wSNgZGaN7D7yfpR5h3k+9SiQ9xUXMrEamNu2DTyhxwc0/fGwwyilVUP3GI9qpMOUiUlfpT8c5FK6EckZ9xSLxx2pMFoZuori7Y+oBqrVzVMfaRg/wDNU6EcM/iYUUUUyQooooAKKKKACiiigAooooAKKKKACiiigAooooAKKKKACiiigAooooAKKKKACiiigAooooAKKKKACr2nttjkyOBjH1qjV6IbLdR68mky6auyUsM5qaKQCEn0qoWqRGygHqag61Ifz17mkGWOFGfekwXbA6dzU6KQMDgetaCSuIkSryx3GpsMRwNo96QOqcKOfWml2brSuaJWFKJ/GxNG+NeiimU1uKVxjmlyRjjmrvUZrMzzWhA26FT6U4u44gOh9qWgcOfekqixaKSloAWkoooAWiiigAooooGFFFFACirNjc/Y7tJgobaeVPcVVFLQJq6szq7bW9OSJpZA5kH3Y65u9uWu7qSdhguc49KgpKDOFNQd0KKDQKDQaiGkoooEJRRRQAlFLSUCCiiigAoNFIaAF7KKdj5GPtTf4/pRK22BvegCiBzTx0poFOrMzCilpKBjllZev5084cZHWo8cUisUcDsaLgUNQBF0c+gqtV7VVxLG/95ao1SOCorSYUUUUyAooooAKKKKACiiigAooooAKKKKACiiigAooooAKKKKACiiigAooooAKKKKACiiigAooooAKKKKACrecqo9BVSrm3AH0pM1p9RtTRcr9KjIFTWq7nxSNUrssRptUZoLZOB0pszHIUd6cBgUmdC7ABS0U00hik1ExzTmNMoJY01bsX4K1UNOicxuGFNaCi7M0nHf0pD0zTwwZQR0NM+6xHY1obCUtBGDiigAooooAWikpaACiikoGLRRRQAUtJS0AFFFJ3oAWg0lBoASilpKBCUUUUAFFFFAhKKKKACkB5z6UE0Y4wPxoAVf51HdHAVfxqZBk1VmbfKSOnapYmMFKKSlqSRaSlooAKZJ0H1p9Ryn5lWkDK+ptkxD0WqNT3j77g+g4qCrRwVHeTCiiimQFFFFABRRRQAUUUUAFFFFABRRRQAUUUUAFFFFABRRRQAUUUUAFFFFABRRRQAUUUUAFFFFABRRRQAda0JFG7HoKpQjMqD3FXX+8amRtSW4zAqzaKBuaq9WbcjawB5pG8dwHzTMfSpKij++1S0maoQ9KYSalIzTCtAyM001IRTCKZDG0UuKMUElqzmwfLY/SrjLkc/hWQODkVoW1x5g2Ofm/nVJmsJdB4OODRUjLn60zpwaosSigj0pKAFooopAFFFFMYUUUUAKKWm0tAC0lFFABRRRQAlFLSUCCkpaSgQUlLSUAJRmilAA60AIBjk/gKcoxzQFzyaccKNx6UAMlfZHx1NVBT5XMjZpoFQ2S9QpaKMUhBS0UtIYlQZyzyHoozUsjbV9zVW9cRQiEH5m5b6dqaMqkuVFEksxJ6mkooqzhCiiigAooooAKKKKACiiigAooooAKKKKACiiigAooooAKKKKACiiigAooooAKKKKACiiigAooooAKKKKAHRf61frV49apwDMy1cNTI3pbDakico4PamUoHFKOrKm7K5MfkmB7GpTVfcGXax+hqdclAabVjanJSQZpc5ppozUmgpFNK04GloAiIpuKlIzSFaCWiPFAJByDzSkUlMRdgugw2yHB9as4BHrWTU8VyycHkVaZal3LuwjoaQ5HUUkdwjjrj61KCD3qiyLAPSjbUhVT2pPL9CaLAMwaMH0p2w+tGxvWiwDcH0oxTtrUbWpWGNxRT9ren60vzYoAjoqTDelG1vSiwEdFSbW9KTa3anYBlJT9rUm1/WiwhuKMU/a3rRsPc0AMIx3pOPrUmwd6UKB2oAiAJ4AwKcqAU8lV6moXuVXhRk0noIkYqq5J4qpLKZD6D0pHdpDkmkAqGyWxAKWl6UmaQgpQKKcBSGGMUnWhjUVzMsEfP3j0FMTaSuxs0yRHe3OPur61mSO0kjO5yzHJod2dtzHJptUkcM58zCiiimZhRRRQAUUUUAFFFFABRRRQAUUUUAFFFFABRRRQAUUUUAFFFFABRRRQAUUUUAFFFFABRRRQAUUUUAFFFFAE1qMy59BVrFQWY5Y+1WKh7nTS+ESgnijFKwyKcdxVdiImpraUhthPBqA9cVtaRocl9H58kqQQA/ebkn6CrZjCTi7oqMMU01e1C0S2k2xTCZf72MVSNZnoJ3VxKUGkooAdmg802jNIYpFNIp2aKYiPFGKfijFArDKesjp0Yik20YpgSi6kHoakF36qarYpMUXY7suC8X0NOF4nc1RpMU+ZhzM0PtUf96l+1R4zuFZ2KbIPkNNSBzaRo/boP+egp4uoiPvisMRAcsSfan07mH1h9ja+0xf3x+dH2mL++PzrGowD1FK4fWX2NoXER6MD+NHnp6isiFAhOO9T4o5jaFTmVy/56etJ9ojH8VUgOKQii5XMXTdRjvTGvI+1UytN20cwczLTXn90VG1zI3Q4qILS4pXJuxSzN1JNAFGKM4qRjgKM03dSUAKTmlFNFSAUAKopxozxxUNzcLbpk8uegoBtRV2FxOsCZPLHoKyZJGkcs5yTRI7SOWc5JptUkcNSo5sKKKKZmFFFFABRRRQAUUUUAFFFFABRRRQAUUUUAFFFFABRRRQAUUUUAFFFFABRRRQAUUUUAFFFFABRRRQAUUUUAFFFFAFu0GImPqcVNTIkf7NHjAzk/rS7H/vL+dQ9zqhpFDqcFJpmx/VT+NDMcVUTOq9Ce0hE93HCOrHFXtbv3jm+xW52RRAA471nafN9nv4Zm6K3NWtdt2j1B5MZSX5lah/EZx0RPaxqbTAOc81VkUqxB7VbtSI7aIe2azIZWlmlGCeSfpTkjelU1sS0lIWozUHRcXNGaaTSbqAuPzSZpuaN1Owrjt1KGpm6jNFguSUVFux3pwekO4+im5pc0AFFFFABTJASvFSYoxTE1dFdqbirRRSeRSeWvpTuc/sWV6KsbF9KNqjtQHsWNjqWm49qWkbwjyqwopaZmjdigoU0lIXFMMgoFckpCwFRFielJ8x607C5iQvmkzTPxpPxosLmJN1LuqPIpQfaiwcxIGp4LnovFQk8dackgRDu6AZosNSLEssdrbea5DO3CJnqfU+1YkkjSOXc5JpZpWmkLt3/SmUJWOSpNzYUUUUzMKKKKACiiigAooooAKKKKACiiigAooooAKKKKACiiigAooooAKKKKACiiigAooooAKKKKACiiigAooooAKKKKACiijvQBq7cRopH3VA/Sk2jHSolvI2PzArU+MgEdDUanbFxa0GbQR0qvuwxq2VwpqqY8mriYVhd9adnqyCJYL2HzoV6HuKyihFPSLIU7gMsBim1cxTsdRdwWNvBBJKzxxsCwRlxle1Y17rMXk/ZrC1jtoc/Nt5Z/qTU+vybkIdn3rhQT91lA7VzxovYq5oE7kDc801WBONuPxptrJvj2Ht0p+0BsE4qTqTurgrBsjGCKKZ1YsKXBJphcXNJmnCP1pdox0oAZmilyM8inAA0AMzS/jTsCm4GaAFBPbml3EdRSbfQ0m0+tFgux2+l31HyO1IW9qVh8zJfMo8yoC/tTCxPGKLC5y15o9aPNFVDG3rQEPqaQc7LXmj1o80VW8tvWnBGRd1Ac7LHmUbz6VAr56mn5HrTDmY8uaaWOetJlaUEUwuxKUD2o3Cl3jtQITDUmCadvpu40AOCetLtA70zcxowx60DHFlFNyT0FLtPpUiR5oAakRY81K0AaFl9RUqgDvSn60y1HQwmUqxVhgikrUv7Pfbm5jH3CA49uxrLpHFOPK7BRRRQSFFFFABRRRQAUUUUAFFFFABRRRQAUUUUAFFFFABRRRQAUUUUAFFFFABRRRQAUUUUAFFFFABRRRQAUUUUAFFFFABRRRQAVrRHzYVbqNo4+nFZNTW8rI+0ZIbtQBcyQMZ4qIvtPQ0jyFWPekEoPWqB3F832NWtOQ3F5Cu3jeM5quHHpV7RnjGq2/mkhS4zt60CRPr8rOqr5qyoXJXAwUPpWARzitbXpfM1BiU2EcFfpWdEuW3EdKktK5atY/KXLEZNSShXHTmocuaMt6mg6U0lYcq7R3P4UhAz6Um5/U0bnoC6FzjvRn3ppdvSk3e1MXMOIzRgjof1pu71FLkHtQFx3P1pCCe1J/wABox7UDuAD+lL8/pSDHvThj1NAhmW9DSfN6VLg/wB40Y7bjQBAwY/w03DDtVjA/vU1gPWkKxZWDein1FIbYjpUsL4iXntTvM54NGhuolbysHkUTRfuWxVnzOfmANJIyGB8DBx6UaBKOhmpCTyWFP8AJH96nK2B92nbz/dFFjHRDRGPU0bB70u5iOAKMv6imF0JsHpRtx2o+b1pMH1osFx3A7Ckz9BSYFLgdqLCuLn3oyPU0AUu2gd2G5R2pGkI+7xTtntS7D6UBqNWeQdRup4uF/iBWk2+vH4UbR/sn9KB80kaOnSRPK0MhBimUxt7Z71zbqUkZD1UkGtzTRFFqELy8IGGQaxrs5u5j6u386nqZVXezIqKKKZiFFFFABRRRQAUUUUAFFFFABRRRQAUUUUAFFFFABRRRQAUUUUAFFFFABRRRQAUUUUAFFFFABRRRQAUUUUAFFFFABRRRQAVNaj94fXHFQ1LbHEw96AJ3XOagI5qyetRuuPpTBjFPrXQ6RoV7uivQoRR8yhzgn0Nc6OGB9K9OsbpLvS4ihUfIOnY4rlxVaVKKcTWlFSep5/qEc51B/tJZnJ5Y96Zg9EXir18zy3kitztbANQiL1JrWEm4ps3VOzIQjd2ApdgH8dTiNB/DTsIP4RWlylArYX+8aXC/wB6p/k/uikIQ/wii6HyEGB60YHrU5jQ/wAIpvlJ6Uri5CLaPWk2/SpTCvqaTyf9o07i5CPaaMN6VJ5R/v0eW/8AeFO4chHtPoaNp9Kl2P6ijZJ/s/nRcOQi2n0pdvtUuyT2/OjY/t+dFw5CLb9aQrxU2x/b86Qq2O350rhyBH/q1p4PNNX7opwqGzVCnrTW+4fpTjTW+6aQ2QhTjpS7D609cEcmnYX0NaXMuVEWz3o2e9S4X0ownpRcfIiHYB3pcKKlwvoKXA9BSuHIQ/L6UfRTU3ApKOYfKR4f+7S7X9qkpaXMPlIxG/8Aep4jP9+nCjafWjmHyieWf7/6U0xt6g1JtPrS4NHMLlRCFZTyvFZVx/x8Sf75/nW7A4L4YDANYMr+ZM7/AN5iaE7nPXSVhlFFFUcwUUUUAFFFFABRRRQAUUUUAFFFFABRRRQAUUUUAFFFFABRRRQAUUUUAFFFFABRRRQAUUUUAFFFFABRRRQAUUUUAFFFFABUkBxMp96jp8QzIKALZpQwHBFBphpgRsMmt3QNXaw/0eZDsbkHpWIaW4mebaXOSowPpUzpxqK0thxk4u6NSWZXaSYDhmJxUaEsuT3qrbNugK9xU0ZJQVFraI74yuibbRgUzJpQTQaD8Ck4puaWgBcj0oyKSkoAdxRxTaKAFpCDS0tADOaOafScelFxWG5NFOwKNo9adwsNxTXBweafj3qNzgUXJY5RhBSjrR2H0oB5pFCk0jfdNBNKBkc0AMUcU4Cl4HSjdTuKwbaOKTPvS0hh9BSUtLSGIBS4paXFMQgFLilFIWAoGOpCwFMLE0BSaQCmT0FQSz4By21e5pLyXyIvkPzE4rLZ2c5Yk1SVzCpV5dETy3bsCsfyqePc1XooqzjcnJ3YUUUUCCiiigAooooAKKKKACiiigAooooAKKKKACiiigAooooAKKKKACiiigAooooAKKKKACiiigAooooAKKKKACiiigAooooAKUHBBpKntoycylCyr7d6AJQ4K80hNOkXKlulQlj0BpgOpD0ojDO4Uck1M0ZilAOCRzTsISHMbIx6PVlDskKjoeRVS4mM0u7AXHQDoKs5LRJIOoqJHVRlpYn4P1oxigcgGlqDqG0tGKKAFooooAKKKKQwoopaAEopcUYoATFFLinLG7jKqT9KYmRmoZmCD5s81ow2MsnJARfVjUOpWqQvGqvu3Lk1ag9zGdRbLchHIH0oC804AAYpyEVJuiMijOBTyBSKAcBumaSVyZPlVxhpKtT2pRQ8eWQ9OKr7abTW4oyUldCClpQtOCmpKEoxTgnrS7R60DGilzS8UnFACHJoC04c9KVVJOFBJoAbgDmlKyBVfbhGOB71Zghtdwa8uFVR/AvJNQatqsEkiLEu2OMYVR1NMzlOxl6rHJHcKHHysu5fpVKrF7eSXjo0mAEXaoHYVXq1scM3eTYUUUUyQooooAKKKKACiiigAooooAKKKKACiiigAooooAKKKKACiiigAooooAKKKKACiiigAooooAKKKKACiiigAooooAKKKKACiiigAqzFI0caqrFfXB61HDFvBZjhR+pp7YHSgAZieppOlNPNB9KYhyMUcMDgipGlIYnu3XioacMg5xnNMBQAelaAXZaKp6mqCjnIGKu+aJYlXowqZI3otJsljxtApxFRI3GDwalBzWZ2ISlpcUUDExkUYpaWkMbijFOooATFFLRzQAlTRwA8ySKg9zzUP40U0KSbWhbjSIyKkMfmsT/F0ragsFUAycn0AwB+FYunsY5fMEka9vn5/StGXUZvJYpNF8pxkLyfpXXTsldnBXU2+WI+8s5mkcxe230xWJqMMkEgDoynaTljnNXf7QmZCZLyQEdAqjn8ao3UvmzK0jySLjB30pSi9gUJxWpVMgPekElSeXa84U+3zUnlQdjj8a5mjrUxvm0qyAnAPNPjt4JG2iRQf9psVC7RwKzqp+Xjk9acdyKk9C+ZpnwWlPAwKj2gdTmqH9qLj/Ut/wB9/wD1qadTP8MIH1bNJ3Y1VprY0eB0FGTWWdRmPRUH0B/xqM31wf48fQCjlYfWImscmlCMemTWMbuc/wDLVvwNNNxMwwZXP40cpP1hdjd8oqMsQo/2jiqst5BCcBvMP+zWSWLdST9aSnykPESexfbU2/hiUfU5qN9SuWG3eAvoBVSinZGTqTfUsNeTFcbgPcKM/nVckk5NFFMltvcKKKKBBRRRQAUUUUAFFFFABRRRQAUUUUAFFFFABRRRQAUUUUAFFFFABRRRQAUUUUAFFFFABRRRQAUUUUAFFFFABRRRQAUUUUAFFFFABT4ozK4UfifSmopdgqjJNXxGLeLYCCx6mk2NIHlRIjAsSlezdxUCruNK5poYiqQmKyjPAphBA5p+/vxSM2etAhvtVi2UMDmq3RqmhOJAOxqouzEyaUohwoGarlzuB9KJDljTcUm7saVjd0lY7h3lKAqF5QjgGmayEtJYlhQLuXJpfD4Pl3BHtTPEX/H3HznCUmkzRTktmUlvSCNygjvUq39s3VmX6j/CsyRu1R1NkWq00bX2q3/56rR9rt/+eo/I1i0UuUr6xI2vtdv/AM9V/I0fa7f/AJ6rWLRRyh9YkbP2uE9JAfpSG8iHc/lWODg5FT53qGHXvRyh9YkaIu4T3P5U8TQtAzrINw6IeCayhS9KfKhOvJlo3rk8BR+FIbxzxx9ajjh8xd29V+tOVI1GOZW/2aqxk6sn1Fa6crgEikimcthmJFRMNpxjHtToR+8WmLmk+o953DHAGKSRy6Bx34NEsRDEjpTekJ+tAixG6qmCeRSXLxtZnYSTgFvY5qEPtlqWQK0EjY6ipGZ1FBGDiigQUUUUAFFFFABRRRQAUUUUAFFFFABRRRQAUUUUAFFFFABRRRQAUUUUAFFFFABRRRQAUUUUAFFFFABRRRQAUUUUAFFFFABRRRQAUUUUAFFFFABRRRQAUUUUAFFFFABQBk4FHWrNuBGcsPm7UATW6R243SZ3H0GcUXJhO1oZC2fvAjGKjZtx5NMJxSSG2B5FNxzRznkU8HmqJAHAIIyKYeMHHWpY0EkoQsqAnGW6CluoGt3COwb0I6GmBDxzThkc00/ep2eAKQBSUU5Rk0DNXRL6C0SRLgEbuQQM1R1C4864eX+En5feozhVJPQVWlkaVst24A9KVxjCcnNFFFAgooooAKKKKACnIxU5FNooAsAhhkUHgVCrFTxUoORmmBPboJGCt0q1JNFbxMkOAx4yKz+3FA5qr6E2DqcmpI2GQAKi5zT4zhgTSGTNIXU44YdvWoufLbI5zUiqQSe1IxzGxxigCN42EuCMZqZWABTGRjrQ0pYhD26VG2VDe/SkwK0q4ORTKm27uKiYFWIPUUhiUUUUAFFFFABRRRQAUUUUAFFFFABRRRQAUUUUAFFFFABRRRQAUUUUAFFFFABRRRQAUUUUAFFFFABRRRQAUUUUAFFFFABRRRQAUUUUAFFFFABRRRQAUUUUAFFFKi7mAoAnt0wN5+8ent709054p6jApGpIZEQc4oCE9akGB2pcimIaHwMMAR+tAYc4/WkYZpFHNMQjgrThO4hMOcoTnBHQ+1STJgKfWq7AhgKYCH71OFIwKtggg+9KOlIAxk4FK8gjO0AE96Cdi7u/aq/WkMe8jPgHoOwplFFABRRRQAUUUUAFFFFABRRRQAVLGfl+lRVLBy5X1FAEi8GppGjCAIoDVD0ODQOWqkxMcE4zToU3PipAPkpiPsbIptCRM6bOKiOCpU96VpC3U1GTSGO4DbhSOd5yabnNFIYm30pLlN0YlA9jTxT4xuV4z0NJjKFFKwKsQeopKBBRRRQAUUUUAFFFFABRRRQAUUUUAFFFFABRRRQAUUUUAFFFFABRRRQAUUUUAFFFFABRRRQAUUUUAFFFFABRRRQAUUUUAFFFFABRRRQAUUUUAFFFFABU8CcbvU4FQVcRdoA9BQND244plKaKAGmmk4pxppoEGaQHBzRRTAmZ96gelMYYkQ+4oQc0rkGRR05FUiRb0lrlieTUSqSanugPtDEEEe1M3bULegqWNFedsyYHReKjoopDCiiigAooooAKKKKACiiigAooooAKdG211PoabRQBbkXvSLjNSRnfEpqNhtamgZMzgqAKhI5pwocUxCZpDQKKQwpRTaeKAACnRHElA6Uij94D7UgI75NsocdHH61Wq9dLutyf7pB/z+lUaACiiigAooooAKKKKACiiigAooooAKKKKACiiigAooooAKKKKACiiigAooooAKKKKACiiigAooooAKKKKACiiigAooooAKKKKACiiigAooooAKKKKAHwrulUepq44xI1VrQfvwfQE1ZY/NzQMaRRTzyKYRTENNNpxppoASnIuTRipUG0ZNNCHEBE96gxu5PSnuSTlvypKGwSDjPC4qKdsIF9alqtK25z7UmMZRRRSAKKKKACiiigAooooAKKKKACiiigAooooAtWjZUp6c1JIuaqQvslB7d6unnkUhkY4PNSFcimkAfT+VPjYdCatEkJGKQVNLGajAxQAADGacopM9qljjyNzEKKAGYpBnOfWpCx2+WvK5zinCEqu5upoAZKMwuPas6tQq21sjsay6koKKKKBBRRRQAUUUUAFFFFABRRRQAUUUUAFFFFABRRRQAUUUUAFFFFABRRRQAUUUUAFFFFABRRRQAUUUUAFFFFABRRRQAUUUUAFFFFABRRRQAUUUUAWLIZlYf7NWzH8vzcmqdm224X3rTAVjjNNAynhkPqKXKsODVrysHPUVHLCp7UxFZgaQKakMJHQmjyj60AJgLSFielO2gdqQ0ANxS0uKaT6UhiO2AT6VU6mpZm/h/OoqQBRRRQAUUUUAFFFFABRRRQAUUUUAFFFFABRRRQAVbhk3Jz+NVKdG5jbI/GgC9jIpu30ojcEZHK1JwRkU0DEVmAxn86a3PanqSp4p5fIwaYiDaewqWOJ5DjOKUKfSpFU564oAckXlDG0FvWhySvNDOE4zzULOWOKAHtKVibGOFNZFaNyRHasB1bis6pKCiiigQUUUUAFFFFABRRRQAUUUUAFFFFABRRRQAUUUUAFFFFABRRRQAUUUUAFFFFABRRRQAUUUUAFFFFABRRRQAUUUUAFFFFABRRRQAUUUUAFFFFAEluQJ0J6ZrSxtPFZNXbe5DAJIeex9aEBcWfAwRTt6kdartzTCxqhEz4J4NRk89aZmkyc0API4yaYxAoLHFMwTSGBJNMeQIMDlqSSUL8q8n1qCkAdTRRRQAUUUUAFFFFABRRRQAUUUUAFFFFABRRRQAUUUUAFFFFAD45DG2R07irUbhhlD+FUqUEg5BwaANDdmnbl2j1qpHcDpIPxFWlwy8EGmA7zMDik3OeaXbTT1piDJ61JHjPNRGRB95wKiluwo2w5z/ePb6UmxpCX8gZxGv8PX61Uo60UgCiiigAooooAKKKKACiiigAooooAKKKKACiiigAooooAKKKKACiiigAooooAKKKKACiiigAooooAKKKKACiiigAooooAKKKKACiiigAooooAKKKKACiiigCaO4ZBg8iphNGw+9j61TooAu71/vD86TzUHVhVOincCy06jpzUTyswx0HoKjopAFFFFABRRRQAUUUUAFFFFABRRRQAUUUUAFFFFABRRRQAUUUUAFFFFABRRRQAUqsynKkj6UlFAEnnyH+M00ux6sTT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p:nvPr/>
        </p:nvSpPr>
        <p:spPr>
          <a:xfrm>
            <a:off x="63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350" name="Google Shape;350;p8" descr="data:image/jpeg;base64,/9j/4AAQSkZJRgABAQEAAAAAAAD/2wBDABALDA4MChAODQ4SERATGCgaGBYWGDEjJR0oOjM9PDkzODdASFxOQERXRTc4UG1RV19iZ2hnPk1xeXBkeFxlZ2P/2wBDARESEhgVGC8aGi9jQjhCY2NjY2NjY2NjY2NjY2NjY2NjY2NjY2NjY2NjY2NjY2NjY2NjY2NjY2NjY2NjY2NjY2P/wAARCAUAAo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pIYZJ2xGhb19BQBHRV+OxiTm4mJ/2Yxn9aLiC3df9HjZNo6s2d1K5fs5WuUKKKKZAUUUUAFFFFABRRRQAUUUUAFFFFABRRRQAUUUUAFFPiQO2CcDFSfZXzwVI9c0FKLexBRWlAiRwmJkSQNydw5/A9qjeyQn5HKezc/rQU6cijRU0trLEM4DL6qc1DQQ1bcKKKKBBRRRQAUUUUAFFFFABRRRQAUUUUAFFFFABRRRQAUUUUAFFFFABRRRQAUUUUAFFFFABRRRQAUUUUAFFFFABRRRQAUUUUAFFFFABRRRQAUUUUAFFFFABRRRQAUUUUAFFSxW003+rjJHr2q1Hp6KN1xOB/sx/Mfz6UropRb2KFSR28sgykbEeuOK0EaCAfuoV3f33+Y/4fpSPNJKckk/WjU0VLuyutgf+WkqJ7dTSm2gX/lo7fgB/jUoQk/MfypdqjtTsaKnEri3QnjcfxqePKJt+6vpS9OlRsTmgaSjsSFwBxTQxY0wnNKgoC9ykw2sR6Gkqa6XExI6NzUNBytWdgooooEFFFFABRRRQAUUUUAFFFFABRRRQAUUUUATQjCk+pxVqP7tVU4VR+NWEPFBvTHtQrEcHpSUYpmxKDnkcGopYUm4KhH/vDv8AWlHFSjB60htKW5mSxPC21xj0PrTK1nVZE8qToeh9DWZLE0MhRxyP1oOWpDlYyiiigzCiiigAooooAKKKKACiiigAooooAKKKKACiiigAooooAKKKKACiiigAooooAKKKKACiiigAooooAKKKKACiiigAooooAKKKKACiiigAooqzYRhp9zLlVGeRwaBpXdiFIZZP9XG7fQZqcafP1fZGP9ph/Ic1ekldjy3Hp2qPijU3VFdWQCyjX7824+ijj8z/AIU4JEn3E59TzUox/doosaKnFbIjMjkY5pnzE4NSkU1hikNoFUDryadu4plFMB+aM8UgoPSmMM4pHO4k0hNJmkSxKevSkxkUA4FMQy4TenHVeap1dLYOarzJg7wPlP6GkY1F1IqKKKDIKKKKACiiigAooooAKKKKACiiigAo70Vb0uD7RfxJjI3DIppXdgIh96pl6U/UIBbahNEvRW4piUNWdjamyQUtIKWkbgKeOlNFPHSmUh4G5cGoLpDND0+dOnuKlBpxGRkdRQEoqSszHoqxdQ7G3gfKf0NV6Rwyi4uzCiiigQUUUUAFFFFABRRRQAUUUUAFFFFABRRRQAUUUUAFFFFABRRRQAUUUUAFFFFABRRRQAUUUUAFFFFABRRRQAUUUUAFFFFABRRRQAVqPIJVWVRgEYrLq3YvkmEjryvHOaDSm7Ms9VpBS/dODTCcGmdVx2RRmmnPpSZpBcfmmtSZpaBDOlKKUjNNHFAiQUHpSA0pNMojakBpxph60iGLmjNJRQIQ03IwVPIPWnHpTQMsB6nFNK5EmV3UoxBpK6PxNpZhWG5jXgoA35VzlOUeV2OdO+oUUUVIwooooAKKKKACiiigAooooAAMnAruPC+j/ZIRczKPMcZUHtWZ4d8PPM6XV2u2Mcqp6tXagAKABgCumlTt7zMKk+iPP/EUezWZv9rmqK1r+LVC6opx1WsdazqL3mdVF+6iVelOpFFOArM60AFPWmgU4cUFIKVTg0lFMY50DKeMg9RWZPCYn/2T0NaamiSNZEIIyDSM50+deZj0VLPAYW9VPQ1FSONpp2YUUUUCCiiigAooooAKKKKACiiigAooooAKKKKACiiigAooooAKKKKACiiigAooooAKKKKACiiigAooooAKKKKACiiigAooooAKVWKsGHUUlFAGopEsYkQcHrgdDTDzVW0mEcmGxsbg57e9XJFKNgig6YSuho6Yphpx4Oe1Iw70FiA04UzvT1oBCnpUZ4qXHFRsKBsFp9MWn9qAGkU2nE0lMliUlLSE0CENWNMh8/U7ePrlxmqxNa/hWLzdZVuyKTV01eSMajtFnY3tol1bNC44I49q841KyksLtonGBng+or1CsfXtITUrfjiVeVauipT5locVOdtGeeUVLcW8ltM0Uq7WU1FXGdIUUUUAFFFFABRRU1tbTXcojhQsx/SjcCJVZ2CqCWPQCus0Dw2Qy3N6vPVYz2+tXNC0COxHnTYkmPfsv0rfAxXVTpW1ZzzqdEORQowBTyOKaKVjgVuYHFeMFxexP6jFYi10Pi1d+xv7tc6vQVy1l7x6GHfukq08VGKkHSsTtQ4UtIKXAxmmUJ3paSigBwpytimCnDrQMHQMCCMqeoqhcWhiG9PmT+VaKtilA7j8qTRM6amjEorRudP3gyW456lP8KzqRxSi4uzCiiigkKKKKACiiigAooooAKKKKACiiigAooooAKKKKACiiigAooooAKKKKACiiigAooooAKKKKACiiigAooooAKKKKACiiigArUtv9JszjHmRdQAcketZdT2Vx9muVcglOjrnGR3FIqErMsjpijtipLlPKnIBXHba2RUTdaZ0jaelNJpVoBElMandqQ0yxtFBNAFBIlIafikIpAxnakNPOBUZNBDGmum8FR5nuJfQBa5kmuv8Fpi0mf1etqPxHNXfunSmmEZFONFdhwGB4g0ZbyEyRr+9X071w80LwuUcYIr1YjIxXP6/oq3KmWJRv7gVhVp31RvSqdGcLRUtxbyW8hV1IqKuQ6Aoore0Tw5LfFZ7oGO37Du//wBaqjFydkJtJXZnabpdxqMoWJcJ3c9BXc6ZpUGnwhIly3dj1NXLa0itoljhQIg6AVNtxXXCmonLOo5CKKeBQBSitTMUU2Q8U88VDKeKAOY8Rjdn2Fc0nSui8RyCNWyeT0rm4jxXLW3O7D7Ew61IvNRDrUq1id0RwFKenFGKMUFiUtGKKAClpKKBjqUHHSm5ozQMmViDuU4IqC6tUusuuEm79g3+Bp4OKf8AeHHWlYUoqSszFdGjYq4IYdjTa2ZEiuF2TDns46r/AI1nXVnLaPiQZU/dcchqk4p03Ar0UUUzMKKKKACiiigAooooAKKKKACiiigAooooAKKKKACiiigAooooAKKKKACiiigAooooAKKKKACiiigAooooAKKKKACiiigDSjcTWKEt8yfKRt7duaZ1Wm6axYywjJ3LkAHuP/rU4dxQdEHdCUq0n8VOA5oNEOoNLikplCYpQMUZpC4oEBOKYzUNuI6YpjD1NBLYM1Rk0ppjGkZNiE13nhGIppCsR99ia4ZEzzXouhIE0q3AH8Nb0Fqzmr/CaJFJin0ldZxjcU0gEYNPbgZJwKwNU10KTDZEM3Qv2H0pNpblQpym7RJNW0+2uU8qR1R2+7yATXNHwtdNMUWe3B7Avz+mamMS+aLi8dpJOoUnOafNqNy67YmEQHQIMVlUUHrI6oUqmyNDSPCUdu4mvmWZweEX7o/xrpAgAwBgCqmj3/220XzMCZRhgD1960OtXGKitDlm5N6keKBTytG2rIGgUtHSkJoARjVeZgkbO5AUDJJqZjxXIeI9YM7taW7fuxw7D+I+lTKSirs0pwc3YyNWvDe3juD8gOF+lVYqTbT4xzXA5czuelGPLoSCpU+tRqOalApnRFDqKAKWgsSiloC0AIKUAEc9e1OApwxQOxHto21KCPSnYBoHYgCmnAEdKlwKCvegdiPaG5PBqVGxGY2w6N1VhkVHnmgmi1wsQSaZHK37lxGT2Y/L+fas6eCW3kKSoVYfr9K2Qaiu4muYDsI3R8gE4z9KlqxzVKKtdGPRUk0MkDBZUKkjIz3FR0HIFFFFABRRRQAUUUUAFFFFABRRRQAUUUUAFFFFABRRRQAUUUUAFFFFABRRRQAUUUUAFFFFABRRRQAUUUUAFFFFAEttII7iNzjAPOfSrsi7ZWHH4Vm1pOxdYpT/ABKM8Y5oNab6DMfOKfgA0N0yBR256UzoQFuaQ5NGR2FOHvQMbt9acFA7UoFLTHYYRUTrUrVG5pESIW4qM8mnuc1Jbw7iGPQUjG3M7Imji2bQep5rvtGOdLg/3a4dhiVa7Hw3J5mm7c8oxFb0HqxYuH7tGuKRiFUsxAA6k0tcf4o1xpGaztmwg4dh39q6W7K55sY8zsJrevm7ma0tGIiHDOP4qpwvEqBHiBHqOtZ1hA8jFlUkCruCOCMVzuck7np0acHGyJ2tlkXdA+7/AGT1qsylSQRg04MVOVJBHcVOJUuBtmAD9nFFo1NtGaXlT31RXt7yWxuFmhbBB5HYiu6sLyO+tEniPDDkehrz67UxsVarfhzWDp955UpJglOD/sn1opzafLI5sTBSXNE7+kNIGBAIOQaCa6TzhDTCacTWFr+sCzQ28DZnYckfwihuyuy4Qc3ZEHiDWhGGtLVsueHYfw+1ct5efmapVUklmOSecmkcFhgdK4ak3Jnr06KhEgbk4ApVAVsd6UkJ060kYJfJrND6lhRxmnU0DApy81ZqhRRinUlBQDFLmm5pCaAHEkUZptL2oAUNTgTTAKXB60DJN1G400GjrQMU80YpCwUdaTDN7CmJuwNluFNNEBPzOxKrzj6VKAqAZ/LuamjOR0x/WkYt3MfULpLlk2JtCDbn1qpU11CYLhk7A8fSoak45Xb1CiiigQUUUUAFFFFABRRRQAUUUUAFFFFABRRRQAUUUUAFFFFABRRRQAUUUUAFFFFABRRRQAUUUUAFFFFABRRRQAVftzvsfdGx1/pVCr2mnd50WRyuRkelBcHqSk/JTFJYYp5HyetLEoC5pnWhAlO20+kpl2G0nWnGkoEMaoX4qZziq7nNJmUyPGWq9AvyiqS/erRUbYhUjorUV+JhW74YuRHdPAxwJBx9awpuqtU0TtFIsiHDKcg1cJcrua1KftIOJ0/iLVRYWvlxnM0nA9q4ZwWO48k81qalO+o3IlcBeMYFUWXa22t3Pmdjz3h3Tjdj7JniJZGK/StL7Qko23Cc/wB8daqRW7hA2Mg9xSmpcpQ0exvCnCUU1uSzW5Ub0O9D3FVmOBUsUzQtlTx3B6GmXmyRDJDx/eX0ocVJXgVzShpP7yrLN5i+W3JH3TTYLcsRkUkKZbcfwrRgQsyL0yepq4RvrI46ktbI6jQrkvaLBIcsgwCe4rTJrjH1E299CYD8kZwff1rc1DW4raH90RJKw4GeBWvPExlh5ppW3JNZ1ZdPh2pgzsPlHp71xgDzStJISzMckmnyvJczGSVizMeSamjTaMmuWpU5tEeph8OoIb5fHPSo5emFFWMbuTwKimIVTgYrE6pLQpxwNK/pUht2jOSwxVmD5Y8EfUVHdHlRmhGXIlG40cUY/A0tFWABvWgnJo470mMHmgApcdhSgZ707FADQPalHFO4ppoGApc5poyTwKdwByaBihR1PWm788LzScueOlPysYxQQ5AqAcsaXfkfL09aaAWOWNSqoz0pkbjFBPJ6mpo1I5NPVQKd0FAWM7VYC8YlUcpwfpWTXThPOiYqu5OhxXPXUBt52Q9OoPqKlnPUWt0Q0UUUjIKKKKACiiigAooooAKKKKACiiigAooooAKKKKACiiigAooooAKKKKACiiigAooooAKKKKACiiigAooooAKuaU7JfxsCQBncQM8YqnWrYReTAsjD5nPrjiguCuyWVcSuASee4xUKggkVcvChuiY1jVdo4Qkj8zVZR96qOyOwA5opmcNUnWgpDKO1Kaa3FAmRyHioDUsnNRNxUsxkOgTfIB6VfJyMVDZptjLnvUnVsVJvTjZD2G6HPpTk5UUsYO1hTYj8tM2Q/FV7kYYEVYFMnUMnPaqjuTWjzQaHWsrwjKt+HarJaC56/upPXsaqtCyKNz4Y87R2HvUflj+8351tzuPuy1OT2cX70dGPnjeI4YY9+xqqhZptoP1qZ97REeY2wepqiNyvkdRSdoyTRE3KUbM1oYQSOlSTsAAqnp3FQwvmMMO9BOaqrV0tEeGw/wBuREyZNLs4p2OadXMd/KhEQZqRfmPPQU1uFwOpp4G1QKYwY8VRuXJmVR0zV09KoyLmfNJkVNi3jK+9VZTulFW0+7VJ+LgihbiqbEopcUgpx9KskYTQGoNNzQIk+lJkimg07NAxQacBmmryaVn24HU+1ACkhRSKhf5m4FKFWMb5OSedvrSfNL97gfzoIcgMnZB/9ahIyeTUioFHAp9BG41VFSAbaQcGpRg0DQgandRTSvpTckGmMm06ISRzWPm+VMTuiY9G9qp61Zv5IZ1AlT72P1qdkWVfmzkdCOopQDtw7s/u3NJ7GPs3d9jmqKnvIDb3DJ/D1X6VBUmDVgooooEFFFFABRRRQAUUUUAFFFFABRRRQAUUUUAFFFFABRRRQAUUUUAFFFFABRRRQAUUUUAFFFFABRRSqpdgqjJJwBQBPZWxuJuR8i8t/hWu/QAU2CFbeEIOvc+pp3WmjqhHlRExLSkn0pOin3puf3jU5uFFM2jsQnrUi8iom61IhpAhxqNqkPNRvxTGyCSo9u5gO5qR+tPtE3z5/u1Bja7sXAoSML6CmKMvT3NMj5lApHX5FiMYkI9RUajDMPepm+WRT68VHJ8swPrVFiil4IxSCikMjAwSDUwt/wB35kh2r+ppqsqtvK7iO1MlnaVsueOw9K3hyRXM9WcVVTvyx0RDPIXwOijoPSmwQ7zub7v86lVFkOewqYYAwKylJyd2aU6SDoMdKaacabioOgQCnDk59KQDJxRIcfKvWgAT5nJ9Kk701AAuKdVAgNV5E+cGrOKR0yKQNXGL0qpMMXP1FXAMCqlx/rlNBnV2HCnGkFL2qyBjCmCpGHFR96RLFFO68U3vSr1zQA5iV+VRkmnDEK5zl25BFEJUK0jbh6EDOKbH+8YyHBz6UyJMFQs25qnAxSAU/tQISlFApcYoGGKevWmg5OKeKAHUhGaR5EjGWbFVmvCTiNfxNMG7FocGqV3qEcOVjw7+3QVFdG5ki2h/qBxmsupbMpza0RJNPJO26Rs+ntUdFFI5wooooAKKKKACiiigAooooAKKKKACiiigAooooAKKKKACiiigAooooAKKKKACiiigAooooAKKKKACtPS7cBftDdei/wBTWaAWIA6mt+JRHCqD+EYoNacbu45ulRr0NOJpq9cetUdBWyfNNSv0FQ/8vBFTPyaC47EDUqU4jNNAINAElRvxUnaopOlJhLYrsau2SbYt3dqpKpdwo71pgBECjtUhSWtxkhpsAzKDSSmpLYfNSNt2TyDK5HbmmyLujDDqOak6g0yPglDVFjQcgGikA2kqfwoNIA71E0JMgwcKetS0ZoE0mLgAADoKKaOtOFIYUnU4FL1OBSnCD3oAQkIvvUYBByepp20/efr2FNzk0CZKlL0PNOgjeU7Y1LMegFaCQp9lIiDK5+V1ZQTn39BW9Ok56mdWtGna5XSyd1Uh0BcZUetKlm7RK7MFDHAyDj8T2qzDcxQW6xyMGK5U7R2+tMhuo7aMbTMqnOVIyHro9lTOP29Z306lLy3dyiLub0FZt1/rF+tbdpJCiySAjzjwi9MZ9DWTquBcIgHK8MT1J96xlSSjzXNZ1m5clhB0FHSlxxSdOlZGoHGKiIwak+tMfrSEwozhSaQ8Ckk+5iglkgLLaMwD/VTx+NSW4xCtQTjbb9D9Q39KsRH92v0pmfUlFFA6UnU0FCinYzSClYgDJOAKACq8l3g7YuT61DPcNIdicL/Omxgdu1BDl2JUQu2XOWNSlArLimxHJHrU7KNwNA0iFvv5qtd2glUyxDDjqB3q0eWpycUCaT0Zg0Vdv7baxlQcHqPSqVSc0lyuwUUUUCCiiigAooooAKKKKACiiigAooooAKKKKACiiigAooooAKKKKACiiigAooooAKKKKACiiigCxZJvul9F5rXB5rO0xeZH9ABV8mmjop6IUmmqfnFL2pMfMDTNCqOLsipnNRf8vpyf0xUjmguGwg60pFNWn0FB2qGXoalNQTHg0mTLYdYqN5Y/hVxjxVO1OHUVbfpUmlP4SB+Wqxb9T9Kq5+arVt3PtSRUdyemOMHcO1KTzSjkUzURxvXcvUVFnNPB8ttvbtSOuG3DkHrQIbRilx3oA4pAHagEngU0nJwtOyI+ByTQA7IVcDkmgJt+Zuvp6Uirt+Yj5j+lDHNMBrtTBTjSKMsBSEzQsghUo25WfhXB6VOBLeXDKhIj43sO+KZDGXjS38ra7H75HNaflrb2rJHwFXqa9KnF8tjy8TWUJabv+rleCK1j/wBWFz6sef1qQvGTs3KT2GQahRZ5Qr5SOAAAeYoJJ9s1VNzN53lMiHnGzyx/StOdR6HK8NKo2+bYttbQMG3Qrz14xXPXyH7UE6gHg+orbuNkZZHhGCuVcOx5+lYkuWumJPSsq9nE0w6mpWbvcKTvQRnmkriPUCkZcilzR0oEMAJIFIwyyipAMDPrTrdQZN7EgLzkDNImWxBfAKVXCH3U1PH9wVUu3824Jyre6jGatRn5BT6mMXqTA8UoNM6iig0JcgDJqlPP5hwPuj9afcOQmM9arDmgiTHBccinn24pAcdKXbls9qRJNbHc3PWrLHANZ2/MyheMGr7n5M0FxIgfmqQdKiFSr0pjInwWKt0NZM8RhlZD26Vqy8NUF9F5tuJQPmTr9KTM6iujNooopHOFFFFABRRRQAUUUUAFFFFABRRRQAUUUUAFFFFABRRRQAUUUUAFFFFABRRRQAUUUUAFFFFAGlpwxAfc1Z7e9VbJtsC/U1aPXNUjqj8KDPFKnLjr+FNNCH5ucfjQMgXm9bjH45p71HDg3Lnj8KlekaQ+EYKd+NNFO/CmNAelQy/dqVuKhkPBqWTPYLQ5mFXZOlULP/Xir0pqS6XwkHerdsMKTVUDmrUI+Q0I0gSE5pN2KSjrTNBThhg01GwdrUUFdw96AGuNp46HpShS3stOVgRhhyKCzOcKPxoARiANqjmhU28nk04KF9z60tACHpTDTyKY1DBjD1qS22i4Qv8AdByajNSRDmiLs7ktX0NuCUXF3G8W7ZGpyW6irF2f3DY7nFV9LUiB2Ixk8H1qe6J8kn+7zXrQu4XPnsS19YUVstDJuFknvGjTPB/Ae9WZZAYXa3ZWmQYdwMEj1FQXTvGXReFkO7d3YVVjkaGQOvUdvWuX2ii2mev7NySfb8SWOQm0KscqHGKzhzI59TV2dgqAIuNxLgHsKpjgUqjtFIzppOo2hD1pKWgVznSJSHk4pTSovGaBAx4xT2Iit+VP+8rcimxrufPJx6VDdOGfAOffGDSZnNlbq2TVxPuiq2KsL90UIyiTL0pT600cCkJGCQaZoV5my5FNTgUjfM1AOOKRkSAdwOKR3CJ9aQSbATVdnMj0gbsTWq7pM1oO3y4qtaptFTOeaaLjohRT6YtPHSmUQzdc06AhgVboeKbN0plufnpC6mbPEYZmjP8ACajrT1eHhJgP9lv6VmUjmkrOwUUUUEhRRRQAUUUUAFFFFABRRRQAUUUUAFFFFABRRRQAUUUUAFFFFABRRRQAUUUUAFFFFAFyBsQL9avKdy1UWFo7Ubup5+lSRu2z5TjIpo6I6Ise1M+6xye3pmq4ndThuakWQuGIz07UXKuMtuZHNSvTLQcMae1BrH4Rg4NP7Uw9actA0DdKgk6VO3SoJOlJkz2Esxmf6Vdeqlj/AKxjVw1JdH4SMDBqzF/q6rnrViP/AFdNG0RaSiigoQ0A0UooAdgE8il6DA4FJSigAooopjENMbpT6Y3SkxMjPWpoqg71YjHy0LcSN2zV0s49x68ge1SE1FbXCTQoFPKKAR6U4tzXsw+E+UxDftZN6O5SuIgFKP8A6vPyP/cPofaqyxIpwuJ5O2z7g+prULADk8Hiqs86opRcAjsBWcqUW7s66eMnycpl3f3tpO5j94/0qAntT3bdISajNcdZ3lZHpYZPku+oUUAc0E8VidAnU4pzcLgU1OTn0qSNd7bj+GTQIGIjizkE+mcGqOSzZPNT3Uhc7eSB61CgpM55O7FIqRT8ophGacoZgAozzihCvYsKeKZMwVCRSruRjHICrL1B6iorlugFNlN6EI5pcZpo4pC2BmpIGysfu06CPnNMVSzZNWo16UCSuyxHwKVuaVeFppPNUbCin5xTBSk4oAjmPFRwfeomalgHNLqT1LskYnhaJv4hjPoe1c8ylWKsMEHBFdGnSsnVofLufMA+WQZ/HvSZFVdSjRRRQYBRRRQAUUUUAFFFFABRRRQAUUUUAFFFFABRRRQAUUUUAFFFFABRRRQAUUUUAFWLOHzZgT91eTUABZgAMk9K1oohBGkY69SfeguEbsknXdGRVKI8le46VePORVGZSkm4U2bSHOm8ZHWmxgANkDP1p6sOvY04j90xH8qQkOthiOnMOaIeE/CkamdK2GHrSqaQkigdaCRx6VXkqwelQSdaTFPYWz4Y1cPSqNqcOauE8VJdL4RpPNWU4QVUzzVsH5R9KDWIUmeaKTFMsUdadSCg9KQC04UwGn5pjCiiimAlMbpUnao36UmJkXerEQLDAGTVbvVu2l8o7sbh0I9RThbm1IbaTtuXXheyBeOT5lA3ZHGD6etRLfyj721vqMVYhnjl3SiM7YEwqFsn6mqrv9oz55beOd2Ogrud18DOBJSv7aN7dR8d5JJcqCAF/u1SuZ08lwDlyxJpwLQsHAU5BwD1xVGbK45yDyKh1ZxjruTKjTcvd0Q9DlAT1petIOFFFczdzsSsrC4pjHtTicU0cv8ASgGPCnAUdTUsp8qPZjn0YfrRbANMSyhgB0JxTJeWOAQB0BOcUESZWYZoAwKeRSEcUjIQYxSiSRVZFbCNywx6Ui8CkwytlO/BoTsRNXRPLIJpVck7igyfWqs5+fHpU6KSSZOvYVXnI8wihsdrRG571GzbjilZuMUsa5NSQSRrirEY5qIcVYjGaaNYknamd6eaZ3qixc0hbiio3PFAiJzk1YgFVxyatwikhIsr0qDUIfPs2x96P5x/X/PtUwp6NhgeuO1DLaurHM0VZv7f7Ndug+4fmT6Gq1I4mrBRRRQAUUUUAFFFFABRRRQAUUUUAFFFFABRRRQAUUUUAFFFFABRRRQAUUUUAXdOiG5p2HypwPc1fHzFTVaMbIIoR1+831NWl+8B7U0dMFZEchILD1FQjEi4NSznaQarZ8uXHY9KGDG8xvtbpU2CIT1wfeldRKnvSKMQhSFznr3oBIljH8qRqVfvn6UjCg6OhGeKRaVqaDjpQSPqGXrU2eKikpMUtiOA4c1bLcVSjOJDVoHIqQpPQcoywq3UESc5qc0HTFBRRRQUAooopgKBTsUgooGIAQadRRTADUbVJUbUmIh71MnSou9SJSEiRZGQ5UlT6g0jSthsknd1OeabnmmSfdq1Nx2InFSWojTKXlJzh1wM9qrb90q46AY57012xRBzJmqdSUtzlVOKehZPSmU81HnmkbsDSp0JprU48IB60iSe34hJOwk9m70gHFSEhYQgbn+6V/rSAcUyGQMtMI4qwy8UwpkUibEApVPY8UoGDS7QaBDsYGc1QlbLk1ck+SM81nscmkzObADc1WFGBUcS1KelISQZ5q3D0qmv3quxfdpo0iKTzTaPU0maooRjULnNSMeKiNJiYqDmrkQ4qvEM1aQYFCGiSlBpKBVFFbVofNtFmA5iOD9DWLXToFcNG/3JBtb8a5uaJoZnicYZCQajqc9WNncZRRRQZBRRRQAUUUUAFFFFABRRRQAUUUUAFFFFABRRRQAUUUUAFFFFABUlunmTovYnmo6t6emXd/7q0DirsnRt1wauL1zVC3P741fxgU0dMSK5GUqsV8yL/aXpVtxuUiq8XDEUMGRRS4ODVl8FUwT19KrXERB3LVrYyxxbhjIz97NCFHewiH94R7UrcUxCfP8ArT2HNM6FsRP0plSNUeaRDHA8Ux+lOBpHpCexX6SVaj5qo/DVYifAqWTTdmXYz0FSHrVeFsuKs0HbF3QlLRRTGJRS0UhhS0UtMAoopKYC0w06kpAQkc05aHHNApEi01+lOprdKAZRm4an2gyGakuBxmpbdcRD3po5UvfHmm9M8U40mBVmgmMsKcFLzKijJ9KEHzE+lOt8fvJMK2OxOPyoJexI77pdvz4Xs/anVFBk5Y5yfU1PQQMIoC8U7HNLQBXdMGk28ZqdhmozwaQipduREB61TUZNT3jBpdo7VGi0jCWrJFGBSmgUhNIYsYy1XRwlVYRzVpvugVSNIiHhaZmnMe1Rk0AxrnmkA5oPJp6LSESRirKioUHNTjGOtUWgpaKKBig1n63FmSO4A++NrfUf/Wq/TLqLz7SRP4gNy/UUmTNXic/RRRSOQKKKKACiiigAooooAKKKKACiiigAooooAKKKKACiiigAooooAK0NPH+jyn1IrPrVsk22OT/ESaC6e5XhO2etInisscTGraSYHJpo2iyY9c1C67ZMipc5FNeRVXLUyhHTK805wgKBNmAvO0YqNJzJIqRqck9utT3G4TsJC+4AD5+tAR3Kw/1ufSpW5phUgEkYp55UGkbIiaoyOalbrUbUEsbSnpTaWkQQS9aRGxTpaiB5qTJuzL9ocyir1Z9kcyCtChHdSd4hRRRTNApaKWgYlLRS0wEopaSgAIptONIRSAYwzTe9SGmkUhCU1qfimt0oE9ipMMmplGEAqNhlwKm6VUTFLUaeKQnA4pSce9NwWYCqAU/JF7mnNhLZI/lLE5IK8ik2mSVI1BPPapJWMlzgsxCDADDkUGcuxJEuFFPxSDgUuaBCY5oxSindqBjMVFI21SxHSpiKo6hIVjCDq3WhkydkUHYs5Y96enSou9Sp0qDnQ8UhozSd6ZRYtxmrDfe+lRQD5aeT1PrTNFsMJ5phpx5NORO5oAREzUhwooZlQVTknLnA6UhNpD5Zi3CnApqSup4Y01RmnhPakK5dhm3rzTy9U48Jk0rTj1qrl3LRkApUuADweaoGQtQAxpXDmK99EIrglR8j8j/Cq9X51L27Z/h5FUKSOeaswooopkBRRRQAUUUUAFFFFABRRRQAUUUUAFFFFABRRRQAUUUUAABJAHU1vbBHCsY/hUCsmwj8y7Qdl+Y/hWwxyTTRvSWjZlzDbLmpAeKddx96hjJYY7ikGzLMT84NOmXctRhOOOtSA7lx3FMshtlX7QocKRnoxwKsuymZ9oAGeADmooxiYEHH/Ac0qn5mJoHDcP4Sf505DlPpTV5Q/WiL+IUGyBqiapWFRNQTIYaTNONMNSZsZJ0qHvUzdKiHWgyluXLH/WCtGs+zGJBWgetI7qPwhS96Simai0tJSigYUZopDTAM0ZoooAdSUo6UlIBppKU0lIAqN+KeahkbigmTsiNeZPpUjVHDySacxqkYobmnx9zTDTyQsdMQ63G55JCpIUdmwaIAWyxJJPc00gLaqu1CznOc8ip412qKZn1HgUUCloGFKDSUUAB45rGvJfNnY9hwK1pW2qeaxZl2SEUmY1Bg61Mp4qFakBqTJD80DrTc1Ig5FMotxDCUMe1OUfIKQDccmmbdBETnNK8gRaR5AgwOtQEFzlzx6UhN2GOXmbjgU9IAOTSl1XpUbzE0EadSUlE7UxpSfuiog2ecU8E+lMVw2sx5NPWLFIpanhXagpDggFPVRQluT1NTrGq0FJFW6YR2zg9W4FZdXNSk3ThB0QfrVOkYVHdhRRRQQFFFFABRRRQAUUUUAFFFFABRRRQAUUUUAFFFFABRRRQBpaSmEkk/4CKvVThkMNtGirwRuJ+tSLcLnnimjphohZ13KaojKPWgWDDg5qtPFnkUmEkSIQRmhh3HWoIX2naas9RVIEJHycjP4Gmpk7jT1GG7fjUan5W+tBcRUOAaVOJPrTV+7SqfmFI0Q56iNTP0qE0BIYaYaeajNSZMYxpijLU56IRlqRl9ouWow4q+apwcEVcNCPQpqyEooopmgUopBS0ALSUUZoAKKM0lADqSig0AIaSlNNNIQjHiq0p4qdjxVWU5OKDKbJIRiP60dTTlGFApcVZIwDJpzAu6oAeeuBmhcE59Kch8uN5mVvRWU9KYnogc+bc4DBlQYBC4qccCobdTt3HljyTU/WgzQClpMUUDFJppY+lBBzwaZK4jjZj1AoExHO41nXq4cGrEDlup5pt6uYs+lJmUtUURTqZSipMSReamQVGgqQUzRFmKVdm1uDSNL2WoKeE7UzS40kA+pprE9SalKhRUTDJoJZGSSeKAlTLF61KEApCUSBYz2FTLET6U5nAGKgBO7KmmPYtLDU6oFFRW8hKkN2pzSZ6UXNEPLYppcAFj0AzUZaobyTZbEd24qbg3ZXM12LuzHqTmm0UUzjCiiigAooooAKKKKACiiigAooooAKKKKACiiigAooooAKKKKANSFt1rEeuBg/nTiitWZHK8f3T+FW4JHmQlRgr196EbxkmrEhRkOVNPVs8N1qPdKP4M0eZ/eQimUK8WeVpUkIGGpBMvT+dO4YZFAEyde/4CoR91vrSoSZBnp9cUqrlT9aDSAhGEFMBxUsg4qE0FMsN0zULVMP8AVg1C4oHIiNNNONNNSZMjeiHrQ9ERwaRmviL0PUVbNUoTkirvahHfT2EooopmgtFFFAC0UlFABRRRSAWkJpaQ0wCmmnGmmkJkT9KrkZkFTyGoo+ZKDGW5MeBTCacTUbckCrEx6j5euM96bMRJOsS7SF6le9TKfKjaT5htHBAzUNmpYtI3UnNMyn2LajAxS0CigAoopRzQMTg8GqGoSHhAeOtXyMfT1rOulzIxzn3oZnN6EUD4YVZuBuhb6VSX5Wq8p3wn6UkQtrGYKkQUwnBqRSCOKkzRIKRnCj3ppbFCrk5NMq5Zt0JXcepqYgIKhhlCHB6VLJImc7himaLYjILGnBQoqJpxnCDNN2zSewoFclaZVFQNOW6U9bQnljUgtVHrSFqysAWPJqdV2ipRCq0pVR3oHYkhX5D700qQanjwsfFKyBhkUNGtitVLUHzIqD+Ec/WtFkwaxZGLyMx7nNKxlVdlYbRRRTOcKKKKACiiigAooooAKKKKACiiigAooooAKKKKACiiigAooooAK1tMQC0Z+7Mf0/8A11k1raYc2TD0c/yFBpT+IduyaXg9ainyj57UqtuGRTNhXjU9qj2Ffu0SAls5pAzj3oESRn5xxz9M085HGe9RI4Zxng/XFSnr+NBpTCTpUNSy8Cq5OKCpFiPmKmPTof8AV016BvYhbrTTT2phqTJkb9KSP71OamLw1Iz6l2D7wq92qjb/AHhV40I76ewlFFLTLCiiigYUtFLigBtFLiigBKKWkoADUbGnmmNSJZDJTYRyTTn6URcJmmjJ7iseaaoy+aGNLGOpqhBeHECqAcsezf0qeBdsQFV58PLCuE/4Cat9BTMerYtFFJmgYZozik60Zxx1oAR24qu6hhUj9abQQym8RBqW3fB2noamZaYqgNmlYm1jPmXbIw96Rc9qfP8ANKaQYFIye45Rjk0pcCoy9KgLHNA0yUI7DJ+Ue9OCRL95ianVgygEA01ogeQtMuwgnjThRig3Y7CmG3z2phtm7Ug1JftdJ9rqL7O9J9nftQK8ib7QTSeZnvTRZzEZ4A9zUbxyRn5lI96AuzQtpwBtbpVtGHbpWKshFWYbnHWi5pGZoTjbC7DspP6Vztb6yiWF0zyykD8RWCylGKsMEHBo6mdXdCUUUUGIUUUUAFFFFABRRRQAUUUUAFFFFABRRRQAUUUUAFFFFABRRRQAVpaU/wC6lT3BrNq9pit5jtj5cYzQXD4i5Km9SKp5aJsHpV81DIoI5pm7RCXDDI5pMnFIYsHKmj5x70Eir98Zx+Iqz/F2xn0xVZWII4qyBl+hH1NBpT3GzVVPWrU1VjxSZU9yxB9w0j0tvypofpTK6FdqYakaozUmTGtTB96nN0po+9QZvcu2/wB4VfxxWfb9RWh2FJHdS2G0dqKKZqLRSUUALnmlzTaKAHUUgpaACkpe1JQAjVG3SnsaY1IlkMnSnLxGKjkNS4+UU0ZdRjUq8ITSGnY/d/WqJEwXuk5BCjsMVbqGIZZiSfTmpqZnYKSkLjNG/wBKAFI9KQMcYIpN9Gc0ARuO9R5qV6iNBLHA5pspCocUq1BdPhcetBLdkU2JLE005pxpvepMBQM1PGtMVamXP8IyfagqKJFGKlDAd6iEUzei/U077Ln70ppmqHmZR3qNrpB70fYkP8Z/OkNivZjQJuQw3ZP3RSxTuGywytH2VlPqKkEeBjaaQK5ZkIeAlarRz/wOMipovuFD3qnMjRuQRihlNk72scnzRnB9KrmAqcEEGnRyle9WklVxhqCbJlZFdDlTVe8BLhyOT1rTKDtzUF+gFmTjkMKGEl7pl0UUUHOFFFFABRRRQAUUUUAFFFFABRRRQAUUUUAFFFFABRRRQAUUUUATWtu1zLtHAHJPoK2ViWJAijAFU9KO2OQ+pxV12G2g6KasrjKrTSEPjHFWBUNwm4ZHWmy5EYbIpM1DuI4pNxpGdyU1Zi5AP9Kz95q7ZvuGD296ZpSfvDputVn61Zm61WfrSZcyxbdKWQU234NPkplrYrNUZqVqjNSYsjamD7wqRulR96Rky5CeRWipygrMhPIrSi5ShHdSegGk60p60lM2CiiigQUUlLQMUdaWmiloADSUppDQA01GxqQ1E3WkQyJuZFFTMcCokGZvpUjdKpGSIyeae3VV4pg5YClYjeTxwO9Ml7FiEYTOOtPPvSR8IPpVizliS4PmJu+XjPQGqWplKXKrjHsZxAs5gkETdH2nFQBcVsf2veG7WzKILc9QR1HqKzbxFiupVhbfGG4OKbREKnNuQu4C8gUgYKmSetQyyB5FQDHc02dvm29hUl3JmYMuaZSRHKYooEKDVG6bc/0q27bVJrPkO5qTM5sQmlQEnpTo4iwy3AqddkY4pEJCJCWI3cCrgi2rhOKq+cKel3gYYZFM1VkDxv3Y1EQ46MasieJ+vFLtiboaQ7FPzJF70ouHFWjbKejVG1qw6c0E2ZF9pb1pftDHvTWhI6jFMMZFArssJKc9as/JPHtbr2NZvIqWOYqaClISSNon2sKVTirmUuE2t17H0qo8bRvtakwtYljY+tJqDYtVHq1EVR6k3ES/U0gk/dZRoooqjnCiiigAooooAKKKKACiiigAooooAKKKKACiiigAooooAKKKKANPThm2P+9U7Ag+1V9LbKSJ75q4RTR1Q+FDAaRhkYpcYNBplFOWPB4qEirsgzVdlqTJoiwKs2I+ZuuKrkVZsh8zH+tCHT+JEko5NV261YlquwoZvIlt+tSuOtRQdamkplLYqt1qM1K/WojUmMhjVGetSGoz1pGUizBWjD92s+AdKvxGg7aWw89aSlNJTNwopaSkITmjFLRQAClpKBTGLSGlpppCGMajY1I1QucCgiQQjJY0rmliGI/rUcjc1Rm9EOi6lvSkb7yx87mOSMVJEAkJdsY9+9MtQZHaZs+i+1Mzm+hb6CmkMjh05PcHvTiaQ5xxTJauiU3kjRhRGVIGM8cfj1qqzlFJNO+YnNVr2RgoQnrTbM+VR2GQZeQue9Lc8S062GMUy84cGpDoSQHinmq9u/zYqV2Cgk0xp6ENyxOEXqaasO3kjJp0WCxlb8KcZSx+UVJNr6kZVjQIS3qamVSepqxH8gxinYajcpfZm9DS/ZW9DV/IPSgEUD5EUPsxo8hh0JrQABNDfL24osPlRQCSr0JqRRKO9Wsqe1LtU0x2IVdjwwpTGjj7uKl2Ck2e9AWKklsRyORURhPpWkoAHNKY0bmkLlRlqHQ8VOWMyhXXnsatGIjpzUZTnOMYosFirHkNioL9t1xj+6oH9f61bZcTnjrWdM2+Z29TxUozqbWGUUUUzEKKKKACiiigAooooAKKKKACiiigAooooAKKKKACiiigAooooAu6W2J2X1WtM1l6areeXCnaBya0GkAPNNHRT+EcRmo24o89fWmtIGNBYjcioHFWO1RSLxQSyHFWLQYVj/SoDVm2A8knHOeu7+lCHT+ISSoDyaneoSKGayJYKlkqKLrUr9KC1sVpOtRGpnqI1JjIYelR4+YVIelR/wAVBky3DxV2I1Siq1Gak7KexORzSU49BTD1pm4UUUlAgpaKKACilpDQMKaadTGNAmMY1DIe1SMaj6yAUGMmSn5UAqHG5wPWppDxTIFzMvT8elUTIS/YxqkIyM9R1qzGoSNVHQCqE58y/wAAAc9ulaIHFUjFO7bCgGimFsGgY5sY4NZkr+bOT2HFW7iULGSDzVKEZbNJmcnd2LkIxUV9/CamjqG9PyD60+gS2K0b7WBqS4mDDjvVfNJnmpMrkyHipkwOTUKdKczEjCgn8KC0y0rr6iniVQKoLFKeiN+VSLbTt/CR9TTKUmXA6N0OKdn3FVo7OQclgKtxW4H3iWplq7GhiDUobcKkZFYYIquUaM5HIoGDJ3FMDEVMp3DPemumRQAgc07dUOCDSg0CJJCduRUSynvUw+ZCKrEYNSxlgSGnBye1VlNTx8mi4EFydju3ouaya1NUbYmO7nH4Vl0kc9V6hRRRTMwooooAKKKKACiiigAooooAKKKKACiiigAooooAKKKKACiipbVBJcxqehbn6UAbFvGIbJUPXq31ppUHrTnyRSKc00diVlYjaFTTDAB0JFWDUbGmJkILp15FOyGFOppTuDSEROuDVi3P7jHH5f1qIjIwaliGIsHNA6a94Y9R1I9Rmg0Y+Pg1K3IqJOtSnpQi47ED1EameoTSZlIYaiY/NUpqF/vUjCZchbIqyhqhA/ariNxUnXSldFxTlKaaIjlSKU0zoG5opO9FACilpKKAFooooADUbU80xqBMiamxjMn0pXNEP8RoRk9xZTTrbiTOQPcjNRSHJqa2GDnn8OtWTuyvAu++duDj0FX+1VbQZlmPJ+bvVommjGIx2xUO7uRUjjNRStsQlh0oEypdOGfaOgohFQZ3MSe9WYRUmS1ZZSobz/VVKpxUN22UIply2KJqa2t2nfjhR1NQ9TWvaoEgCjg96SRnCN2J5SRDhAfrSGcr0TH4VOVY9xUZjPdao3t2Ijdkdqcl1n7wpGjB6ioWix0pE6ovLIrVKpFZO50NTw3POG6GgakXjMoOM0odWHXNUpUKjeOV9RUaylT1plcxfMfOVpKijuPept4cUDuRSJmouQatFMjrzUTpnp1oE0EZ7VFMMOacpKtzS3AyA1JiIVPNWoRVaMc1Fd3ZQeVHwe5qRXUVdjNUlElztU8IMfjVKjrRTOZu7uFFFFAgooooAKKKKACiiigAooooAKKKKACiiigAooooAKKKKACremrm5z/dU1UrR0tflkf6CguHxIu0m3nIpcimNIqjjrTOkU00imeZmmmXB6UCuPIpKZ5w70okU96BCkDvUijCVHnNSA/IKC6e5G1RHrUrDNMIoLYqdalPSol61KOlCKiQvUR6VNJUBpMykMNQuOamNRP1pGEhq5Bq1DIehquoyanRcUiqd0zRtzk1IagtetWDQd8dURmkzSkUmKBhmlpBS0ALRRRQMQ9KYaeaYaCWRPSp8sf1pHpzcIKaMiI8tVlBtXgZ49cVVTl6suQI26ZxjBqkStmFouEZjn5jnmpCaI12QqPakJpmY0nmql9J8gX1q2R6Gsy5ffMfbihkTdkMQZNWoxiq8X3qsr1qUZxJDwKq3DZGKsMTiqs3WgqQy3TfMorUBxVSzTapc9+lWCxNNBBWRMr07eKrBSTU0cJ6saZqO3A9s0eQGHPFShQvQUtA7FOS3cDj5hVZ4hn+6a1aayKw+YZpWJcTMSSSE46ipSkc4zGQr/3T0NWGtR/CcVXa2ZTkDB9RQTZohwyNtYEEVPFIRSqWYbJUD+9RyIYmGD8poDYuo+akKgjIqjHJVlHplpgyZprDMRB7VNkNTWX5T9KQFTcI0aQ9FGay2YsxY9TzVm9mziJTwOT7mqtSjnqSu7BRRRTMwooooAKKKKACiiigAooooAKKKKACiiigAooooAKKKKACiiigAq/pz/JInvmqFSW8phlDj8fpQVF2ZpMufutio2jfPWrGEmUOh696b5bjoc0zosV9rDrQWxU5Dd1FRlRuyRQKxHsJ5pfKPapM+gFHmY9KBDBvXvmp0OYxVZjzkcVYiYmMUGlPcRsZphFPP1prdKDRiA1KpyKhqVOlA0MkqE1NJUJ60jOQwioX+9U5qF/vUjGQ6MVYQVDEKtRrmka00WLcYNTN1pkQxTmoOyKshhopTSUAJS0UYoAXtSUUUAIaY1PpjUCZGwyQKWU/LQOXFNmpoyew2AFnqy5zIsQ7ckVDbYUM56D1FPswXLyt/EeKoyb0sWGphpx60xqYEch2oWz0FZRO5iavXjgRYHU1RHWpZhN6ksQ5qdahjqYHigEDHiq5BdwKmc8UkC8lj+FANXZOowoUdqljjzSJGTzVhcKKo1SBVA6U8UmR2paCxaKQUuKACikxS4oAKXFITik3UABVT2qK4iDwkAcjkVLnNLQJmQrYOKtRPmobyLy5cjo1EXBzU7Ga0ZdBokJ8h8HB2nFRqwPepfvIR6ihvQswKKKKDjCiiigAooooAKKKKACiiigAooooAKKKKACiiigAooooAKKKKACiiigAooooAsWtyYGweUPUVqo6ugZTkGsKtuGPyraNT1AyfqeaEbUm9hzEYrPfzFY5q6xzTCMimaSVyiZGFJ5h71aaMHtULRr6UjNpkJkq7aEmLkmquxPSrVpgKQBQVSvzEhprcinN1phPFM6GN71IhqKnoaAiD9ahNTNUJ60iJDGNRN96pWqFvvUjGRPDVuIc1ThNXYutI6KRZWhqRTQetB1DTSU40lAgzRmkoNAC5ozTaM0CCmmlJppNAmC/ezUUvJqVOpqKTrTRnLYHytmQN3znHtVyJNkSr6CoNgZYV2j14b+lWSeKsx6jTUZNONMbGM5oBmfevmQAdqgFLI26Qn3oWpOZu7Jk6U/NMXpTj0pFoaQWbAqwNkKgv+VMgXkselOZDO2OijvTKRJ9rQjimPc+hpotlEhPVRTmhDdF/KmF5FczsJNysc1fguhIoz1qutsFPIyTSSoQ6KnB70Am0aQIPSnVQin2vtY81cVwRTNU7j6KM0lAxetNK0tLQBGDilBpSuabnHWgCK8TzITjqOarKmIgautgn61V2lA6Ht0qWQ0RI2Gpbqfy4NoPzPx+Heo1GXxVW4k8yUkdBwKkzlKyI6KKKowCiiigAooooAKKKKACiiigAooooAKKKKACiiigAooooAKKKKACiiigAooqzY24uJTu+6oyaBpXdgtbYysGYgKDnnvWhcTADANMeKRVOCoHrUHkhjzNz7Cg3S5VoKZwO9N+0inC0j7yE0ot4B7/AI0C1GC5z2oZtwyAac0cA5DYqOSdAm1OfegL9yMmrNoeo/rVLcatWROT1oQU37xZbimE096iJ5pnSxDTkNMNOWgkc3SoWqZulRNSCRG1QydamaopKRhMWF8HFX4jWYDVu3m5waTRdGfRmitKaYpyM07NB3IKTFFGaAEpMU6igBtJSmkoEJTTSmm0Eir3qN/vVIvQ1GeWqkRIuIOFOQcD0xStSjp3/GmOaozGk5qC4bZEx/CpSO4qnfPwqd+ppMzk7Ipd6kWmCnoKk50Sr0pTzSClzig0JnyI1RepqZCEj2k4xUKPkls8AflUttZy3bbmysf86bdikNEqox5DZo+1hgAOM962INMt0AzHuPvVgadbkf6pR+FR7QqzMQsByOfSlRN0hY/Sr9zoytzGSuO1Z0sNxatyNyiqU0wsN8j5ySKjR3Rmx0Hap0mLrUaj5m9KoXoSxXSt1NWAc9DWSy4fCfiatQXIA2t1ouNSLtFMVww4NPpmgZxQQGFIaYSQaAEcYNRyjJVvXg0+Q5ApAAy4qWJmfNmONz3J2j+tUqu6mcSRoOy5P1J/+sKpUkcs9wooopkBRRRQAUUUUAFFFFABRRRQAUUUUAFFFFABRRRQAUUUUAFFFFABRRRQAVoaaP3Uh7k1n1f0w8yL9DQXD4iyxI4PSomhyMoc+xqyy5qMxkHKnFOxu0U2SQeopvlv61fI45FN2iixPKUvJJ6k0CEVaYVGeKRPKQmPFPtuHP8AhSNSxfeOfSgI6MtOKhapicoKiYZNM6mNpRRik6UEj88Uw0uaDzSB6kTVE44qdhUTdKDGaIR1pynBpvenCgwvYtwzkcHkVbVwwyDWYvFTJIV70rHVSr20ZfzQMVXSbPWpVkB70jrUkyTNNJo3UmaBhnNIaWkPFAhDSGlpp4oExV6GmoN0gFKp60+BfmJqkZyLHQVGTzTmNRlqozYhPvWXcPvmY1fmfbEx9BWWTk1LMaj6CipEqNalQUjNEgowWOAMmpLeCS4kCRrk/wAq3rTTktV3N80nr6Um7GqjcpWOn7F3Tjk9FrXii4GBinQwEnJ71oR23y5rKTbNUrFVY8U8DFWvII7U1kx1qBkG2mPbJKMMtWQBTgoxTQmc7qOk7EMkAOR1A71lbwEI5DE4PtXasoIxisXVNKDAzQgBx1HrW0ZEMwGxjCjj1qLyjgsD0q0kxVikqgEe1EhDD92prQloggnKsMnBrSjcMM1kSqU5PWpLecqvJouEZW0ZrU0iooJ1k4yM1KaZqtRjj5arzTiCIt36D61YkHymsvUXzKsf90ZP1P8AkVLIm7IrSSPK+5zk02iig5QooooAKKKKACiiigAooooAKKKKACiiigAooooAKKKKACiiigAooooAKKKKACtDS+PNPsBWfVi0mERYMcA0FQ0Zqk0gIquGcrnbwKBKxH3TzTOi5MxpDUXmsOShpjzOV+7gUCbHlgTgVG1KjBF5+9SOwx15pCZG1EZ/eCkNIOoNBPUuJ9zHoaaRSxnJYYpSKZ1LVEZFGOKcRSYpEjDminEU0igQjdKhfpUxqGTgUGc9iKnLTactBzEgpcUiinCmIUcU4NiminheKLXKjOUdh6yEd6eJD3qAigEilym8cQ+pY8wetG8VBu9RSEA9DSsbqsnsTlqaTUJU9jTCG9TSDnLcZyxFWY12rVC2DGYZrQJwKqIc10IxqMgUpOaax46UySpettQL61Sqa6fdKcdBxUIqTlk7scKsQoZHVF6k4qBa0tIi82/jHpzQOJ0enWEdrAMDLEcmpgm+T6VOV2oAOp6U+GHYOetYnTsCR4qdXwetMYcVExxQBd8wEVBKwJqNZOKaWy1IEOCk07aVFOjdVHNAdXpoGMxTWGRUpBXmmnBqiTn9Y04MpmiGGHXFYsUrfdJrtpIwynIrkdRtxa6gQPuvyKqLJZUuly1QR4Em096syAA7m5PaqqDMuTVkPcuwIFfIq5mq0A5qWWTYMDljTNo6DyVIO44A5P0rDnkM0zyH+I5q5eT7IjCp+ZuXP9Kz6kwqyu7BRRRTMgooooAKKKKACiiigAooooAKKKKACiiigAooooAKKKKACiiigAooooAKKKKACnRgGRQehIptOiIWVC3QEZoA1Zj+6bHeiP7+PQCmysGTAIOaRHAZiTTOnqEhMkoQdB1pJwAFUUgkVXc55PShiMAk80CGPy4+lEqhVHqaOriiblgKQiJ8r1pu4gVJNywFQse1IlluBsufpUxqpC2JVHqKuYpnTTd4kZpKcetJQUIaaacaa1BLGE1DJzUjmonOaDGbGCnKKYDzUi0HOPAp4FNAp60xDlHNOxQtLmmIDSYpc0opgMK0mKkIFJigBhFNYH1p7U1gaLIak0T2SEsTjJ6CtKewureISyQkRn+IEHH5VVswUVQOpq/puo3MLypIqMvKsuO3pQkjZzcbGeQDyKilbYhPpTiwMsm0bVDHA9KrXsmI8etSzVy0uUWOSTSCilFSc49RWv4eONRGf7prJTpWnoQJ1KPHoaT2LhudlEm9t3YdKmIxRGNqilzUGww9KzrmfbcJGOS3atCd0jiZicADvWTZRm5uXun6dF+lSykWxkCgmnuKiNIYjMfWnRSbe9U3ny5Ve1EbMTSHubCOHWmN8rCq8Mm0VJv3VVyWiZvu1yniA51CNV6ha6on92TXFatcq9/I45IOBVR3IexWuJcDA61BC3PNB+Y5PerENsSQx4rQz3Zbt1KxlsjOOKzWvZCSQFBPfGTWqg+XFYNOw6jatYUkkkk5JpKKKDAKKKKACiiigAooooAKKKKACiiigAooooAKKKKACiiigAooooAKKKKACiiigAooooAKKKKAHLI64w3SrSXSOMSKAfUd6p0UFRm0aEYjnYiM5I5xUv2ViMYqHRubzb6qa3xD7VEpWOiD5lcyPssmOlMNrIDk4rc8rioZYj6VPOx8phSqykkiq/ete4iyDkVnODEWwoORjkdKpO5lJDFbEqmtDPFZYPOa0YH3xg1aNaL3QGkxTmpBQbARUUnSpTUT0ESHWMAuboRseMUuo2DWj5U7oz0PpVjRoy12X/uitO6VZEKOMg1SV0cc3aRyfepFp11CYJ2Q9ulNWpJJlPFKDzTQeKAaYiUNS7qjBopgSZpc1Hz60ZoEP3GgtTO9LjigBc81Iq7mApgGBU9uvJP9KZcFd2LCjAGO1SS3M5jKLgE8bs81HnAqNiWNI6nFMi27FwDVC6bdJj0q9L8oJz0rMY5JNSzKb6CUopBThSMyRelamgEDUVJ9Kyx0qa3me3mWRDyKHsXHRnoIbKg0hase01VJoQScGkutVSJMg5Pasbs6VEt6i4kCwg8sefpU0QWKIKKybJpJpDNIeW/StAuaQEucmoLuURRk/wAR4Ap4bjNUdxuLgufurwKBiRx7E56nk1MnApxUZqK4k8peBlj0FIB7ziJeTzUlvKW61RWBj88hyx/SrEZKdKYbmg8m2ByewrjZI0kkYkZya3NTuylsYwfmb+VYiHmtoLS5nIlSCMKDtp2OacPu0hFaAkOQfNj1rArfTgg1gHk1L3MqvQKKKKDEKKKKACiiigAooooAKKKKACiiigAooooAKKKKACiiigAooooAKKKKACiiigAooooAKKKKACiiigC/oh/4mSe4P8q6gLxXKaS23Uofc4rrAeKynudFLYUKMUx0qUdKD0qDYoywg9qzrq1yCQK2iMniq80eV6UXJaucvLGUarVnnaRT76LBJxTLYjbW0XciCtInNNxTzTCas6BCajYU7vU9natdXCxjOD1+lLciT0NPR7by7QyEcv8AyqWda0WiEUaovRRiqN0QqkntWyVjz5O7Ob1T/XDj8aqrUt7K0kzZbgHgVCtZMZIKcKRelOFAAKcBQBxT1pgJto2048UZoEAUYzSGlLYGKjZ+aAHdKt2+dnNUC9aEHEYz6UG1JakjdKj7U5zTCcCg6GVrxgI8DvWeas3jbpMelVqlnPN3YCnL1pBT1FIlDx0oooplF6zOYCPenE889qhsz94VK45qGdcPhRu2hUxBlIIqff71zkczwnKn8KcdRlPHSo5WJtI27m4G3y0+8ep9KSLCKAKzreeNxndhvepzcopxnJ9qloZdMgVSxpIoTI3mydew9Kij5IeT8B6VN59AD3AHFVbm4EA45c9BTLq9SHC5BdugrOLl5GLHJPNaQjfcVwnYvlmOSaqqfmqy4+Wqv8VbGbLi/dopI/u07FBSEY7YyfQVg1uXBxbyf7p/lWHUvcxq9AooooMQooooAKKKKACiiigAooooAKKKKACiiigAooooAKKKKACiiigAooooAKKKKACiiigAooooAKKKKAJ7Jtl7C3+2K7A9a4qI7ZUb0YGu2TlQfas5m9HqPXkUpFPjXihxxWZuQcA4FMcAinMOaTtSEZN/FkGslHMUmO1dBcrkEVgXibX4rSDM56alzIZQRTTVa3mwNjdKtYzWptGXMhmK3NJubCyh3zS/vW6gA8CsamtTTsKUeZWOin1qxAJVpHPsMVi3+rNOrJFGEQ9yeaptULCm5M53TSInyeTQtK3SmjrUmTRKKeDUa0+mSPBpwpgpc0AOY4FN3cUwk00kmmA8vUZbNGDRtpAOiXdIo961VGBVG0jJbf2FXugpnTSVlcbIajdgB9KearXL7Yz6nigqTsijI25yfWmUGioOcUVItMFPFAIdQBSU4UyizaD5mPtUzVFadGqRutSzrp/CMNRSDBzUppjDcCKEKauhimp4ycZHaq464q0vyqBVszhuW0vGC4dc0C6ZjwMCq2eKEPNZcqN0QXpIuEf1qcH5gfWor5coG9KcpzGprVGP2mSseMVV/jqY8Ak1CvLUxMtx/dp1Nj4Wn0Fohuzi2f6Vi1rXx/0Z/wDPesmpOeruFFFFBkFFFFABRRRQAUUUUAFFFFABRRRQAUUUUAFFFFABRRRQAUUUUAFFFFABRRRQAUUUUAFFFFABRRRQAV3Fud0KH1UVw9dtYHdaQH1QfyrOZtR6lpOKbI2KdjAzVeZqzOghmmAPvTBJkZqpeFhymSRUlvIJYc9D3HpTEPmYMp9ax71dwJrVdTiqU8YzyOM0ImSuZAGKswyEDB5FVi/zHIHWpoumR0rYyg9dC2DnpSGmqOKcD61R03GMKicVOcHvUTgUiJIrtTO9SuMVH3oOaSHrTxTFp/amQOzmloFLQIaRS7aCaTNAC4FCjJpvfrUsIzJ7Dk80DSu7FuJQiAD8cU8mmREsu496ecUzsSsNNUL1vmC+lX2NZVw26VjSZnUehFRRRUmA4U/NNWloGOFOFNAJ7GpFidjwKotJsmtT85HrUz1HFburBj2pZG54BP0qWdMLqNmITTc0oilfouPrUi2jH7zGkkOzZAi5k9qnLAVMtsq01rVT0JFUwUGiEvmnI1I1qw+61NCSoeVz9Kmw9Sa4G6Ij2qG3O63HtVpNsqYYYY00WpiXCciqIcHe6InP7vNRR/eqSQER4IIpkI+emQ9y2tOPSot2DSl80Msr33/Hs31FZdal/wD8ep/3hWXUo56vxBRRRTMgooooAKKKKACiiigAooooAKKKKACiiigAooooAKKKKACiiigAooooAKKKKACiiigAooooAKKKKACuz0w/8S+3/wCuY/lXGV1WmXKvYQ7T91dp/ConsbUtzXHK1VnBNSrINvWoJHyayOgqvFsXezAD3qgLspeKCuFY4z61riOOQZdcn3qnqVmBAZBxt6U0DXYtugK5ArPuk+U1pRYNvGxPVQap3i4HpQiWc1MuyVhRHIUbI6dxU96vIb8Kq1stUcr91mnCwdNynIp+Ky1dkOVYg+1XIrxWwJOD600dEKqejJ9gzUcgA7VOelQSGmzWWxWeo+9SvTAKk5JiqKkApgp9MzHUUlGaYgNNJoNNJzQAuanUbIMnIZzjpVcDJxVhwDLGgxgelBrTXUuRjbGBSkjvSj7tGBTOgguHCxEiszBY4AyauXz8hRUUY8pd5++entSZhPVjUs5nGdhA96kFg/cgUv22YDBbNSR6gw4cZFIuPs+oJZAfeJNTJbIOi1PDNFMPlPPpUoAFI6YU47ohWAelSBFHan/SgLTNeVCYyMUCMDoKkAxS4phYZtxS4p1IaAGEUAU6jFACYpNo9KdRQAzYKUAjvTqKQDSAwwRUXkIDlRipqKBNJ7lSVCh56UgFWJI9461CUZTyKDKUbMgvhm0PsRWVWxdrm0k+max6RyVdwooopmQUUUUAFFFFABRRRQAUUUUAFFFFABRRRQAUUUUAFFFFABRRRQAUUUUAFFFFABRRRQAUUUUAFFFFABUsFxLbtmJyPUdjUVFAbG3ba4NoWZce4q9HdxzDMbhq5anI7RsGRipHcVm4LobRqtbnVLIc1YkKzwhGrn7fVsYEy5/2lrQhvYJvuSDPoeDWbTRvGcWXlBji2Dnb0+lULl2Y81Y+0GNgx5UdanNvbzOsgOYyM0LUbOfnjMiNgdutZtdVqRiht2JCqoHAHeuVraJzVFZhRRRVGRoWkvmRbD95f5USZrPBwcirVq5bcGJb0zSNlV0swYGm7cVMRmk207GcpXGAcUtO24pDTJDPFITSUoFAhtGKfjmlC0ALAuHB9OadETJclj2pVwqM3HTuKLMcs1BvBF3HFNYcdaXNRztsiZs9qZq3YouQ8zMeg6Ux2LEkmmqcinpC8zYQE1JzayehHkmnxQSTNhFz71fg05RzKd3sKvIiqMKAB7UHRDDt6yKdtY+SdxclvargWnAUtB1xioqyADilxRRTKCiijNAAaSiigAoooNACUUUUAFFFFIBKKM0maAFopM0uaBDHiWRGVujAg4rMn0qReYWEg9Dwa1s0ZpNGU6UZ7nNujRsVdSrDsRg02ukljSZNsqh19+30NZ9xpa4LQMf91v8AGj1OWdCUdtTLopzxtG211KketNpmAUUUUAFFFFABRRRQAUUUUAFFFFABRRRQAUUUUAFFFFABRRRQAUUUUAFFFFABRRRQAUUUUAFFFFABRRRQAUUUUAKWY9WJ/GnxTzQHMUrof9lsVHRQBJNPLO2ZpGc/7RzUdFFABRRRQAVNanEmPUVDUlv/AK5aALfelxTSMGlBpgL3phHNSdqTbTER45pwFOwKKAALSupRQT0NKg3OB61Y1R0MEaJHtZevPWgqMb3KkzARBR396mtVxGPeqh3EgMK0Y0IQACkbwQ6qt2GkAjjBJPpVwIepGBUojwMrgZobNvZuRQt9PAAMxz7Cr6oqDCgAe1IVPrRt96RtGEY7D8il3CmYo20Fj9wo3D1pu2l20ALvFG4Um2l20AG4UbhRtoC0wDcKNwpdtKqjFADQSe1HNP6CozQAvPpSHNGaXNADcn0pST6UuaKQDMn0o59KfSUAMOaOafRTAZg0vNOpCcUCE5o5o3UZpARyQJOpWRQcVSOjsSSso24445rQTO5vpUq445osZypxnujmXRkYqwwRTa3HDF2WSFXGaYbe0bh4dh9sig5XQfRmNRWhcaaMb7Z94/unrVAgg4IwRRcxlFx3EooooJCiiigAooooAKKKKACiiigAooooAKKKKACiiigAooooAKKKKACiiigAooooAKKKKACiiigAooooAKKKKACiiigAp8JxKp96ZQDgg0AaDdaQU6QYJplMBwOKdnNR5pwODTELSU40x+FoAYzkNlTyKvNbiaJSzYyMk4qrZxCRyzche1aCpuPzHj0qWddGndXZGiQx4wpkYd+tPMkx+7GFHvVgKFHAprGg6uVIrMkrdXx9KvIMIB1IFVmNWAMqDntQOI0jIz70YFBOF/GjNBQYpcUUUAFLRiimAUUUlAC0UmaQmgB2aM0yloAdnIpDQKWgCOloIpKAClzSUlIBc0UlFABRRRTEFLnNJRQAhFFKaaaQCr94/SnL0FRr978KenQUwGyDDmhTng806QZao+hpCHeSvVPlPtVLUbUtGZgPnX72O4q+jUTfNBIPVSP0oZFSKlGxzdFFFB5oUUUUAFFFFABRRRQAUUUUAFFFFABRRRQAUUUUAFFFFABRRRQAUUUUAFFFFABRRRQAUUUUAFFFFABRRRQAUUUUAFFFFAGi53KGH8QzUdEDb7YDuvFKKaBgBS0UUxChsdelDjK8U2lFAFmxTbGx9TVtOtQWwxEKsLUdT1KatBD+1RvTyahkamWxjt71aTJRT7VQY1ejJCL9KSJiOP3fxopCflP1opli0UUUwFopKKAFpKM0maACiiigAooooAM0uaSikAGkoopgFJS0UgEpKWimAlFFFAgooopAJRRRQAi8OKVc0mMMDThkMcUwFfqKYRSTOUZD68U48jIoENxg09TkU080gODQBjX0Pk3LAD5W5FV62dSh8233gfMnP4VjUjz6sOWQUUUUGQUUUUAFFFFABRRRQAUUUUAFFFFABRRRQAUUUUAFFFFABRRRQAUUUUAFFFFABRRRQAUUUUAFFFFABRRRQAUUUUAWbLlnX1FTkVXss+fx6Grrjv2NNCZDSZpxFIaYhKbkk08ClRMuPrQVFXdi/GMIo9qlQcUwVIOBUI9VaKwjGq8hqVzVdzQyZMjY81opny1+lZ+MmtBAQgHtQggL1U/WimknYR70gzVFj80uaYKdigYZpM0uKSgQZoFFGKBi0UUUAFFFFAB2ooooAKSiigAooooAKSlpKQBSUtJQAUUUlABRSUGgQhNO/i47imnpS5+6famIhviRErejU62k3rgmluxutXHpzVG1k2nFIzbtI0iMGkNKpDrkUhFBoAwRgjg1h3UJgnZO3UfStsVU1SLfbrKB80Zwfof/AK/86RhXjeN+xk0UUUzhCiiigAooooAKKKKACiiigAooooAKKKKACiiigAooooAKKKKACiiigAooooAKKKKACiiigAooooAKKKKACiiigCxZf8fA9wa0MBgQazbU4uFrRyBVITImGKYandcruFQGgABwKltxmUe1QE1Yshks1JmlJXmi4oyae3ApEpHNI9MjY1C3WpWqPGTSM2Crkir6/dH0qoi81dyNo+lNFRIwPlP1oxSgjyvfPrRTKDFJmg0lAC5oopaAEpaSloGFFFFABRRRQAUUUlABRRRQAUUUUAFJS0lIApKWimAmKTFOooAbikxTqMUgGEZpUGEIPY04Ui/ece1AhWAZGXHUVkBSr1rjtxVOaH5zihmdRXHW8hFWTyMiqKZU1aifjBpIcWOokXzIXj/vKRSkYNHQ0MbV1Y50jBwaKnvU8u7kUdM5FQUzzGrOwUUUUCCiiigAooooAKKKKACiiigAooooAKKKKACiiigAooooAKKKKACiiigAooooAKKKKACiiigAooooAKKKKAJLfidPrWk3WsyH/XJ9a0mqoiZIvK1WkGCasJ0NRzjvQBVJq/ZDEOfU1nkc1qQLtiUe1Szpwy965MOBTGpxPFN60juGGlVadiigmwAYqyOlVSwDAepqyScU0UhuPkH1pM4pDkKKBzTAM0tFLQAUtJRQAtFJmlzQMKKKM0AFJRmkzQAtFJmkzSAdSZpKMUALmkoxS4oASinYpKACkpaKAEooopgFGaKSkAtC/wCsHuMUUn8an3oEPXpUUi/MaeOpofrQDK5SkAIqbFNK0E2Hq25cd6OhpgyDTzzzQMy9VXEyv/eXH5VRrU1NMwK391qy6Dz6ytNhRRRQZBRRRQAUUUUAFFFFABRRRQAUUUUAFFFFABRRRQAUUUUAFFFFABRRRQAUUUUAFFFFABRRRQAUUUUAFFFFADov9an1FabcnNZsIzMg960zVITEUkGiUZFLQeRTEitj5gB3NaajGBVGFd1yo9OavjrUPc7sMrJsU0lOxmkxzQdQlJTqY/SgTGDmUfWrh4FU4xmQfWrjHINCCImOBSEUZ4FGc0xhRS0UAGKSiigYUUlGaQC0maTNFABmjNGKUCgBKXbTsUUAJtowKXNJmmAvApMikNJmgB3FFJRSAKKTNFAAaKM0lAC0UlLQIKaxwR9adTWHFAD/AOI1HM4TaSaeT831FQ3n+pB9DQTJ2QocN0NOFUVcdxUqyAfdbHsaCFMtbaUAVCs3qPyqRWVhkGgtNMiuk328i+1YddCwzWFcJ5c7r6Gg5cStmR0UUUHKFFFFABRRRQAUUUUAFFFFABRRRQAUUUUAFFFFABRRRQAUUUUAFFFFABRRRQAUUUUAFFFFABRRRQAUUUUATWgzcLWgfSs23bbOh98VqMMc00JjcUAU0uAaRpMdKoQ+1XMjvVoGq9qMRZ9TUxdV6mo6no0vdgiXj1pGZVHJxUDSk9PlH60zd3AJPqaC3MmaUHoCajaRv7oH1NMLNjkgUwkeuaLGbmSQsxnXJ/Sr7cis+05uB/hWi/C0zWm7oae30oAoPb6UZoLFNJQTSZoGFGaSlpAFJilooAAKUUUooAMUUUtMApKWg0ANooooASilooAbRS4oxQAlGKXFBpCExRRSUAFLSUUALmkPINJSZoAd/Cv0qO5XdAeelPB+RaJBmJh7UxPVFFUPrUnlk9gaRAP79TKp7OKRgoog2lfUUoJ69D6irIU+xprRg+1A+W2w2Obna/fofWqGqJtnVv7y1bdD06Gqup5Jib/ZxS6mdV3hqUaKKKZyBRRRQAUUUUAFFFFABRRRQAUUUUAFFFFABRRRQAUUUUAFFFFABRRRQAUUUUAFFFFABRRRQAUUUUAFFFFAADg5FayNvjVuxFZNXrGTMbIf4eRTQmEqsGpmDVtlBFRbQHCnvTYLUmVtkaqOuPypufT8zTc84HJNSJDn73JqUdyu9BgOT8qlj61IInb7xwPQVOEVR8xApPNjHCruPtzTLUO4wRIOxNIwx0SnmWVvuxY+vFRv55HOBSG0hbbJnHGKuP0qlZk/aPmYHirr/d600XDYaxw2KMmlIwxpaChvNLRRSGFFLSUAFLRRTAKUUlLQAUZopKAHZoptLQAGm0poxQAlGaKKADNFFJQIWkoooAKSlooASiiikAU0jNOxSUCEUfux9aVh+7cf7JoAyh9jSheoPcUw6GQoJOBVhI39TRDB8xJPerqIAKRhGJVAlU8NUqySgfMuamb5R0pnmH0oNLDd6SDHQ1Uv4z9n6fdOasugkHo3Y01TvVopO4xSZE48ysY1FKwKsQeo4pKZwBRRRQAUUUUAFFFFABRRRQAUUUUAFFFFABRRRQAUUUUAFFFFABRRRQAUUUUAFFFFABRRRQAUUUUAFFFFABViyJ8/8DVerthHkNIfoKaAtcdT2qBMvIz5z2FSTsVhYj6UsEfkRb36mlJmtKN2PVViXLHmlV5JW2xjA9aZHG0zbn6dhVpcIuFGKEdiQiwov3zuPvUmQo+UAUzBJpduaZQbiTUcwLIcmptoFMlI20gexTsT/pOK0n+7Wdari7BxWi/3aEKn8IN96kpe/wCFJTNAooooGFFFLQAUUUUAFLSUtACGilooAKKSigBaKKKAExSU40hoASkpaSgQtJRRQAUUUUCCkpaSgYUUUUhAv3H+tPXkimD7rU5eopjM4gCVsHHPaphJIvIO4ehqFgDI3XOaUDHQ0jm5rFiOZZDg8N6GnMuTxVQjd15p8cjocNkj1NBSn3JOhokXcu4feWnMMjIpEODipLMi6x9ocjuaiqa8G26kHvUNUefL4mFFFFBIUUUUAFFFFABRRRQAUUUUAFFFFABRRRQAUUUUAFFFFABRRRQAUUUUAFFFFABRRRQAUUUUAFFFFABWxEgit0Uc8Vj1p2zl7dPbimgHMgYjcBtFTMgcqP4RUT9celWIjmOovc7qUbIegCikZ0HXr6VFJJg4X71RbyvXqapFuVix5hPQAD3prSkfxgfhUGWPfApVTd0BNMnn7DjMx6MfyphZm6sxp/lt7CjYo+85pC95jbcYuUOPzrQf7pqgu1ZkIDHmtBuhpmlNWQ30PtRR/CtFBoFFFFAC0UdqKACiiigAooooGFGaKKACiip7S2e7uFhjHJ5+goE3YhBpa6GHw1DMNq3DrJ2Jxg1iXls9ncvA5yyHBoWpEakZaIhppp1NNBoJSUtFAgpKKKBBRRRQAUlFFABRRRQAg+631qReSKj/AIPqakXjn0oAz38wSNgZGaN7D7yfpR5h3k+9SiQ9xUXMrEamNu2DTyhxwc0/fGwwyilVUP3GI9qpMOUiUlfpT8c5FK6EckZ9xSLxx2pMFoZuori7Y+oBqrVzVMfaRg/wDNU6EcM/iYUUUUyQooooAKKKKACiiigAooooAKKKKACiiigAooooAKKKKACiiigAooooAKKKKACiiigAooooAKKKKACr2nttjkyOBjH1qjV6IbLdR68mky6auyUsM5qaKQCEn0qoWqRGygHqag61Ifz17mkGWOFGfekwXbA6dzU6KQMDgetaCSuIkSryx3GpsMRwNo96QOqcKOfWml2brSuaJWFKJ/GxNG+NeiimU1uKVxjmlyRjjmrvUZrMzzWhA26FT6U4u44gOh9qWgcOfekqixaKSloAWkoooAWiiigAooooGFFFFACirNjc/Y7tJgobaeVPcVVFLQJq6szq7bW9OSJpZA5kH3Y65u9uWu7qSdhguc49KgpKDOFNQd0KKDQKDQaiGkoooEJRRRQAlFLSUCCiiigAoNFIaAF7KKdj5GPtTf4/pRK22BvegCiBzTx0poFOrMzCilpKBjllZev5084cZHWo8cUisUcDsaLgUNQBF0c+gqtV7VVxLG/95ao1SOCorSYUUUUyAooooAKKKKACiiigAooooAKKKKACiiigAooooAKKKKACiiigAooooAKKKKACiiigAooooAKKKKACrecqo9BVSrm3AH0pM1p9RtTRcr9KjIFTWq7nxSNUrssRptUZoLZOB0pszHIUd6cBgUmdC7ABS0U00hik1ExzTmNMoJY01bsX4K1UNOicxuGFNaCi7M0nHf0pD0zTwwZQR0NM+6xHY1obCUtBGDiigAooooAWikpaACiikoGLRRRQAUtJS0AFFFJ3oAWg0lBoASilpKBCUUUUAFFFFAhKKKKACkB5z6UE0Y4wPxoAVf51HdHAVfxqZBk1VmbfKSOnapYmMFKKSlqSRaSlooAKZJ0H1p9Ryn5lWkDK+ptkxD0WqNT3j77g+g4qCrRwVHeTCiiimQFFFFABRRRQAUUUUAFFFFABRRRQAUUUUAFFFFABRRRQAUUUUAFFFFABRRRQAUUUUAFFFFABRRRQAda0JFG7HoKpQjMqD3FXX+8amRtSW4zAqzaKBuaq9WbcjawB5pG8dwHzTMfSpKij++1S0maoQ9KYSalIzTCtAyM001IRTCKZDG0UuKMUElqzmwfLY/SrjLkc/hWQODkVoW1x5g2Ofm/nVJmsJdB4OODRUjLn60zpwaosSigj0pKAFooopAFFFFMYUUUUAKKWm0tAC0lFFABRRRQAlFLSUCCkpaSgQUlLSUAJRmilAA60AIBjk/gKcoxzQFzyaccKNx6UAMlfZHx1NVBT5XMjZpoFQ2S9QpaKMUhBS0UtIYlQZyzyHoozUsjbV9zVW9cRQiEH5m5b6dqaMqkuVFEksxJ6mkooqzhCiiigAooooAKKKKACiiigAooooAKKKKACiiigAooooAKKKKACiiigAooooAKKKKACiiigAooooAKKKKAHRf61frV49apwDMy1cNTI3pbDakico4PamUoHFKOrKm7K5MfkmB7GpTVfcGXax+hqdclAabVjanJSQZpc5ppozUmgpFNK04GloAiIpuKlIzSFaCWiPFAJByDzSkUlMRdgugw2yHB9as4BHrWTU8VyycHkVaZal3LuwjoaQ5HUUkdwjjrj61KCD3qiyLAPSjbUhVT2pPL9CaLAMwaMH0p2w+tGxvWiwDcH0oxTtrUbWpWGNxRT9ren60vzYoAjoqTDelG1vSiwEdFSbW9KTa3anYBlJT9rUm1/WiwhuKMU/a3rRsPc0AMIx3pOPrUmwd6UKB2oAiAJ4AwKcqAU8lV6moXuVXhRk0noIkYqq5J4qpLKZD6D0pHdpDkmkAqGyWxAKWl6UmaQgpQKKcBSGGMUnWhjUVzMsEfP3j0FMTaSuxs0yRHe3OPur61mSO0kjO5yzHJod2dtzHJptUkcM58zCiiimZhRRRQAUUUUAFFFFABRRRQAUUUUAFFFFABRRRQAUUUUAFFFFABRRRQAUUUUAFFFFABRRRQAUUUUAFFFFAE1qMy59BVrFQWY5Y+1WKh7nTS+ESgnijFKwyKcdxVdiImpraUhthPBqA9cVtaRocl9H58kqQQA/ebkn6CrZjCTi7oqMMU01e1C0S2k2xTCZf72MVSNZnoJ3VxKUGkooAdmg802jNIYpFNIp2aKYiPFGKfijFArDKesjp0Yik20YpgSi6kHoakF36qarYpMUXY7suC8X0NOF4nc1RpMU+ZhzM0PtUf96l+1R4zuFZ2KbIPkNNSBzaRo/boP+egp4uoiPvisMRAcsSfan07mH1h9ja+0xf3x+dH2mL++PzrGowD1FK4fWX2NoXER6MD+NHnp6isiFAhOO9T4o5jaFTmVy/56etJ9ojH8VUgOKQii5XMXTdRjvTGvI+1UytN20cwczLTXn90VG1zI3Q4qILS4pXJuxSzN1JNAFGKM4qRjgKM03dSUAKTmlFNFSAUAKopxozxxUNzcLbpk8uegoBtRV2FxOsCZPLHoKyZJGkcs5yTRI7SOWc5JptUkcNSo5sKKKKZmFFFFABRRRQAUUUUAFFFFABRRRQAUUUUAFFFFABRRRQAUUUUAFFFFABRRRQAUUUUAFFFFABRRRQAUUUUAFFFFAFu0GImPqcVNTIkf7NHjAzk/rS7H/vL+dQ9zqhpFDqcFJpmx/VT+NDMcVUTOq9Ce0hE93HCOrHFXtbv3jm+xW52RRAA471nafN9nv4Zm6K3NWtdt2j1B5MZSX5lah/EZx0RPaxqbTAOc81VkUqxB7VbtSI7aIe2azIZWlmlGCeSfpTkjelU1sS0lIWozUHRcXNGaaTSbqAuPzSZpuaN1Owrjt1KGpm6jNFguSUVFux3pwekO4+im5pc0AFFFFABTJASvFSYoxTE1dFdqbirRRSeRSeWvpTuc/sWV6KsbF9KNqjtQHsWNjqWm49qWkbwjyqwopaZmjdigoU0lIXFMMgoFckpCwFRFielJ8x607C5iQvmkzTPxpPxosLmJN1LuqPIpQfaiwcxIGp4LnovFQk8dackgRDu6AZosNSLEssdrbea5DO3CJnqfU+1YkkjSOXc5JpZpWmkLt3/SmUJWOSpNzYUUUUzMKKKKACiiigAooooAKKKKACiiigAooooAKKKKACiiigAooooAKKKKACiiigAooooAKKKKACiiigAooooAKKKKACiijvQBq7cRopH3VA/Sk2jHSolvI2PzArU+MgEdDUanbFxa0GbQR0qvuwxq2VwpqqY8mriYVhd9adnqyCJYL2HzoV6HuKyihFPSLIU7gMsBim1cxTsdRdwWNvBBJKzxxsCwRlxle1Y17rMXk/ZrC1jtoc/Nt5Z/qTU+vybkIdn3rhQT91lA7VzxovYq5oE7kDc801WBONuPxptrJvj2Ht0p+0BsE4qTqTurgrBsjGCKKZ1YsKXBJphcXNJmnCP1pdox0oAZmilyM8inAA0AMzS/jTsCm4GaAFBPbml3EdRSbfQ0m0+tFgux2+l31HyO1IW9qVh8zJfMo8yoC/tTCxPGKLC5y15o9aPNFVDG3rQEPqaQc7LXmj1o80VW8tvWnBGRd1Ac7LHmUbz6VAr56mn5HrTDmY8uaaWOetJlaUEUwuxKUD2o3Cl3jtQITDUmCadvpu40AOCetLtA70zcxowx60DHFlFNyT0FLtPpUiR5oAakRY81K0AaFl9RUqgDvSn60y1HQwmUqxVhgikrUv7Pfbm5jH3CA49uxrLpHFOPK7BRRRQSFFFFABRRRQAUUUUAFFFFABRRRQAUUUUAFFFFABRRRQAUUUUAFFFFABRRRQAUUUUAFFFFABRRRQAUUUUAFFFFABRRRQAVrRHzYVbqNo4+nFZNTW8rI+0ZIbtQBcyQMZ4qIvtPQ0jyFWPekEoPWqB3F832NWtOQ3F5Cu3jeM5quHHpV7RnjGq2/mkhS4zt60CRPr8rOqr5qyoXJXAwUPpWARzitbXpfM1BiU2EcFfpWdEuW3EdKktK5atY/KXLEZNSShXHTmocuaMt6mg6U0lYcq7R3P4UhAz6Um5/U0bnoC6FzjvRn3ppdvSk3e1MXMOIzRgjof1pu71FLkHtQFx3P1pCCe1J/wABox7UDuAD+lL8/pSDHvThj1NAhmW9DSfN6VLg/wB40Y7bjQBAwY/w03DDtVjA/vU1gPWkKxZWDein1FIbYjpUsL4iXntTvM54NGhuolbysHkUTRfuWxVnzOfmANJIyGB8DBx6UaBKOhmpCTyWFP8AJH96nK2B92nbz/dFFjHRDRGPU0bB70u5iOAKMv6imF0JsHpRtx2o+b1pMH1osFx3A7Ckz9BSYFLgdqLCuLn3oyPU0AUu2gd2G5R2pGkI+7xTtntS7D6UBqNWeQdRup4uF/iBWk2+vH4UbR/sn9KB80kaOnSRPK0MhBimUxt7Z71zbqUkZD1UkGtzTRFFqELy8IGGQaxrs5u5j6u386nqZVXezIqKKKZiFFFFABRRRQAUUUUAFFFFABRRRQAUUUUAFFFFABRRRQAUUUUAFFFFABRRRQAUUUUAFFFFABRRRQAUUUUAFFFFABRRRQAVNaj94fXHFQ1LbHEw96AJ3XOagI5qyetRuuPpTBjFPrXQ6RoV7uivQoRR8yhzgn0Nc6OGB9K9OsbpLvS4ihUfIOnY4rlxVaVKKcTWlFSep5/qEc51B/tJZnJ5Y96Zg9EXir18zy3kitztbANQiL1JrWEm4ps3VOzIQjd2ApdgH8dTiNB/DTsIP4RWlylArYX+8aXC/wB6p/k/uikIQ/wii6HyEGB60YHrU5jQ/wAIpvlJ6Uri5CLaPWk2/SpTCvqaTyf9o07i5CPaaMN6VJ5R/v0eW/8AeFO4chHtPoaNp9Kl2P6ijZJ/s/nRcOQi2n0pdvtUuyT2/OjY/t+dFw5CLb9aQrxU2x/b86Qq2O350rhyBH/q1p4PNNX7opwqGzVCnrTW+4fpTjTW+6aQ2QhTjpS7D609cEcmnYX0NaXMuVEWz3o2e9S4X0ownpRcfIiHYB3pcKKlwvoKXA9BSuHIQ/L6UfRTU3ApKOYfKR4f+7S7X9qkpaXMPlIxG/8Aep4jP9+nCjafWjmHyieWf7/6U0xt6g1JtPrS4NHMLlRCFZTyvFZVx/x8Sf75/nW7A4L4YDANYMr+ZM7/AN5iaE7nPXSVhlFFFUcwUUUUAFFFFABRRRQAUUUUAFFFFABRRRQAUUUUAFFFFABRRRQAUUUUAFFFFABRRRQAUUUUAFFFFABRRRQAUUUUAFFFFABUkBxMp96jp8QzIKALZpQwHBFBphpgRsMmt3QNXaw/0eZDsbkHpWIaW4mebaXOSowPpUzpxqK0thxk4u6NSWZXaSYDhmJxUaEsuT3qrbNugK9xU0ZJQVFraI74yuibbRgUzJpQTQaD8Ck4puaWgBcj0oyKSkoAdxRxTaKAFpCDS0tADOaOafScelFxWG5NFOwKNo9adwsNxTXBweafj3qNzgUXJY5RhBSjrR2H0oB5pFCk0jfdNBNKBkc0AMUcU4Cl4HSjdTuKwbaOKTPvS0hh9BSUtLSGIBS4paXFMQgFLilFIWAoGOpCwFMLE0BSaQCmT0FQSz4By21e5pLyXyIvkPzE4rLZ2c5Yk1SVzCpV5dETy3bsCsfyqePc1XooqzjcnJ3YUUUUCCiiigAooooAKKKKACiiigAooooAKKKKACiiigAooooAKKKKACiiigAooooAKKKKACiiigAooooAKKKKACiiigAooooAKUHBBpKntoycylCyr7d6AJQ4K80hNOkXKlulQlj0BpgOpD0ojDO4Uck1M0ZilAOCRzTsISHMbIx6PVlDskKjoeRVS4mM0u7AXHQDoKs5LRJIOoqJHVRlpYn4P1oxigcgGlqDqG0tGKKAFooooAKKKKQwoopaAEopcUYoATFFLinLG7jKqT9KYmRmoZmCD5s81ow2MsnJARfVjUOpWqQvGqvu3Lk1ag9zGdRbLchHIH0oC804AAYpyEVJuiMijOBTyBSKAcBumaSVyZPlVxhpKtT2pRQ8eWQ9OKr7abTW4oyUldCClpQtOCmpKEoxTgnrS7R60DGilzS8UnFACHJoC04c9KVVJOFBJoAbgDmlKyBVfbhGOB71Zghtdwa8uFVR/AvJNQatqsEkiLEu2OMYVR1NMzlOxl6rHJHcKHHysu5fpVKrF7eSXjo0mAEXaoHYVXq1scM3eTYUUUUyQooooAKKKKACiiigAooooAKKKKACiiigAooooAKKKKACiiigAooooAKKKKACiiigAooooAKKKKACiiigAooooAKKKKACiiigAqzFI0caqrFfXB61HDFvBZjhR+pp7YHSgAZieppOlNPNB9KYhyMUcMDgipGlIYnu3XioacMg5xnNMBQAelaAXZaKp6mqCjnIGKu+aJYlXowqZI3otJsljxtApxFRI3GDwalBzWZ2ISlpcUUDExkUYpaWkMbijFOooATFFLRzQAlTRwA8ySKg9zzUP40U0KSbWhbjSIyKkMfmsT/F0ragsFUAycn0AwB+FYunsY5fMEka9vn5/StGXUZvJYpNF8pxkLyfpXXTsldnBXU2+WI+8s5mkcxe230xWJqMMkEgDoynaTljnNXf7QmZCZLyQEdAqjn8ao3UvmzK0jySLjB30pSi9gUJxWpVMgPekElSeXa84U+3zUnlQdjj8a5mjrUxvm0qyAnAPNPjt4JG2iRQf9psVC7RwKzqp+Xjk9acdyKk9C+ZpnwWlPAwKj2gdTmqH9qLj/Ut/wB9/wD1qadTP8MIH1bNJ3Y1VprY0eB0FGTWWdRmPRUH0B/xqM31wf48fQCjlYfWImscmlCMemTWMbuc/wDLVvwNNNxMwwZXP40cpP1hdjd8oqMsQo/2jiqst5BCcBvMP+zWSWLdST9aSnykPESexfbU2/hiUfU5qN9SuWG3eAvoBVSinZGTqTfUsNeTFcbgPcKM/nVckk5NFFMltvcKKKKBBRRRQAUUUUAFFFFABRRRQAUUUUAFFFFABRRRQAUUUUAFFFFABRRRQAUUUUAFFFFABRRRQAUUUUAFFFFABRRRQAUUUUAFFFFABT4ozK4UfifSmopdgqjJNXxGLeLYCCx6mk2NIHlRIjAsSlezdxUCruNK5poYiqQmKyjPAphBA5p+/vxSM2etAhvtVi2UMDmq3RqmhOJAOxqouzEyaUohwoGarlzuB9KJDljTcUm7saVjd0lY7h3lKAqF5QjgGmayEtJYlhQLuXJpfD4Pl3BHtTPEX/H3HznCUmkzRTktmUlvSCNygjvUq39s3VmX6j/CsyRu1R1NkWq00bX2q3/56rR9rt/+eo/I1i0UuUr6xI2vtdv/AM9V/I0fa7f/AJ6rWLRRyh9YkbP2uE9JAfpSG8iHc/lWODg5FT53qGHXvRyh9YkaIu4T3P5U8TQtAzrINw6IeCayhS9KfKhOvJlo3rk8BR+FIbxzxx9ajjh8xd29V+tOVI1GOZW/2aqxk6sn1Fa6crgEikimcthmJFRMNpxjHtToR+8WmLmk+o953DHAGKSRy6Bx34NEsRDEjpTekJ+tAixG6qmCeRSXLxtZnYSTgFvY5qEPtlqWQK0EjY6ipGZ1FBGDiigQUUUUAFFFFABRRRQAUUUUAFFFFABRRRQAUUUUAFFFFABRRRQAUUUUAFFFFABRRRQAUUUUAFFFFABRRRQAUUUUAFFFFABRRRQAUUUUAFFFFABRRRQAUUUUAFFFFABQBk4FHWrNuBGcsPm7UATW6R243SZ3H0GcUXJhO1oZC2fvAjGKjZtx5NMJxSSG2B5FNxzRznkU8HmqJAHAIIyKYeMHHWpY0EkoQsqAnGW6CluoGt3COwb0I6GmBDxzThkc00/ep2eAKQBSUU5Rk0DNXRL6C0SRLgEbuQQM1R1C4864eX+En5feozhVJPQVWlkaVst24A9KVxjCcnNFFFAgooooAKKKKACnIxU5FNooAsAhhkUHgVCrFTxUoORmmBPboJGCt0q1JNFbxMkOAx4yKz+3FA5qr6E2DqcmpI2GQAKi5zT4zhgTSGTNIXU44YdvWoufLbI5zUiqQSe1IxzGxxigCN42EuCMZqZWABTGRjrQ0pYhD26VG2VDe/SkwK0q4ORTKm27uKiYFWIPUUhiUUUUAFFFFABRRRQAUUUUAFFFFABRRRQAUUUUAFFFFABRRRQAUUUUAFFFFABRRRQAUUUUAFFFFABRRRQAUUUUAFFFFABRRRQAUUUUAFFFFABRRRQAUUUUAFFFKi7mAoAnt0wN5+8ent709054p6jApGpIZEQc4oCE9akGB2pcimIaHwMMAR+tAYc4/WkYZpFHNMQjgrThO4hMOcoTnBHQ+1STJgKfWq7AhgKYCH71OFIwKtggg+9KOlIAxk4FK8gjO0AE96Cdi7u/aq/WkMe8jPgHoOwplFFABRRRQAUUUUAFFFFABRRRQAVLGfl+lRVLBy5X1FAEi8GppGjCAIoDVD0ODQOWqkxMcE4zToU3PipAPkpiPsbIptCRM6bOKiOCpU96VpC3U1GTSGO4DbhSOd5yabnNFIYm30pLlN0YlA9jTxT4xuV4z0NJjKFFKwKsQeopKBBRRRQAUUUUAFFFFABRRRQAUUUUAFFFFABRRRQAUUUUAFFFFABRRRQAUUUUAFFFFABRRRQAUUUUAFFFFABRRRQAUUUUAFFFFABRRRQAUUUUAFFFFABU8CcbvU4FQVcRdoA9BQND244plKaKAGmmk4pxppoEGaQHBzRRTAmZ96gelMYYkQ+4oQc0rkGRR05FUiRb0lrlieTUSqSanugPtDEEEe1M3bULegqWNFedsyYHReKjoopDCiiigAooooAKKKKACiiigAooooAKdG211PoabRQBbkXvSLjNSRnfEpqNhtamgZMzgqAKhI5pwocUxCZpDQKKQwpRTaeKAACnRHElA6Uij94D7UgI75NsocdHH61Wq9dLutyf7pB/z+lUaACiiigAooooAKKKKACiiigAooooAKKKKACiiigAooooAKKKKACiiigAooooAKKKKACiiigAooooAKKKKACiiigAooooAKKKKACiiigAooooAKKKKAHwrulUepq44xI1VrQfvwfQE1ZY/NzQMaRRTzyKYRTENNNpxppoASnIuTRipUG0ZNNCHEBE96gxu5PSnuSTlvypKGwSDjPC4qKdsIF9alqtK25z7UmMZRRRSAKKKKACiiigAooooAKKKKACiiigAooooAtWjZUp6c1JIuaqQvslB7d6unnkUhkY4PNSFcimkAfT+VPjYdCatEkJGKQVNLGajAxQAADGacopM9qljjyNzEKKAGYpBnOfWpCx2+WvK5zinCEqu5upoAZKMwuPas6tQq21sjsay6koKKKKBBRRRQAUUUUAFFFFABRRRQAUUUUAFFFFABRRRQAUUUUAFFFFABRRRQAUUUUAFFFFABRRRQAUUUUAFFFFABRRRQAUUUUAFFFFABRRRQAUUUUAWLIZlYf7NWzH8vzcmqdm224X3rTAVjjNNAynhkPqKXKsODVrysHPUVHLCp7UxFZgaQKakMJHQmjyj60AJgLSFielO2gdqQ0ANxS0uKaT6UhiO2AT6VU6mpZm/h/OoqQBRRRQAUUUUAFFFFABRRRQAUUUUAFFFFABRRRQAVbhk3Jz+NVKdG5jbI/GgC9jIpu30ojcEZHK1JwRkU0DEVmAxn86a3PanqSp4p5fIwaYiDaewqWOJ5DjOKUKfSpFU564oAckXlDG0FvWhySvNDOE4zzULOWOKAHtKVibGOFNZFaNyRHasB1bis6pKCiiigQUUUUAFFFFABRRRQAUUUUAFFFFABRRRQAUUUUAFFFFABRRRQAUUUUAFFFFABRRRQAUUUUAFFFFABRRRQAUUUUAFFFFABRRRQAUUUUAFFFFAEluQJ0J6ZrSxtPFZNXbe5DAJIeex9aEBcWfAwRTt6kdartzTCxqhEz4J4NRk89aZmkyc0API4yaYxAoLHFMwTSGBJNMeQIMDlqSSUL8q8n1qCkAdTRRRQAUUUUAFFFFABRRRQAUUUUAFFFFABRRRQAUUUUAFFFFAD45DG2R07irUbhhlD+FUqUEg5BwaANDdmnbl2j1qpHcDpIPxFWlwy8EGmA7zMDik3OeaXbTT1piDJ61JHjPNRGRB95wKiluwo2w5z/ePb6UmxpCX8gZxGv8PX61Uo60UgCiiigAooooAKKKKACiiigAooooAKKKKACiiigAooooAKKKKACiiigAooooAKKKKACiiigAooooAKKKKACiiigAooooAKKKKACiiigAooooAKKKKACiiigCaO4ZBg8iphNGw+9j61TooAu71/vD86TzUHVhVOincCy06jpzUTyswx0HoKjopAFFFFABRRRQAUUUUAFFFFABRRRQAUUUUAFFFFABRRRQAUUUUAFFFFABRRRQAUqsynKkj6UlFAEnnyH+M00ux6sTT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p:nvPr/>
        </p:nvSpPr>
        <p:spPr>
          <a:xfrm>
            <a:off x="63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pic>
        <p:nvPicPr>
          <p:cNvPr id="351" name="Google Shape;351;p8" descr="uniform.png"/>
          <p:cNvPicPr preferRelativeResize="0"/>
          <p:nvPr/>
        </p:nvPicPr>
        <p:blipFill rotWithShape="1">
          <a:blip r:embed="rId3">
            <a:alphaModFix/>
          </a:blip>
          <a:srcRect t="13738"/>
          <a:stretch/>
        </p:blipFill>
        <p:spPr>
          <a:xfrm>
            <a:off x="5292080" y="1844824"/>
            <a:ext cx="2592288" cy="4472322"/>
          </a:xfrm>
          <a:prstGeom prst="rect">
            <a:avLst/>
          </a:prstGeom>
          <a:noFill/>
          <a:ln>
            <a:noFill/>
          </a:ln>
        </p:spPr>
      </p:pic>
      <p:sp>
        <p:nvSpPr>
          <p:cNvPr id="352" name="Google Shape;352;p8" descr="data:image/jpeg;base64,/9j/4AAQSkZJRgABAQEAAAAAAAD/2wBDABALDA4MChAODQ4SERATGCgaGBYWGDEjJR0oOjM9PDkzODdASFxOQERXRTc4UG1RV19iZ2hnPk1xeXBkeFxlZ2P/2wBDARESEhgVGC8aGi9jQjhCY2NjY2NjY2NjY2NjY2NjY2NjY2NjY2NjY2NjY2NjY2NjY2NjY2NjY2NjY2NjY2NjY2P/wAARCAUAA4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yxSN91GP0FSi0nIzsx9SKBqLexBRU5tZQP4fzppt5R/D+opXHyS7EVFOMbjqjflQI2bopp3FZjaKnWAfxHPsKlVAvQAUrlqm+pWWKRhlUY/hR5Ug/gNWiPejilcfIip5b/3akSEkNu9OPrUpOKTdg8UXFyoq0U6UbZDjp1FNqjMKKKKACiiigAooooAKKKKACiiigAop0UZkkCDv+lXNqZwFGBxyKTZUY3KNFaYghYcxqf0qGWyUjMDcjqjf0NFynSkilRSsrI21lKkdjSUzMKKKKACiiigAooooAKKKKACiiigAooooAKKKKACiiigAooooAKKKKACiiigAooooAKKKKACiiigAooooAKKKKACiiigAooooAKKKKACiiigAooooAKKKKACiiigAooooAKKKKACiiigAooooAKKKKACiiigAooooAKKKKACiiigAooooAKKKKACiiigAooooAKKKKACiiigAooooAKKKKACiiigCe3tzMcnhB39a0URI1xGij3xz+dUbSbHyMfpV3PGRSZ1UoxtcCSaYQfWn5zTTSNhu2kIFOptAiNxg00deakIz1qIgg0GbH8dqKaDS5oEIx4pm7NObpUYNBEmOPSm0ueKSggZLyAfTio6mIyCPUVDTRDCiiimIKKKKACiiigAooooAKKKKALVuNkZbu/H0FOzzTmikit4GZSFdMqfXmos80jZPQtxnihyM81HE1Ol5GaRunoOLhlCvhlHQMM0029s38G36E1CDzUy+9FhKz3Q02MR+67D680w2A7TfmtWM0ZoH7OD6EA0xjjE8Y+uf8KcdJcdLm3P4sP6VNzSgmncn2MTPms54T8ybh6odw/SoMVsZ98U7zG6FjRcl0PMyBFIRkRsR64plbTTFRnNQyRxG1lnuF2luEx1z2/z6UXIlS5epl0UUUzEKKKKACiiigAooooAKKKKACiiigAooooAKKKKACiiigAooooAKKKKACiiigAooooAKKKKACiiigAooooAKKKKACiiigAooooAKKKKACiiigAooooAKKKKACiiigAooooAKKKKACiiigAooooAKKKKACiiigAooooAKKKKACiiigAooooAKKKKACiiigAooooAAcHIq/bTeYuD1FUKcjlGDCguE+VmkTilByKjVhIgYUoNSdl7inikp3UUhBFADTTGGaeaYaCGM6HFGaceRTTxQSIajPWnmmGgzkGaM0lFBBNaRGe5jjXqzAVFeW7Wt3JAw5RsfUdq1NBiB1KIntk1oeKdMMka3kS5ZRhwPStOX3bkt62OVoooqRBRRRQAUUUUAFFFFABRRTohukUe9AHY2dquo+HpLXAMkC7oz9O341ymMmvRfDlgbTTw0g/eSAEg9hXB3tube+niP8EhH61UlZFRd3oRqcU5myKj6UoODUHQmORcHJqSkByKXNBaFAzUigVEGpwekUmS4o4pokoJz0oKFIHY008DJo6DJNKq7jluBQS2LGuTubp71X1SNgUkySmMAelW0+Y9MCpZoRNA0Z7j8qZnNcyOfopWUoxVhgg4NJTOQKKKKACiiigAooooAKKKKACiiigAooooAKKKKACiiigAooooAKKKKACiiigAooooAKKKKACiiigAooooAKKKKACiiigAooooAKKKKACiiigAooooAKKKKACiiigAooooAKKKKACiiigAooooAKKKKACiiigAooooAKKKKACiiigAooooAKKKKACiiigAooooAKKKKALFrJglTVk8HIrPVtrA+lX0IZcflSOilK6sOBpw5qMUoNI2FYYNMIqb71RsuKAaIzSEZFOYU2gzGHimmpCMimEYoIaI6VRlgKQ0+EZkFBC3NrQuNSH+4a6/YskZVgCDwQa4izl8i8ikzwG5+ldrC2VBropu8SK65ZHE+INIbT7gyRqTbueD/AHT6Vj16hPBHdQtFKoZWGCDXB63o0ulzZAL27H5X9PY1Eo2ITuZdFFFQUFFFFABRRRQAV0fhHSReXJuZlzFGeB6msSws5L67S3iHLHk+g9a9P02yjsbSOCIYVR+dXCN2TJ2LyDC4rz/xRb+Xq0zjoxB/MV6COlcj4xh+eOQD7yEfiOf61pUWhVB+9Y5MnFNBy1NJzQvLVzm9yfOBSZ4pKULxQaADThTQpNPAIoGhwHFKBjvQB605V3cnhfU0FAoLcnoKf95unyjt6+9IDv4AwtSqBQTuLnJ4GKlGQtIq45pGkwhb0GcUx7GdqkG1hMP4uG+tZ9dFdQCWzCf8tHj34/I5/UVztByzte6CiiiggKKKKACiiigAooooAKKKKACiiigAooooAKKKKACiiigAooooAKKKKACiiigAooooAKKKKACiiigAooooAKKKKACiiigAooooAKKKKACiiigAooooAKKKKACiiigAooooAKKKKACiiigAooooAKKKKACiiigAooooAKKKKACiiigAooooAKKKKACiiigAooooAKtWz/IPY4qrUtucPj1FBcHaRcYc5pAaUfMtJ2pHUOBp2c1FnFKGpDuOIyKiIwakBzQRmgloipp5p5Bpp4pkMiIyakgXD0ijcaenD0iYrW5Piuq0K68+zCMfnj+U/TtXLCr2lXZtLtWJ+RuG+lXTlZmlaHNE7JeKJYYrmFopkDowwVPemqwYAg5BqRTg10nnHF654YltC09kDJB1KdWT/EVztetKc1ha34Whv909nthuOpHRX/wNZSh1RcZdzgqKlurWe0naG4jaOReoIqKsiwpVUswVQSScADvSV2PhPw+QEv7tfmPMSEdB/eP9KaV2JuxoeGdFFhbCSUfv5OWPp7V0arSKm0Yp4GK6UrIxbuL2rA8VRbrFH/uvj8xW+ayfESb9Jm/2cH9RSktC6TtNHmjDaxHoach5p9wuJ3HvTFUk8CuU6upN6VKAAOtRBT1p1BqiQY7UoGT05pIwWIApXk2nZHy3c+ntQU3YVgqffOT2UfjSYaRstwOyjoKWOPqScse5qQLzQLVgvFSximqvNSqMUDHHpUJ/Q1Ix7UwjimA+2n2PHFLn92CEPqp7Vi30RiumHZvmFa446VR1RkZEGR5gPQHoPf8ASi5hOKSM6iiigxCiiigAooooAKKKKACiiigAooooAKKKKACiiigAooooAKKKKACiiigAooooAKKKKACiiigAooooAKKKKACiiigAooooAKKKKACiiigAooooAKKKKACiiigAooooAKKKKACiiigAooooAKKKKACiiigAooooAKKKKACiiigAooooAKKKKACiiigAooooAKKKKAClU7WBHakooAvxkHp0PNOYc1Xtn4x3H8qt4yM0jsg+ZEJBpORU+BTWWgdiMGnCjbS7DQAjdaiapGU96jIoIY6NeKMYanKOKRutSUkTJyKcKZGakoNkdHoV95kfkSH5l+6fUVtCuItZWgmWRTgg12VpMtxAsinqK6qcuZHnV6fJItIanWqwGDViM8Voc5V1TSbXVbfy7hPmH3ZB95a46bwbfRykCWMx54bknH0xXoA6Vh+I9Xa0jFraFftMnJJP3B/jUuCZSkzAtfD9pYzrPfXPmrH8xiCYBP1z0rZtvFdoZ9k8bRrnAccisZ9U1MrtuWhdT6xgg1n3YE/zeWin/YGKltRNFTlLU9Jt54riMSQyLIh7qc1NXl+nahc6XMHtpCBn5kJ+Vq7/AEfWINVt98Z2yL9+M9RVRlcylFo0DVDWF36bcD/YNXzVe5UPE6noQRVMUXaSZ5dd/wCvakjHGaLrmY4p6rhK42eitWJSijFOjXLgHGByc0FDnYom1T8zdfYe9LHFtFRRsZbhmPTtk5q2BQJagoxUijNNqRcEYoLFAFHNKBio5Z0iU7iSfQd6BCnjk1XmvYYsgN5jei9PzrPuLySc4J2p/dFV6DCVX+UsTXs0uRnYvotV6KKZk23uFFFFAgooooAKKKKACiiigAooooAKKKKACiiigAooooAKKKKACiiigAooooAKKKKACiiigAooooAKKKKACiiigAooooAKKKKACiiigAooooAKKKKACiiigAooooAKKKKACiiigAooooAKKKKACiiigAooooAKKKKACiiigAooooAKKKKACiiigAooooAKKKKACiiigAopyI0jbUUsfarkNiBgynJ/uii5Si3sQ2sDyOGAwo71djJVtjU2WTZwOMdhSqfOA7OOnvUnRBKOgpG0+1IeaGyykHgimqe1M1GsxU05WzTiodcGoeY32mgnYmIzULDBqUHIpHHy0DauNHSkNKopSMnFSCFA+WpRyM0welPTuPSg0Q9etbug3WyTyGPB6VhCp4JDHIrqeQaqEuViq0+eFjuRyKenFVLK4W4t1cHqOatg12HjtWI9QvUsLN525I4VfU1wEsstzO80xJdzkk1qa9ftd6hsjb91DwMdz3NVEmBGJI1b+dZycZaXOulCUfesNimdBj7y+hqXbFMMKNj+nY0vkxSj90+G/utUMiNGcOMGk3KPxao2SjL4dGUbuJonIYYo02/m0+7W4hPzDqOxHpUt1N5kWxuSPumqKjJAqbJP3TCp2Z6pZXkd7axzxH5XH5Gi5cRwSOeiqSfwFcx4VvfJnayc8ON6/WtrxBcCDR5jnlxsH4//AFq2vpc54x95I86k+ac/Wp8cVXBzMT71aHIrkPQgMAzzSyN5cR7O/wCBAqTCqpZug7etVpGMjZx9B6UBJjrUYOatg1BCuFqZTk0BHQkApGkWJSzHAFBIAyeAKoTymZv9kdKAlKw9715CQDtHtRnfCwPbkVX8s9qlhOCVPfigy5myAwtKCUGWHUetQdK0LbKzZ6Vbu7SO6TeAElx1HQ/Wlew3T5ldbmJRTnRo3KuMMOoptUYBRRRQAUUUUAFFFFABRRRQAUUUUAFFFFABRRRQAUUUUAFFFFABRRRQAUUUUAFFFFABRRRQAUUUUAFFFFABRRRQAUUUUAFFFFABRRRQAUUUUAFFFFABRRRQAUUUUAFFFFABRRRQAUUUUAFFFFABRRRQAUUUUAFFFFABRRRQAUUUUAFFFFABRRRQAUUUUAFFFKAWOAMk0AJWjaWCFPMuC2e0Y4/M0WVrsPmSD5uw9Ktk0mzaFPqwwqjaihFHYCopGIHuak71BNzIopGuxDPzJikyV5HGKe65cN601hzQQTsd8aygezUxhg5HQ0tvgh0PQilQZUoeo4pmqdxFJpJV3LkdRQPSpBQUQxtkVIRkVGRtkI7Gnk/JQJEiRAil8rFPhORUmNx9qk3UVYrlD1pehBqYjtTCnUfjQHKJTlNNXpjuKBwaQzb0S78qXy2PytWtrF+tjpzybsM3yr9TXKROVYEHkUzxBqLXckMWfliQE+7GumE/dPOxFG07rqSKIX6OQT605rdxyvzD1FU4TlBVhJGT7rEUueL+JGyjNfCxcEH0NSmYFNk3K9j3FPWdJBiZAf8AaHWqt6vl8qdyt0NNXjrF3QNqWklZlSWNjcbBzg0yOP8AfBferttEQ0Lt1cH8h0pJk23jY7HNU4pK6ORy5pEcU5g1KKZTjY4/KtTxDq325Ejj/wBWgyfc1mmNeveorg4Q1hzvY7PYqPvFSHl81djGfYDqfSqsA/WrMp2J5Y+8evqKQo6Ijkcytxwo6ClCYGadElPfpQK1xFGFFOQ4phI+Ud8U7DIxUjBFAXI7uTgRjvyahjTNOky0jH3p8VMjdiqmOtNePnIqwQGHHWm4I4NIuxEwxIr/AN7+dXkPyVWK748DqORU0TgoVHVeDQNaFS/h81C4+/GOfcf/AFqzK3TxKDWdqFn5DeZHzE3/AI6fShGVWP2kU6KKKZiFFFFABRRRQAUUUUAFFFFABRRRQAUUUUAFFFFABRRRQAUUUUAFFFFABRRRQAUUUUAFFFFABRRRQAUUUUAFFFFABRRRQAUUUUAFFFFABRRRQAUUUUAFFFFABRRRQAUUUUAFFFFABRRRQAUUUUAFFFFABRRRQAUUUUAFFFFABRRRQAUUUUAFFFTW0QdwWGVHb1oGld2CK2aQbj8q/wA6vQwpHwo+ppVG4+1TAYqbnRGCQvAGKTNBNIKDQTPNMkGTmnd6bIeKBMYPmQGkIpY+YxSkUyBiNskDdKkkG1w46HrUTCpIZQR5b/hQVFg4wd1C0uMZQ/hTF4JBoNR0gyAfSmH7tS4yCPWowKBWJ4+FA9anHSoYqmFSdEdgxSOO46inCigohcYO4dDSGpCOqn6iowOx7UiBUPNQ38O4CUDpwam6VIMOpVuh4pp2JnHmjYitZYzGA8fTuKmLW5HyMwb0xmq0EGGKHk56VoEJbx+WgBc/ePpXTF8yvJaHE4uLSi9Sj55JwsZNODSS/uTGTv6Y5walAHpViN/sMkU7D5t33f8AZ71NJO9+hpVdo26kjoFurZCMAHGKq6goTVJkHTA/lW5qMCOLe6iORuHI7g1i3w3ajM/rj+VaVXZHLh4800QGqt0flqwxqpcHJAHJNch6VT4R9sAkZkPQdOMgmlRTI240SDlIl7Dk4xmrCKFWmc9hAMCmP90mnsecUpXK0xjIWtxHuO5pf7mP6+lDbsM7HLHk08KAOKhnOFAoI5bBsz81Nxsf2qSI/LSumRTHYReDkVIRuFQKxU4NTq2Bk0DEA2tmkhBE8o981ICHFLtwc98YpDE+830qXCuhRgCp6g1En3jTs4NAzMvrBoCZIwTEf/HapV0gbjB5B7GsK8jWO5YINqnkD0oRz1IW1RBRRRTMgooooAKKKKACiiigAooooAKKKKACiiigAooooAKKKKACiiigAooooAKKKKACiiigAooooAKKKKACiiigAooooAKKKKACiiigAooooAKKKKACiiigAooooAKKKKACiiigAooooAKKKKACiiigAooooAKKKKACiiigAooooAKKKKACrlqOUUemapgZOBV+MbLoD0GKTNIbltV2ilpM0A5pHQBoFKaSgY3vUc3CGpaiuP8AVmmTLYIP9StKaS2/1ApxpCImFQycVYYVA4ywFMlloHfFx99OajkPRhSJJskV+3Q1JImGZO3UUGkXdAhzQRg/WmRHinP0BpGiJoyKmU1VjOasLSNoO5JRRRQWNcdx1FRMMEMOhqftUWOqn8KBMSlDYpB0x3FFAEm/yz5qjLYxSBt3JPJoQ9qfBEPMbecIvP1rSN5e6YVEoe+SwIqr5snQdB61XunaXLGpJpfNbjhR0FJHH5j47dSfQVo3dqETFLeciyt6V0+SDPMRVl+nGf61WmYPK7etUrmQiYuvGT+lWhnbUVZ30DD0+WTZFIcCqq/PcKCR19asTcCoIP8AXkjPCnpWSNaj1sTQjdK7n6CpzTIBiMe/NK54x61RCG980AmngYFNxzQAuB2qGcd6l5GaZJ8yUyWJDwuan4I+tQwj5KfGeNpoBEcqYORUkfzJinY7GkVCrcUDsR5KNipkORUcq85pYz2pDJF4pT0pqnmlY8UwANhSfQVk33Mit6r/AFrSkOIHPtVK5j32Uco6qefpSM6mqKNFFFM5gooooAKKKKACiiigAooooAKKKKACiiigAooooAKKKKACiiigAooooAKKKKACiiigAooooAKKKKACiiigAooooAKKKKACiiigAooooAKKKKACiiigAooooAKKKKACiiigAooooAKKKKACiiigAooooAKKKKACiiigAooooAKKKKAJ7OPzLgZ6L81WcYu/wpunJhXfHXgVJIMXCmpZvBWRLmlU03PNFBqS0hpitT6AE71Dcf6s1LUNxyhpiewtsf3A+tSGobT/AFP41MaQlsMNQsP3g+tT1FjMmaBMaDhCfQkfnU6N5kCv3X5TgVDGMo496W0P7xo2xhh3phHRgPllIqVhlTUUnEoNSjkUjWIRVaTpVSM4bFWkPFI3gSUUgooNBaY4/iHanUuKBkJGCGHQ0uKMcle3UUIex6ikSHQ05slOO1BFKDg0xNX3EjUyEBRkmrEpEMZiXlj940xJFhU7PvN+lREk8mt01Babs5HFylrsitMmXjHq1WjTXiIeJj1OSB7U41jJNPU3pWabK1x0qvF99unTFWJz1qC3GXP1pIzqbl0cKBTSMtTugoA4qhBSEZp2OaRsAZoEJ2qM9akHSmEc0xCxjAo6NSpSOMHNAEgOaMkU1OlOwT0BOKAGNzSJwafjH1pvegBwI3EUrn5aY33vegMSMHjFADLhgtuwPU0tsoa1VW6MCDUF23y49at2w/cp9KTEtWYssZilaNuqnFMrR1WDDLOo4Iw317VnUI5pLldgooopkhRRRQAUUUUAFFFFABRRRQAUUUUAFFFFABRRRQAUUUUAFFFFABRRRQAUUUUAFFFFABRRRQAUUUUAFFFFABRRRQAUUUUAFFFFABRRRQAUUUUAFFFFABRRRQAUUUUAFFFFABRRRQAUUUUAFFFFABRRRQAUUUUAFFFFABSqpdgqjJNT2to1xlidsa9W/oKvJEiNtjXA/U0rmkYOWo+NBFCqDsPzqGfgq3oanY84qOZd0ZFI3a0G5p1RRNlPcVIDxQADrTwc0zvSnjmgBxqGXkGpSeKgk6GgTFtf9V+NTGorb/V/jUpoBbCVHjkn2qTtTG6NQDGW/IkHvTQfLuFbpzS2vV6JPv8ANBKJLxcPn3oQ8U+75hU8dPTFRRHig1W44DElWY6rkfODVhaRtAlFL3poPFLQbBRRRQMRwcbh1FMbjDDpUtRgYJU9OopCYtJQpwdp7Upx1oELjcuO9SQRhlMkhwg/WoVODT5pSVC9FArWm0tWYVoya0GNKZrhmPQDAHpSk1HB90t6mnse9RJ3d2aQSjFJFe4PWo7Ud6W4Py0tuMJQjGe5OTyBT6jpy0yR1Ru2TgU53CKWPYVDB8wye9AmyZelIwwacOtKRkUwGLwaVxkUAYNSxRNPIsaDLMcChK4PQmsbKScq5QmFTlyDg4749a14YRbyzxjYo3odm7G8A8496jl3afEVeJwEybdiP7wIKk/r+FVo4mbbJP8APKw53H7tdlOFtEcVSber2HG2inubyUgOu/ZGc7csTWfewxw3LxwuXVTjJHetmCxdFzbTMpB3hG5UsOlV1aFLe4dYjHOI/mDjkseCR7daU6eg6da70d0Yk2flNAOeKn1C3NtMIyckKM+xwMiqwPH1rkas7HUnfUr3HzSqtXlBCgCqKjfd/StAUhwCQFoW4zjt61kXduIiJI8mNv8Ax0+lbKnBqiwXzpYG+436elJ6CqRujMop0sbRSMjdQabVHKFFFFABRRRQAUUUUAFFFFABRRRQAUUUUAFFFFABRRRQAUUUUAFFFFABRRRQAUUUUAFFFFABRRRQAUUUUAFFFFABRRRQAUUUUAFFFFABRRRQAUUUUAFFFFABRRRQAUUUUAFFFFABRRRQAUUUUAFFFFABRRRQAU6NDI6oOpNNq5p8e5mkP8IwKTKiruxfQokaog+VRxSMwB4FM6Uo5qbHUANB5FFLTAqD5JGX15qRTzTJxhgwpQe9BF7ElOJ4pvaopCVIYUDuS57VFJ0pQ+5c01zkUCbJIPuVJUcH3KexoGthrvimjmIk1Gxy1Sn/AFNArjLTq/4U6Uc5ptp1k/CpG60Ath9xzaKfb1qCE1PIM2f0Pp/Wq8VMvqic9RUqVF2FSpUm8SUdKWkFLQbC0UUlAC0jjK5HUciloFAyNugYU7IIpOjEevSkAw2PypEjs4pHBeJgOuOKRgQacpApg0RQcRgU9ulDABuO9MY0iditOckCpY+FqFzl/pU8fSqRzPcfS0i0opgQ3RPlge9Ot/uimXPQVJAMKKCOpLSg8UlLTLDFXNKhjmu9shGApIBfbk+maqUU4uzuTKN1Y17mE21zFbmWWRFzKFcd+g/lTy7bbjasbeWMhXXOeBkj6c1nW0rvMN7FtqbRk9Bn/wCvV7d5V1HMw+WJWYj+8SzAD8a7Iv3Lo4pR9+z7E4MohhfY0Yk2EFW4yWUEY7cGl1iN43hvYlU+QfmB7jPFRxF/tjLvLwySxypn3yR/LH4VY1gn+zJuccr/ADFU9Y3MvhqpLqY2txsot2eYys+4k9gDg4FZbuEGTWhfYaztpc7jgrnPp2rGnbc2K4qnxHbHSNiazXLM571czUNuu1AKmqTaOw9OtUL8bLkMO4q6nWq+pLlEb0OKQp7FW9TzIUnHUfK39KpVo2wEsTxMeGFZ7AqxBGCODSRhNdRKKKKozCiiigAooooAKKKKACiiigAooooAKKKKACiiigAooooAKKKKACiiigAooooAKKKKACiiigAooooAKKKKACiiigAooooAKKKKACiiigAooooAKKKKACiiigAooooAKKKKACiiigAooooAKKKKACiiigA6nArZihEEKx/xdW+tUdNiDTmRvuxDP49v8+1Xy4J61LepvSXUaaOlLkGkPFBqFFMzSg0CGzLuQ1BGeMVZcjbzVQ/K/wBaCJbk6nikcZBFIppT1oGQodrbTStTZRg5FGcrmgi5Yh+5SueKSL/VihzxQadCHPNTD/U1XJ5qwP8AUUEojtfvPU5FQWn33+lWG4oHHYcObWQehz1/pVWKrcXKSr6rnpmqcfWmX2Jz0qWOoj92pY6lm0SUU6milpGwtFJS0DAUuaSloGNkGVyOopjHKhh9alxkVCvDFfxFAmPyWWm4INAGDgdKQnHBoEPblenSoWNSK/OKhmO0kUyJMhPLD3NWF6VXXmQVYWmjnHDinZpKDxTEQXPQVLD9wVFcfw1NHwooEtySigUUyhaKKKQyez/1p+n9RVzUIWMQkXrGTnH90nIP5k1TtWw7D1H9c1tREBAzdQMdP0rupR5qVjzq1T2dW5DpqSGKLzDhVJdQeuDkD+bGrt/sFhMZSNpU/n2qOI4cHnJ55703V5Y1011k6vgJx3rRrlgcyl7SsmcvcHEXXvVGMb5c+lW7o/uD9RUNuuK809R7lqPgVJUY6UpYDrQaIkTrTL1d1s3tzUf2jDcDNTyEPER6igHqjOsziSjUrfawmX7rcN7Gkth+9rTZFkiKMMqwwaRny80bHP0VJPC0ErRt26H1FR1Rz7BRRRQAUUUUAFFFFABRRRQAUUUUAFFFFABRRRQAUUUUAFFFFABRRRQAUUUUAFFFFABRRRQAUUUUAFFFFABRRRQAUUUUAFFFFABRRRQAUUUUAFFFFABRRRQAUUUUAFFFFABRRRQAUUUUAFFFFABRRRQBoWQ22pP95v5f5NKcg5FSRqEgjUdlFN71J0pWQ0OaUMTSMMUgNAySikDYpc0ANkGV+lQHlc9xVg8iq/3XwaCZCqe9SZ4qEcEipFPGKBIRxkVCDjIqc1DJwc0CZbj/ANWKa9PXhB9KjegvoQN1q2P9QPpVNj81XQMRD6UExK9t/rmHtVrGaqQHbOau9qCo7BDjzsHGCMcnFUwNrkehxVtW2yoR61XuF2XLDnk55GKC2PJ+WpUNQZ+Wnq1JmkWWQad2qJWqQGkboWiiigoM07NNoBpgOqGQbWyPrU1Ml/hPvQDGnkZH1FOWEzHG4KB1NNTlQPQkVZswryMhbaWGRj8f8aRD2IhZhseVJuPYHv7VVuxja34GtNLXyXaRpV2gZznH+TWXcsXiZiOSc0zOT91kEJzJn2q0KrWozuNWqowQvegn1oXBoPWgZDcD5Qfepk6Co5/9V+NSJ90UCW4+lpopwoLClpKKAJoI2cuynHlqWz/Srmm3k0l0iOQyKrHGPQE1Dp9wIZGRkDq46H1FTG3e0leWB1CujKwkH3FIGTx9QK6ad0k0ctWzbUkA1VRcb/LLArg896i1LUkvYo0SMqEJJz61KmlhJvLnk/elWZQB8p29cn3qHVIYEl86FwFmw6xjqoIzzTnKbjqRCFJTTiZU/wA0ePeqwch1ANT3J2xmq0Qy2a5Td7lwvUbNmkJwKbyWCjvQO5LEO/alaTaDzQ2EXFVppMjAoBuxJajMhPvWgp4qnZphM1aBoKjsR3tt9oi4/wBYvT39qxiCCQRgjqDXQA5qhqdtkeeg56MP60EVIX1Rm0UUUznCiiigAooooAKKKKACiiigAooooAKKKKACiiigAooooAKKKKACiiigAooooAKKKKACiiigAooooAKKKKACiiigAooooAKKKKACiiigAooooAKKKKACiiigAooooAKKKKACiiigAooooAKKKlt4/MlAPQcmgaVzRHKD6UhFSA5oIzUnUQmmEYNSstR9aBAKWm04UAGainXow7VLSMMqQaBMh64an9KjHdTT0bcPcUEoVulRNzxUh6Uwf6wfWgC10WomqQ9KiagpkBHzVoY+THtVEDMg+tX/AOGgUSg/yy5q4jblqrOMPU1ucrj0oCO5I2cA+hpl6AJlYY5UdDmnuPlP0ousvbQv8xxxnHFBb2ISfkpVNMz8lCmgaZYRqmU1WQ81Oh4qTogyWlpoNLmg0ClpKKBjh0pJRlM+lLR1BoAjQ/MceuafgE88fSol4Yj2qQ9cigQSFm++7MPc5qvcf6tqnJqC4+4aDOexFaL+7J9TVjgVFbjES1NVnMthVpTjNIKU9aBkUw/dGpI/u0kgzGaajYoAlpRSjkUlBQd6O9LRQAoJVgw6irn9oo0TCaEksjBsHgksGH06YqlTO+DVxm47ETgpbks2qTzRFGCg7nO4DkBsZH6VWDkio5BhqFPFJyctyVFR2G3XMePeokwop9weFHvTP4c5qSXuKWzUsKbRuPU0yKPccnpUjttFBSI5Gyah27nAFOLE1LbR5O40E7ssxrtUCn00GloNRc4o81DlWGQeCKjd8ComNAXKN1AYJSvVTyp9RUNX7sM9sCR9xuD9ev8ASqFCOWaswooopkhRRRQAUUUUAFFFFABRRRQAUUUUAFFFFABRRRQAUUUUAFFFFABRRRQAUUUUAFFFFABRRRQAUUUUAFFFFABRRRQAUUUUAFFFFABRRRQAUUUUAFFFFABRRRQAUUUUAFFFFABRRRQAVo20YjgU935NZ1Wra4AURv26GkzSm0nqXBThTAeaeOKRuDDiosc1N1qJhg0AxMZpvQ0+l470CG9RSGgkDpSUCIpBhtwqNvlbcOhqdhkVCeRg0EMcG3Chf9YKjU7TipE++KAROelQseamfgVXY80FMVBmVR71e7VRg5nWrooHDYq3A5zTYWw1SzrxUCnBoJejLmO+aQANaSIcZU5Gc5pE5XNPtztmK5OGGODig0RTY4SkU06ddjsvoajFBN9SdKnQ1XjqwlSdEGSg04VGKcDQbIfQKTNKKBjs0DrSUd6BjDxJ9RTgeaR/vg0nf8KCRH4NQTHKmpnODUD80Gc3oXLG0+0h4gSJI034A7etRlWQlXXDKSpHoRVzSdWGnNcSbA8s0fl4I6DFU9zt8zHJJJP1NaM5INvcAaM0i4Oc0pBHSkaBntRtBpuTnBppLA4oAnXpS1EjGpM0DFooooGA61G45NSd6RhzQBXcUzpU0gxURoIZBcn7tNiQseaWc/OPpUlsQ3HcUGe7JuEWoCC556VK4LHnhRUZy/C8LQUNC72wOgqYusa4pjMIxgdai5Y5NIWw4szngmpEZ0PJ4pFUgZ6fWgsn8RLUDDcXbgZqRY/73PtUZlOMKABSxzFTz3oGPmRmicEcEcCsqtuOZX+Vh1rFdSjsp6g4oW5nVWzEoooqjEKKKKACiiigAooooAKKKKACiiigAooooAKKKKACiiigAooooAKKKKACiiigAooooAKKKKACiiigAooooAKKKKACiiigAooooAKKKKACiiigAooooAKKKKACiiigAooooAKKKKACnRKXkVR3NNrQ02DKtMw9l/rSZUVd2JihUcUI2eDUjnPFQEc8UjpJ9tNZcioTIcbSce9M/eryDmgVyRgRUZVuxzQtwCcMMVJ8p5U0CIckdacDUmPUU3y/SgBKhcc1NtIqJ+tBMiNueachpp4OKE4OKCEWCcoKhJp5+5UZNBTJbUfvSfQVcFUrY/M1XAcig0hsRyj5aqgc1ccZFVSMNQKW5LEeKeeGU1FGcGpWHy5oGmR3w+dWHRh/dxVard1gwKcjIOOv9Kp0Ey3LEXSplNQRdKnWpZvT2JR0pRTRThQbocKcKaKWgoXvRmkpRQAjHJX60mOfwoft9aQnBoEMeoiPmFSseKhH36EYzZOo46UvIoU8UHoSKsyGqcinZpi8U8H1FAACM0SClAFI/SgYi1IKjUVIKAFopKGOBmgYjSAMBmnghhVFmy+amjkxRcm4+UcVAasMdy1XbrQDKtw37zHtTrd9jAnpUcnMpNKKDC+pckIbgMMVG8gUYAqIdakEeOcg0F3GhCxyxxUi7FIppjamGNqBFry1fnOaPJQdqqguvTNPWd16jNBV0T+WnpThGvZaZHcKeCMVMWI6dKClYUKBWRc83Uv++f51qq3zCsm5/wCPmX/fP86FuZ1dkR0UUUzAKKKKACiiigAooooAKKKKACiiigAooooAKKKKACiiigAooooAKKKKACiiigAooooAKKKKACiiigAooooAKKKKACiiigAooooAKKKKACiiigAooooAKKKKACiiigAooooAKKKKACtpR5MEcQ/hXn696z9PhEs29h8qc/j2rRbkk1LN6StqMzk0wjvUuKY1BoQyLuFRJKVO1qsYqKWLcOOtBDQrKso54PrUBDxNg9PWlVmQ4NShwwwaBDBKfWniao3h7p09Kh+ZetArtFlpienFRE0zdmg0yWwJzSqeaYaVDzQIm/gqM0/+CozSKZLbnlqtIaqW/JarK0GkNiQ9KqyDDVa7VBMO9A5DB1qYZI61CDUitzxQSh75azYDJ4B6CqFX1AMMgOOh61n4oCZPCaspVSM81bjpM2pO6JQKXFAHFOpHQIOtOpppRQMdSUUUDGt2+tI3PFDHkfWhutBLImPFNj5ahzjNLDg5NNGEmSg0v3hTee1SJyOaogYUpQeMEU9lBFNwRxQMBSP0paG6UANFPFMAp9AC5pkh4px6VBIeCaAbICeaVWqMmm7sUjG5cSSklYKtVRIRQ8hZeTTBz0IupJpw4pqAk8CnFGJ7CgzF9zQZG7Gjy2PcU4Q47igrUdHKwPPIqTz19Kj8on+IUogHdqCtR3nj0q0I1ZQR3qsFRe1SLLx1oKQr2654IBp0W9DtYZX1prjzU46ioMuvQmkMvFO4rJugVuXB9c1dSZh1qldHdcuf89KFuRV2IaKKKowCiiigAooooAKKKKACiiigAooooAKKKKACiiigAooooAKKKKACiiigAooooAKKKKACiiigAooooAKKKKACiiigAooooAKKKKACiiigAooooAKKKKACiiigAooooAKKKKACiiigDT00YtWPq/8AQf41YNQ2qGO1QHgt81SFhUnVHSKF60m0UBxTGmQHrQNscaQmojMppvnCgV0SMquMMKhaHBypoMuaaZPeghtD13Dg0xiCaaZD603NBLYECmnilNIaZI2hetJSr1oETH7gqI1IfuCozQUyW2P7zHqKt1SgOJRVykaQ2HjpUcgyKeKa/SgtlfpT952KoUdTz35pGGaVKDMsW2S7KM9OxxWewwxFX4CBcDpgjuM1UmXErD3oKktBkfWrcfFVkHNWFpMuloWAaXNRg07NI6kx2c0AHtSdaUGgY6g0lFAxr9aRutK3WkPWghiXsLQQqNoLOASfYjNQWvKn60+4lMqKJG+ZBtHuOlNtOhz61RzPcshTjINOUHHJpD0xnFOXpTGNOaDkHmnmmkZoATvSGjaQeTQaAEpwpucUZoAHNQv92pCajYjNBLKzrUZq0wB4qGQACgykiGgnikNOQZNBBJBCW5bhf51aKqRyBTI2G2n5oNYrQaYUPTIpptpB91s/WrMacZqSgvlM8pKnVT+FOKlx8rj6Hir2KRkBXlQfwoFyFAwyjtmmbnQ/MCKuGNT91ilJ5ch48wEfSgnlII5sGrQCTDI+9UMlrldy4yOoFRRu0bUh7bkrxlGqhN/rn+ta+RLET3FZE3+ufH940LcipsMoooqjEKKKKACiiigAooooAKKKKACiiigAooooAKKKKACiiigAooooAKKKKACiiigAooooAKKKKACiiigAooooAKKKKACiiigAooooAKKKKACiiigAooooAKKKKACiiigAooooAKVAC6gnAJ5pKKANGScsxwMDsPSojK2elOUqyK3qKaW9BUI6LhvfFN5ozmlVSaYg25o8h6mSPHJp5IFA+Uq+Q3oaPs7+lWvMpplFMXKit5DelHkPVnzPagMT2oDlK/kv6UwoR1FXAajlYE9KBOJVIq88Cx6QknVnfOfzqm3Bqz5u7SmjP8EoI+hBqX0JRXY/LUZpxPFNqhD4R84q2DVWH71WAeKRpDYlFI/IpFOacRxQaEB5pVXByaDw1KOTQQSxHbNGffrnFQ3Y2zt7++akORg+hzSagPnVsHkemKCnsQLUqmoFqQUmOLJ1NPFRIakBpHRFkgooFLQWFLQKQigY1uopGPzUNnNIepoII5AKWDrxSNToeKaMZE+R0IoWkB96FNUIkpO9FHPYigAzmmkc0EsP4f1pNx/umgBStMIIp2fqPwpufcUCGGoyRmnucDrUG72FBMmObHWo2QsM0K++QLj61bVARgiglK5mkYNPTip7iDHzryO9QCgztZkqtipVIqsKcGINBaZoRH5akxUFs26rGQDzQbLYbg5pRzxS9elGKBkTxg1HtZatcUhUGgViFGxSSwLJyOtSmMUdBSCxWjDxNgd6yySSSTknrW1M6pGzN2FYlNGFXoFFFFMxCiiigAooooAKKKKACiiigAooooAKKKKACiiigAooooAKKKKACiiigAooooAKKKKACiiigAooooAKKKKACiiigAooooAKKKKACiiigAooooAKKKKACiiigAooooAKKKKACiiigC1bHfEU7g5/CnFDVVHMbhl6itKN0lTevTuPQ1LNoO+hEsdSqoAp2BQRxQaWGs+Ki+Zql2ilxgUARBCetKEH1p2RTloEIE9BTGcKeamLYqNiCeRmgCFps8CmFqnxGf4RSbY/QUyWmV25poYqrJ2bFWSidhSeUjdqCeVlYnikqeS3wMqagxg0EtWJIuGFTjg4qCPrU55GRSLiPXrT+1RKeak7UGiI3HemqcGpWHFQnhqBErHIx7U65w1tGwxx1xmmDrUpy1ljng+v9KClsUhUi0wVIopCiOHBqRTxTBTxSN4j1NPzUQpwNBoiTNGaSigY0nmk70H71B70EsibrUkYwKiPLYqYcU0YsdxQh4pCOCaIjxTJJhiikBpRzTGIckUgIp+OKi6HFACM4pm7NSlQaichRTEyKTniqzkqcVKW+aoSdzjjPNIxepNAm35j1NW1POaaEBAqREG3BoNIqw0kE1XkgG7K/lUjqUODQOnNANXIhAe5p4hHrTjTlNArEsCKnQdalcZFRKc1MOVoNERg80MSKUjBpSMigZHuo30MnNNIxQIcGJpTkUxPvCkvZhDFkfePApA3ZXZSv5t7+WDwvX61Uo6nJoqjjk7u4UUUUCCiiigAooooAKKKKACiiigAooooAKKKKACiiigAooooAKKKKACiiigAooooAKKKKACiiigAooooAKKKKACiiigAooooAKKKKACiiigAooooAKKKKACiiigAooooAKKKKACiiigAqSGZoWyvQ9R61HRQGxqQusg3KeD2ofgkVnRStE4ZfxHrWjIwcB16MM1FrHRGXMhpYik3ZptOAplABzTwcCm0HJ4FAhGem5Jp6x0/aFoCxFtJpRGamC5707y/WmOxAFAp2KmCAdqMD0oHYh2kioZIs/WrRFNIoE1cogFDg1MhytSOgYdKrAlG2mgi3KTZwakHaoNxzUynIoKTuObpUJGTUxwajbrSBjguVFTQjdFIuM456ZqJfu0+EgS845HegqJVIw2KeBSSDEhpVpDW48CngU0VIopGyDFGMU7HFIRQWANLSAYpcHFADe/FIT1pe9NJ60EsYPv1KKiTl6lxVGLFIOMGiLihTg9eKXgHIoESZxSFgOtICajfJ7Ux3J1YMOKa5CjJqBXK1DK7E8mglysStNzxUUj5Gc1Du5qwkOVy35UEXuVuTTkAXnvUrQ4NN8sigmzRPE+asJz0qkgINW7c54oNYskaMOOaiaIrVmgjPWgqxUC0hGDVho/SmFaBWGr0qVG5pmMUqgk0DJCMikHoacDQcHmgY0ikK0uaRmCgknAHekAw7Y/nY4UdTWTcTNPKXPTsPQU+6ujO21eEH61Xpo5qk76IKKKKZkFFFFABRRRQAUUUUAFFFFABRRRQAUUUUAFFFFABRRRQAUUUUAFFFFABRRRQAUUUUAFFFFABRRRQAUUUUAFFFFABRRRQAUUUUAFFFFABRRRQAUUUUAFFFFABRRRQAUUUUAFFFFABRRRQAUUUUAFW7R8xmM9uRVSnwyeXIG7d6TKi7MvBacBThhlBU5BoIwOKk6RjnBpoYilIzRspiF8wmlUEnk0BMVIq4NA0h6DAp1JS0ygoxRSUAHamEU6jFAhm2q9xFkbl6irmM1C6EUEyV0UAe3erEL54NRypznoajVirUGS0Ze7VGw5pytuXNIRQaDlAxQTtZSO1C0ODjNIaEuRlw3r75pi1LJ80Gf7pqFTSLJRUimoxT1pGqJRzRTQaN1Bdx2KaTijdxTSQaAuJnmmseDTs81Gx60ENhF1NSCo4uFz60/NUYC08dKjBp2aBj8j1oyDTMim5waYCOMGq7nc2B1qaVwFJqCN8mgzl2JIogpyeTVgHio1qZV4oKSAc0uwUoFOAzQXYj8oVJEm05p4GKKAsOzSZopKBhmjIPWgjNNIxQApUHvQPlFNNJSAXNG6kzQOTQAZrOvbkyOY1Pyjr7mp725EYMaH5z1PpWbTRhUn0QUUUUzAKKKKACiiigAooooAKKKKACiiigAooooAKKKKACiiigAooooAKKKKACiiigAooooAKKKKACiiigAooooAKKKKACiiigAooooAKKKKACiiigAooooAKKKKACiiigAooooAKKKKACiiigAooooAKKKKACiiigCa3nMTYPKHqPStDIZQVOQayantrjyjtblD+lS0awnbRl8AGnbRTeCAQcg9KTNI3H4AozimZozTEShs0tQ5p6tQMfRQDSigYAUYpaKYBSEUtBoAiZAw5FV5IVIPFWicVXldQOtBnJIihOCVNTVU34k3VaB3DNIUXcdSnkU0U444oKCMFkZfaq4qxH/rCPX2qu3yysPegolU08GogaeGqTRMkppNN3Um+gq440UzJNKMmgVxw61E/epOlRtzTJkSIMKKeKaOOKdtb0zTMxO9KTim5xTS1AAXwaXORmonz1pnmEKRTJbBt0rEDoKPJZBuzSI+OAOKtI4cZ/SkSlcrpIVPINXIZFdODzTXAC/NVZCyPvxgGmUnY0AOKcBUMcoPWp+3FBohKUUlLmgYtJQTSEigBSaaWpCc0lIAzSUtGKQABVe6uRAuxOZD+lS3MwghL9+ij1NY7MWYsxyT1NNamVSdtEISSck5JoooqjmCiiigAooooAKKKKACiiigAooooAKKKKACiiigAooooAKKKKACiiigAooooAKKKKACiiigAooooAKKKKACiiigAooooAKKKKACiiigAooooAKKKKACiiigAooooAKKKKACiiigAooooAKKKKACiiigAooooAKKKKACiiigCza3Gz925+Q9ParuO1ZNW7W5x+7kPHYntUtdTaE+jLJGDSU5hzSAUjUBS9KKQ0DFDEVIjVGBThwaYE2aM0wGl70xjqa7AcZ5psgwMh+KjWLIP98cg0E3Ew7DLnj2pyxKOMZFSowOQRhu9MI2Hj7p/SgCvcW38S0yFuNp6irD3ChfU1VLZk3dM9aRm7J6FinbcjOaYORUg5WgsbnEgqC4G2Y4/lipm4IqO5xvBHf3oDoNU08Go1NPpFxY7rRtoFSouaRaVxFSnEYp/AFRs1BdrDW4FR/xCntyQKZnLHHpTMpbGjFaWyuhubhuQCVjwCM9smoriPyJCiuWXqpIwce9Vch1Il3EnuBTndpHVFBZugUc1Rgm7jWbmligmuGxFGze4HFbGnaISBJdLlj0XsK37e0RFA2gAdqhy7GljmbfQZ5eZW2j0XmtS10K3iHMYY+rc1uKi44FOCiobbCyMiTSoWGPLUfQVmXujeSN8fSur2e1NkiV0KsMikm0PQ4F1PmbDyw68U2ZWI9q1tUsSkzSR8GswuDw4II61qncloqqzJ9Ks206vlehFRMgYk8ge9RRZEhx0piTaZpZpM1HGdwzTjTNBxOabRRSGGKKWigBKbJKkKb5Dx6dzSTzJAm5uvYetZU0zzPuY/QelFrmc58vqLcTtcS72AHYAdhUVFFUcu4UUUUAFFFFABRRRQAUUUUAFFFFABRRRQAUUUUAFFFFABRRRQAUUUUAFFFFABRRRQAUUUUAFFFFABRRRQAUUUUAFFFFABRRRQAUUUUAFFFFABRRRQAUUUUAFFFFABRRRQAUUUUAFFFFABRRRQAUUUUAFFFFABRRRQAUUUUAFFFFABRRRQBZguSgCScr2PpVxcEZByPWsqpoJ2iOOq+lS0awnbRmhRimqwdQynINOpG4vSikpM0APBxQ0gA61GTxUbHH3etMm5JGzPIGIytT7dvK1CFKHKniniXHBoGgdxnPQj9auWenteENJlU7YqOygNxJlwCg9utdRZQqqjiplLoOxhzeGVf5oZSjejcisy70O/t8nyTIvqnNd6AKdtyKlSZDimeaxuVOyQFWHrUucDiu11HR7W/U+YmH7OvBFcpeWM2nS+XKMqfuuBwatO4LQptwtJPzGp/rQTnNNPMJ9qYDFqQc1EtTICaTLgSRrmpugpFAUUx3pHQtEKzgVGDuNITk0o4FMm9w9TSDANO6LUtjbfap9pOFHJNGxEiSzs5b19kQ2qPvOe1dTp2jQWqZVcserHqafY28cSKigKAO1W5rhYo+D0qG7kWEk2RJk4GKrRXDXLlYh8oOC1U3lkv5/LQ4jX77D+Va9tCsaBVGFHQVJWw6JCq4zUm3in7cUYp2IuNC0xxipScVDI1AIzdQiDAnHWuUvY/LlJ6CuvujuUiub1KPqcUJ2Y2UChdeTwO1QOrBtw4AqRZAnvTZJN/HatSGSQnIzU1Urd9pxVzPFBUXdC0UUCgoWmTSrDHvb8B605nWNC7nCisi4naeTc3TsPShakTnyobNK00hdj17elMooqjl3CiiigAooooAKKKKACiiigAooooAKKKKACiiigAooooAKKKKACiiigAooooAKKKKACiiigAooooAKKKKACiiigAooooAKKKKACiiigAooooAKKKKACiiigAooooAKKKKACiiigAooooAKKKKACiiigAooooAKKKKACiiigAooooAKKKKACiiigAooooAlgmMLeqnqK0VZXUMpyDWTVmxZhKV/hIyalo1pztoXSKaTin5BHFRv0pGzGF89jTF5bnilJxTUPFMzLCkrx1FDMp6D8DUYYfSheZVHvQVc3tKQBRXQxYVRisKx+QA1rQy5rC5qXkPFSA1DG1S5FUQKRVe7tI7qFo5V3KanyD3qIyYbFFwOD1KzksLtom5U8q3qKqr0Ye1dxq2nLqNsV4Eg5U+hriZInt7ho3BVhwQa0TuTaxHGuTVpAFGagTApzP6UGsbJEjye9RE5NNyTTgKB3uOVcGnEZ4oA6UE96Chre9bmi2rRw+Y6lRJyCRVDRtObU73Z0jTlj/Su8W32QBGC7FHcelIhsyWdokyelZouJb+58iLKqOWf0HtT9WvxM5hg+6OrCrOi22y2MhH3jmosVa2pctLeOBAijAH61oRsAKoltrZJpyT84pXIepoqQ1I/XFRRPxTmarIGucCq8jYFOkkxVd3LVDZSIpjxWNeJuRs1suuRWZdpyR2pDOblAVzmm5x0wPrT7k7bkqKbkYrZbGLIw21+uavIcqKz3OH4q5bNu4pjgycCjFI7LGu5jgUhbJHpQalXUyfLi9CW/pWfV/UvuRfVv6VQpx2OWp8TCiiimQFFFFABRRRQAUUUUAFFFFABRRRQAUUUUAFFFFABRRRQAUUUUAFFFFABRRRQAUUUUAFFFFABRRRQAUUUUAFFFFABRRRQAUUUUAFFFFABRRRQAUUUUAFFFFABRRRQAUUUUAFFFFABRRRQAUUUUAFFFFABRRRQAUUUUAFFFFABRRRQAUUUUAFFFFABRRRQAVZsx8zt6DFVqu2y7bct/epMuG40SMkmQfwqzuDpkdfSqmMvUhBDx/WkaJiNkcU1Dg4qaROciocMGyBQD0JCPamq+yZT2zQGyKjkGRQJs6S0lygIrQheud0u5z+7Y8itYXAiTPU9hWDWtjoi+Y1nu0t497n6AdTWbJrFwz5XaF9KoyytM+5zn+lNAz0NaJGqgjVt9YZZB5owp7+layssnzKc1yhHrVqzv2tSEc5Q9D6e1JomULbHShsVz/iPTDLi8hGWUfOB3HrWzbzrNHnPNS4DDBGaSdjI85Y4Y0oJNdLfeGhLK72rbWPOw9PwrnpoXglaORSrKcEGrvcVhFGalVcCo1OKfmg0iOphYYoY8VJDBvIZulBW5Z0m5ubGZpYeFYcg960p9YvLuMozbEPZe9ZsnLrEvAHJqYDAoLUUKorrLeJYrSNfRQK5VD86/UVuyXuV4PapkTUIr6fYG56U23nBVSe9ZeoXXmSeWp6/eNKlzsUc9KgzR0kUw9ac04JwK56LUTuxV+G58w56UBYvuciozSb8rx3oAFAgPSsnVrhbeIsfvdh6mtK6nS3haSQ4VRXG31297cGRuB/CPQVUVcluxWOWYuxyTyaDIcYApRTwo9K1MrECAluat22UYkjihUHpUgGKCoobMN8bZp0Z3Rq1O25GKjt/9SR3GaC+pDqX3Yvq39Ko1d1H/ln6c/0qlTWxz1PiCiiimQFFFFABRRRQAUUUUAFFFFABRRRQAUUUUAFFFFABRRRQAUUUUAFFFFABRRRQAUUUUAFFFFABRRRQAUUUUAFFFFABRRRQAUUUUAFFFFABRRRQAUUUUAFFFFABRRRQAUUUUAFFFFABRRRQAUUUUAFFFFABRRRQAUUUUAFFFFABRRRQAUUUUAFFFFABRRRQAVoldkKr6LWdV/czQqzHkjNJmkOpGgy1Sf8ALWMelJEO9OHM/wBBSNEiU0wipMUlIuxXkSoec1cYZFMSEFtzcKOtMzcbsLSB3cOMrjvWlhjyaypblg/7s7VHGKYLuX+9SsawqxhobABp4qjBcyhFaUZRuAauKwYZFB0xmpLQcTjryKR1DrjqDRUbEoc9qBss6betbS+U5yP4SfStkXwOMNg1zUyeauVOGHIq1p0jTLz95Tgj0qGrGLVjf81nTKsQRyD6Vka9C1xbi4ZAJovlfA4YdjW1p1r50oMx2xjt3ana/a50+aWFRhFIOPTtTSIdjgRTg2Kn+zhwGXoeaj+zOHH92mOzHwR+Y2T90VcTG7A6CkVRHHgU1T8rH1oNkrCw/MzSHueKlLYpi4VABSE5pjHM2Fz6UyW/JGxD9TUN2xFs2D3FZu5vU0rXOerOzsafmqvJIzUTTljxVDewPXNSpMOh4o5TFTL8MpB+atK1uRnrWKrAj7wqWOXyzncKlotSOpglBGamMqopZmAAGSTXPRarFGME5J7Cq19fzXOUPypnoO9JRbKuh2r6i19LsTIhU8D196taJpm6M3Ui5zwin07mqOmWRvboJyEXlz7V2cMSxoFUAAdhXRGKOecjib+za0u2iI+XqvuD0qJFrp9fsvNtxMo+aLn6r3rnMYpNWLhqhVFOxTBUg6UjUXFQxDDSD/aNTVChxLJ/vUhdSG/H7hD7/wBKoVpXoBtSfQis2mjCp8QUUUUzMKKKKACiiigAooooAKKKKACiiigAooooAKKKKACiiigAooooAKKKKACiiigAooooAKKKKACiiigAooooAKKKKACiiigAooooAKKKKACiiigAooooAKKKKACiiigAooooAKKKKACiiigAooooAKKKKACiiigAooooAKKKKACiiigAooooAKKKKACiiigAq+f9Ug/2RVCtAfcT6CkzSn1HRDimxcu7e9OHCk0kAxHn1pGpLRRSUixQMnFV7qUf6tOgqaV/LiJ7ngUWdklxD5jM2c44piab92JnmkAya1jpsQ7seeuaVbCFTnBP1NFyfq8xV2z2YUAApwQKhglaJtrHjsauJCsZJQYzxSGCNuqg1JuqckG/PSgnIxT1jUDAFLsFO5tYqb/KfB6U9ZmhmEsRwx/I1O0KP95QaPIj/uiglwbNuw121mRRcN5cijBB71Y1XXLVrCSCBvMaRSv0rnPIjz90U7ykA6UC9kVLadUiCP1U4qys0TDBFJ5aZ+6PypQi+gpFKLSIpgUAIOUPf0pit8uBVnaOlLtFA+VlfJPalwfSpsCkxTDlK1yjPDtUEnNUjazf882rWoouZzoqTuY5tZsf6tqT7LP/AM8n/KtmlouZ/Vl3MM28wH+rcf8AATTNrDqp49q36Dyy557UXE8N2ZhJw4PvV1kZ5tijLFsAetaAgSRSrKOeOlQ2ksdtf+ZMrEKD09f85qk7kSpOmjo9KsVs7YL1c8sfU1e7dayF121H8Mg/4DT11y0PUuP+A1pc5uVmi43qVcZBGK46eIxTvGeqsRXSLrNpI6opbcxAHymsXU5IZrtpICSrDJyMYNTI1pprcpYpRS0GpNgJpu0Fiw79aXINHQUgI7pf9EkA9j+tZVa8nzQSj/ZNZFNGFXcKKKKZkFFFFABRRRQAUUUUAFFFFABRRRQAUUUUAFFFFABRRRQAUUUUAFFFFABRRRQAUUUUAFFFFABRRRQAUUUUAFFFFABRRRQAUUUUAFFFFABRRRQAUUUUAFFFFABRRRQAUUUUAFFFFABRRRQAUUUUAFFFFABRRRQAUUUUAFFFFABRRRQAUUUUAFFFFABRRRQAVoR8xIfYVn1ftWDwgHtxSZpT3JJD+7OPSlQYQCgqDThSN0gNOWJiMnge9SJGByeTTyueTzSNYw7laVEbHBcj0q1YDETDAGD0qNz2qazzsb60i4pKRI/GfrTc09uScj0pBj0pmo2nAUuBS0AJiloooGGKKKKACkJopM0CG96cKTFLSGFBooNADaKKBQIMUYpaWgBuKKWigAoP3eOo5opM0ASDhv1qtc+UJcSKRnkMKnU/Kp9sU2cfKpIyOhFMmSuiq8RUbgdy+opoFTIhUZj6d1pkqhQGXof0p3OeULagp2kEcEUVHvo82gkkIppo3ZFNNAAODQTSA08qNvFADTzFJn+438jWRWwR+5lz/wA82/kax6ImNXdBRRRVGIUUUUAFFFFABRRRQAUUUUAFFFFABRRRQAUUUUAFFFFABRRRQAUUUUAFFFFABRRRQAUUUUAFFFFABRRRQAUUUUAFFFFABRRRQAUUUUAFFFFABRRRQAUUUUAFFFFABRRRQAUUUUAFFFFABRRRQAUUUUAFFFFABRRRQAUUUUAFFFFABRRRQAUUUUAFFFFABViybEhXsRVerFiMzH2U0mVD4kXakhXLZNRVYhHyipOyCuyakJpe1NNI6CFzzVizB2Nj1qBhVm0Hyt2oFHce2fmz7Ugxilb+L1pBzTLFpaTpRQAtFFFABRSUZoACabSmkpDCiiigAzRRRQAmKXFFFAhaM0lFABSUUUAFITRRQAsZ4I9DmnvhomH40xfv49RT0wce9MCsh2mpJVDxN7io3Xa5HpUkbZ4NBn5GeAccingDtzT2XGaYhNM5hcOTwMU4IwAzTg1OzkUDIwuDT/4cUjjkGhSM/WgY2VttvJ/un+VY9Xr6UKvlKck9faqNCOeq7sKKKKoyCiiigAooooAKKKKACiiigAooooAKKKKACiiigAooooAKKKKACiiigAooooAKKKKACiiigAooooAKKKKACiiigAooooAKKKKACiiigAooooAKKKKACiiigAooooAKKKKACiiigAooooAKKKKACiiigAooooAKKKKACiiigAooooAKKKKACiiigAooooAKs2P+tY/7NVqmtZVic7u4xn0pPYqO5fI71bQYUVWjG4jByKtjpUHfTXUQ0h6UtJ1oNRmKntCGVsetV52CJT9MOY5D/tU0JP3rFlsDd+FN+lKx5akoLFozSUUALRmkJppakA7NIWpM0lMYuaM0lFAhc0UgpaQwoopaAEpaKKYCUUppMUhBRRRQAUUUUAJnBB9DUi8E/Wom5FPU8KfUUwGzr82fWoQcGrTjcgqqwwaCGhH4Yj8aixtPtTb3cBG6kgEYNVgzn+I00cc5csrFvcB3oEq+oqqoOck0xx+9NOxHtS1LcqkROM88VQe5lc/ex7Dip5lzbMf7uD/T+tU6CZTbCiiimZhRRRQAUUUUAFFFFABRRRQAUUUUAFFFFABRRRQAUUUUAFFFFABRRRQAUUUUAFFFFABRRRQAUUUUAFFFFABRRRQAUUUUAFFFFABRRRQAUUUUAFFFFABRRRQAUUUUAFFFFABRRRQAUUUUAFFFFABRRRQAUUUUAFFFFABRRRQAUUUUAFFFFABRRRQAUUUUAFFFFABRRRQBo6UGO8k/IOg960agsovKtUHc/MfxqYms3uelSjywSDrSgYpCQo5OKYZfQE0Gl7EV2pIzUuljET/71RSyErjj8Kn03/UN3+amZx+MnPJakpW6t9aaTig2FJppNITmk70AGTRRilAJoASlpwT1pwUUAR4NKFqSigYzbS4p1GKAG4oxTsUUgG4o206jvQA3FBFOpKAG4op1GKAG0mKfijApiGYpUXG4ehzT6Tu3+7QArg+UT6c1DIMjdUw+ZGUnGRVZSYztflT0NBMmRzrutz6jmqQHNaWAdy+oqky4NVE4sQtUxqLUcqbZvrzU460ky5VW9Ko5huMwSDP8JrOrTj549azKXUYUUUUCCiiigAooooAKKKKACiiigAooooAKKKKACiiigAooooAKKKKACiiigAooooAKKKKACiiigAooooAKKKKACiiigAooooAKKKKACiiigAooooAKKKKACiiigAooooAKKKKACiiigAooooAKKKKACiiigAooooAKKKKACiiigAooooAKKKKACiiigAooooAKKKKACpII/NmRPU1HV3S48ytIR90YH1NJlwjzSSNQnAqN5NvTk/ypssmOB1/lUaIz9OnqelQeg5dEKWyc9T6mgKzdifrTwEQ4GXapAJG7hB7daYuVvcgeJgpqbTjiFhno1DW6sPmJb8aSyUI0iAelARjaRZYZLc96btpx6t9KKDYaFpQtLS0AG0UuKKKQBRRRQAGiiigYUUUUAFLSUCmAtIaWkoAKKSikAtFJSgUAFFOximmmIKT+I/7pooJwSfY0AKgyMe1UirRDnLxfqtXk4IquDg+xoJkriIRxzkdjVaZcSGrJQIcj7hP5GorlcMD6inE5q8fdIQKVhuQj2pBTgSDVnERRdRVGcYnkH+0avgbXI96p3gxcMfUA/pS6j6EFFFFAgooooAKKKKACiiigAooooAKKKKACiiigAooooAKKKKACiiigAooooAKKKKACiiigAooooAKKKKACiiigAooooAKKKKACiiigAooooAKKKKACiiigAooooAKKKKACiiigAooooAKKKKACiiigAooooAKKKKACiiigAooooAKKKKACiiigAooooAKKKKACiiigArVsl8m0DHq/NZQGTgVtbQAA33UGKmRvQWrYiqpBeT7v86kAaQf3E9O5piKZm3t90dBU+QBz0FSdiQKqqMKMUjSKvfn0FQvMzHCcD1pqgnp+lOwnPsTGVvQD60lrJuu3BIOV9KjKeuPxNJAQl4nI5BHFAuZ3RoMPm+optOfjafQ0lBuFLTaWgBaKSlpAGaKKKYBRRRSGFTWqxtcxiZtsZYbj6CoaM8UCep1ZtrBYXE3kpHt5bjj0xXKd+KSlFCViIQ5eotIaWkpmgUlBoxQAoFOpAKWgBpNFBpOtACikPQ++BTugpMcgfjQAdEY+2KqlWj91qW9JW3Cg4LGq0Vw0YxINy0GUnqWFIZeeQajnB8v3FOHy/MvKH9KdKu5D7ihEzXNFopAU4Gko7VoeaNfiTPqKrX6/Mjeox/n86tSDhTUN8oNurdw38x/9akxooUUUUCCiiigAooooAKKKKACiiigAooooAKKKKACiiigAooooAKKKKACiiigAooooAKKKKACiiigAooooAKKKKACiiigAooooAKKKKACiiigAooooAKKKKACiiigAooooAKKKKACiiigAooooAKKKKACiiigAooooAKKKKACiiigAooooAKKKKACiiigAooooAKKKKAJrNd91GPQ5/LmtJ/ncIOg5NUtOGJHc/wAK1egHylj1aoe510F7pKhwMVBLJ5hxnCj9aWVsDaOM9aWFAfmPA7UjaTvogWMnqPwqTKKMMfwFJktwvA9aDhaY0rCGbaPlQD61XedmkVj2OaWRyahxzQRJm2MSRZHQimZyPeodPmyhibt0qw42nPbvQdCd1cbRS0lAwp1NFOoGFFFFABmikpaQBSZpc0nWmAdaWgUtABSUUUAJSgUUooAWkNFFACGgUUvQUCD37Uqrxk0KMnLVBdXAA8tOvf2oBuxBcyeZLx0XgUigEYNMAqVRSMtxsWYpdhPyN0zUuSreWenamyLvQjv2pgcugY/eU0BsMkGHIpBT5h8wPqKYK1Wx501aTQkn3PoajuBus3Ppg/qKlk/1Z9qjPzQSAf3T/Kk9hIzKKKKBBRRRQAUUUUAFFFFABRRRQAUUUUAFFFFABRRRQAUUUUAFFFFABRRRQAUUUUAFFFFABRRRQAUUUUAFFFFABRRRQAUUUUAFFFFABRRRQAUUUUAFFFFABRRRQAUUUUAFFFFABRRRQAUUUUAFFFFABRRRQAUUUUAFFFFABRRRQAUUUUAFFFFABRRRQAUUUUAFFFFAFy1G21dv7zY/z+dX0G1APQVTgH+ixD1Y/wA6uE4Ws2d9JWiiHHmS4/P6VKTubYvQdaavyIW7tT4l2r7mgpIcxCjAqFzmpGyTTdtMpkLCozU7ioWoMmKjFWDDqK1Le4WZcH7w6isoU5SVOVODQVGVjWKlTx0pOD061XgvlPyzce9WvlcZU5oN00xtFLgijPqKBiUUuR6Gjj0NABRRx6Gj8DSGJRTsf7NLg+gFMBtFO2n1pdp9aAGUU/B9aTB9TQA3FLg0uD6mk2j1oAMe9ISKd8g6kUxp4U6uKBXFwe3FPCgDJqpJqCKf3YLH1qnLcyzE7mwPQUEOokXbm8UfJFye5qmOTTFFSKKDPmbJFFSKKYoqUCkUhRUKjbM6dmqaopOJ0PqKBsR+UUnr0qPoakb7rD0aoz1rSOxwVV7wSf6pvpTbYBmCn+LinsMo30pludrqfQ0PYzW5lUVJcKEuZVAwFcj9ajoEFFFFABRRRQAUUUUAFFFFABRRRQAUUUUAFFFFABRRRQAUUUUAFFFFABRRRQAUUUUAFFFFABRRRQAUUUUAFFFFABRRRQAUUUUAFFFFABRRRQAUUUUAFFFFABRRRQAUUUUAFFFFABRRRQAUUUUAFFFFABRRRQAUUUUAFFFFABRRRQAUUUUAFFFFABRRRQAUUUUAX7Ukwxj0Y1bbmqdicoB6N/SrtZvc76XwoifmRV9KnXpUKDMrH0qcUGiFIppFOpDTGQSdaiIzU0nWojQZMYOtOFIRSigQEZpoeSI5RiKeKRlyKBPyJE1GZfvANUq6kv8AFGfwNUCMGkoF7WSNL+0of7rUf2nD/daszBo2miw/bSNI6nF2RqYdVXtGfzrP20m2nYn20y+dVbtEPzo/tKVhwFFZ+KdEeSKLEOtPuXTfznuPyo+2z/3v0qvikY7RmglVZ33JjeT5+/SG8n/v1XzSDrSNOeXcnN3Mf4zSedM38bUxV5qRVoHeT6iZc9WJ/GjFPxQRQUMxSgUuKAKAHLUqimqKkAoLSHqKeKaKeKRqhagn/wBbH+NT1BN/rY/xoE9hUXe8i9OaRomTr09aktwTcyADJxmrBX1FClYzlRU1fqUQMgioY6tyx7GBH3TVJeGI9DWl7nDKLi7Mp3JzcSH1Ymoqmujm4b8P5VDSQmFFFFMQUUUUAFFFFABRRRQAUUUUAFFFFABRRRQAUUUUAFFFFABRRRQAUUUUAFFFFABRRRQAUUUUAFFFFABRRRQAUUUUAFFFFABRRRQAUUUUAFFFFABRRRQAUUUUAFFFFABRRRQAUUUUAFFFFABRRRQAUUUUAFFFFABRRRQAUUUUAFFFFABRRRQAUUUUAFFFFAFzTz8zL9DV/sazbBsXIH94YrR9azludtB3gMh6t9amqGH+L61NQbR2HCkoFLQUQuKiIqw4qEjmmZSI6UClNJQSGKUUUhFAxHj3cjrTREe9Ozil3UE2Qgio8unbjSbqAshpjpjIKeWphNArIjZeQKeABwBgUhGSKcAaZhNO4UvXijBowaZFmRbRnApwWnbeSacFpG0UCipAKQU8UjZITbRtp9GM0FWIyKQU5gabmgRIpqQVElSrSLRIopwpopwoLFqCXmdB6A1PVd+br6LQEiWymaK8d14I4q/NKki8Jtcnt6VmwKRcvjvg1dVcck/ialhEjuAPKJ9DWYw2zMPetKd90bBRwKz5f9aTVw2OPE/EUbsEXDe4H8qhqe8YGfA7ACoKpHOwooopiCiiigAooooAKKKKACiiigAooooAKKKKACiiigAooooAKKKKACiiigAooooAKKKKACiiigAooooAKKKKACiiigAooooAKKKKACiiigAooooAKKKKACiiigAooooAKKKKACiiigAooooAKKKKACiiigAooooAKKKKACiiigAooooAKKKKACiiigAooooAfC2yZG9CK1zwaxa2Q26NG9QDUSOnDvdDYfvP9alzUKcSsPWpqk6o7DgadTBTgaZQjDIqFhg1Y61HItMmSID1pKcaTFBmApaMUtADdoNN2VJRQBFtNG01LijFAWINtG2pttGwelArEIApal2D0pdoFMOUjC0EVJijFAWI8UAVJilxQFhgWnAUtLikVYSnqKAtSKuKCkhjpxVZhg1bbpVdxzQKSBKmWoUqZaBxJBThTRTqDQDVXObh/YYqyarJzPL9cUiZdCZW2TMRjOAOaezs33jUZ++QOpqeOAsfmOPbvU2bHzKO40Kxt5XH8I/r/hWbezGKbaF7Zya3JykdqYo8fMMfSsHVh/pEZA6p/U1olbQ5Kz5lzFN2LsWbqabRRVHKFFFFABRRRQAUUUUAFFFFABRRRQAUUUUAFFFFABRRRQAUUUUAFFFFABRRRQAUUUUAFFFFABRRRQAUUUUAFFFFABRRRQAUUUUAFFFFABRRRQAUUUUAFFFFABRRRQAUUUUAFFFFABRRRQAUUUUAFFFFABRRRQAUUUUAFFFFABRRRQAUUUUAFFFFABRRRQAUUUUAFaVs+6y914rNq3YtxLH6rkVMloa0naRaziZT61P2qrnMasP4TVntUHZEWnA0ylBoLJB0oYZFNBp9UMruuDTMVZZc1EyEUzNoZS0UuKBCYoxTsUUANxRinUUDExRiloxQAmKKdilAoAZijFP20u2gLDMUmKfijFA7DKcBShaeBSBIAOKU9KM4pCaChG6VAwqZjxURoJYiipV6UwCpFoCI9adTRS0GgE1VhOXkP+1/WrJqtAflJ9WpES3JDIdxwackh9ar7yPSk3+wpkcyLZbnk1nao254/YGrKMSaqagPmQ+xpowrSvoU6KKKo5gooooAKKKKACiiigAooooAKKKKACiiigAooooAKKKKACiiigAooooAKKKKACiiigAooooAKKKKACiiigAooooAKKKKACiiigAooooAKKKKACiiigAooooAKKKKACiiigAooooAKKKKACiiigAooooAKKKKACiiigAooooAKKKKACiiigAooooAKKKKACiiigAp8TmOQMO1MooDY0IyGQDswqzEcxrWZbOVkA7E1oxcFl981m1Y7aUuYkNFDUlI3FBxUinNRU5TTAlIyKbjNOVqUiqAjMdJsNSijFAWI9tGyndKUGgLDNhpuwip6XFAWINtG2piBSYoCwwLml2U4U7FA7DNtBHFPpGoAjIo20tKBQIAtITinEgUzrQAdaKXFOxQBE3SoqskZqJ07igljRTxxUfPpSrn/wDXSBMmzSioC5zhQWNOV2VgHXAPfNBVyRjhSfQVWg+WEH6mp5uIn+lQt8saqPSgmZGabS4oFBiSRjgmor5QbfPdTxUy/dxVS9nUr5SnPOTTMKm5SoooqjIKKKKACiiigAooooAKKKKACiiigAooooAKKKKACiiigAooooAKKKKACiiigAooooAKKKKACiiigAooooAKKKKACiiigAooooAKKKKACiiigAooooAKKKKACiiigAooooAKKKKACiiigAooooAKKKKACiiigAooooAKKKKACiiigAooooAKKKKACiiigAooooAKKKKAFTIdcdc1pwn5l9xisvvWjHlCc9iDUyN6O5aPSm05qbUHYGaM00n3H50EH0piuSq1SqwxVTJB6GnK59KoFIt9aQVGkntUmc0DuBpmcU/rSFaBiB6eDmoiMGk3Y70CuTE0xnCgnGajaUAU23bzpGGOAM0g5hwuQP4TThcD+6aDFUbxlaQ9SdZlPtSseKrKDtOTxSGZj1xTQnKxZHAyaC3pUAkJ6mnBs+tMVx3PelBFMFL+NAXH7vakLntioyfekLqOrAUBcfvJ700sfemeYnqT9KN46iMk0CbF69wPxpyqo6tTd79kx+NIXk9vzoFdFlAmOCPwpkgyVHo2arnd1KULIynruHoetKxXMTzfcx6nFQvktUrMGCsKiPWgibGUAc040gHNIlIgvJyh8tCd2OT6VRqa7O65k9jj8uKhq47HJN3kwooopkhRRRQAUUUUAFFFFABRRRQAUUUUAFFFFABRRRQAUUUUAFFFFABRRRQAUUUUAFFFFABRRRQAUUUUAFFFFABRRRQAUUUUAFFFFABRRRQAUUUUAFFFFABRRRQAUUUUAFFFFABRRRQAUUUUAFFFFABRRRQAUUUUAFFFFABRRRQAUUUUAFFFFABRRRQAUUUUAFFFFABRRRQAq/eFasq8msyIZlQD+8K15BkVEjpoLRgp3RqfamOcnHbvRAflK+hp4CjlqR0hs3R8r9KjAZR8wIqUzKKYZ2I+VePemS2hu6lD+5/OmbmJ6qPpS4Y9z+VMm5KHXHU/nUgZTVfZ7t+VGw/7dA7ssbgKTevqKg8s/wC1+dHln0P50BzMmLrU9laPfOwRkRUA3M3TngD6k1R8s/3f1rb8NxMGl8zy/IcbirHn5e/05NBMptIhGhTSu6fa7MFOuZcVRslKTShxjaBzXQXi2mnWTSwwibziJRh8ZxkD8Oa5e8upbudppcbiAAFGAABgACixjGo07s0ZWSKIyN90dcUDZKiumdpGeapTzb4ApOenFKk3+jFAcYUikdPtNbFwWwnDIpwdrMP+Agt/IVmhufu5rX8NXxivTE0H2hpEKIhIAHqT7YzT9ZslRy8YUKOVKYwy/wD1qdjL2nM9DJDnstG9z6CjMY9T+NKGU/djz+FBdmNyx/io2s3djUuZO0ZH6UYl/wBkfjRcrlIxCe4/M04RY7AU/af4pQPoKTand2NK4+VBtA70fJ6/rSjyh/CT9aXeo6Rii4+VCAr2Ap2PRP0pPOYdABR5rnvRcdkGwn+CkZARyD+NL5knrR5rjqM0XCyGEFR6imYqTzFc4IwaawwaRlKNhtKo+akoztDN/dBP5Ch7AtDKkbfKzf3iTTaKK0OEKKKKACiiigAooooAKKKKACiiigAooooAKKKKACiiigAooooAKKKKACiiigAooooAKKKKACiiigAooooAKKKKACiiigAooooAKKKKACiiigAooooAKKKKACiiigAooooAKKKKACiiigAooooAKKKKACiiigAooooAKKKKACiiigAooooAKKKKACiiigAooooAKKKKACiiigCa0jeSZSo4Qgn861uoqjpnWX6CroNZy3O2gvduQqdk7ehGaaWJOTwTT5V+YMO1LHH/ABNQVZvQaqE9eP51KsYP8JP1pfMUfcGfekLOe9FylFDthA7Cl2/7QqPB7mlxRcqw/b/tik2n/noKbijFFwsO2H/noKCjf89BTcUu1T1FFwsI6sB98VraRMltEGmbG6JlB25wSfSsho1NaEMa/ZYh7H+dVEznG5Z1O7Se3VI23eVAVLFcZP0rngpY/hmtaaNRbzEf3DWN5hXBTsMU2c7SW45/SkU8GgyM4wRim5KnOM0gclzFzTXMV9G4VXxn5T0IxW3PdSXO0GNFVBhUVcAD0rD024SK8SWUYjQHd7jBredPLfAOR1BHcHoapBG19DGuI5IZiqoNvVTjtTB57dwK1rqLzYiR95eRWdnFS9DphqM8pz96T8qDGvdiafupKk0shu0DpQFp2KKAE2ijFLRmgBpFAWnUUBYMUlOppFIY10DL70kZ8xD6inZpkHEjjtQQxKjnbZbyH2x+dTEc1Sv5MKsY78mnuYydospUUUVocYUUUUAFFFFABRRRQAUUUUAFFFFABRRRQAUUUUAFFFFABRRRQAUUUUAFFFFABRRRQAUUUUAFFFFABRRRQAUUUUAFFFFABRRRQAUUUUAFFFFABRRRQAUUUUAFFFFABRRRQAUUUUAFFFFABRRRQAUUUUAFFFFABRRRQAUUUUAFFFFABRRRQAUUUUAFFFFABRRRQAUUUUAFFFFAFzTP9c4/2f6ir9Z+mnFyR6qRWgazludtD4Bq/wARboDxTcmQ56LRIflC+tOAwMUjUUACiiigYUUUtIYUUUUAFFFFACd60ox/o0X0/rWbVyG+aKFYzEr7ehNXF2Ikn0Hzg/Zp/wDrn/UVlW1qswYl9uD+dX575pYWjESIG4JHWqKSiLKkHOc8U2+xlyq/vE39nqekxoOn46S/pUf2pR2al+0oe5/KpuyuWkRz2zQlQzZVuM4rb06YXVqYycSRcqPVf/rVjSyrIqgHJBqSMbQMHBqlKxKgm3Y2JrmKAcNvcHoO1ZZOTSCik3c3jGwUtJRUlC0UUUAFFJRQAtFFFAC0EUUUAMIqOH7ztUzcKT7Vn3EjRW6BThnOaZnUlyq5YmmSJcsfoO5rLkkaWQu3U0hJJyTk+9JVpWOGc3IKKKKZAUUUUAFFFFABRRRQAUUUUAFFFFABRRRQAUUUUAFFFFABRRRQAUUUUAFFFFABRRRQAUUUUAFFFFABRRRQAUUUUAFFFFABRRRQAUUUUAFFFFABRRRQAUUUUAFFFFABRRRQAUUUUAFFFFABRRRQAUUUUAFFFFABRRRQAUUUUAFFFFABRRRQAUUUUAFFFFABRRRQAUUUUAFFFFAE9m226jPqcVpyHCk1k25xcRn/AGh/OtK5OFwO5qJbnVQfusWTmRKdTZOChp4qToQUUUtAwxRRRSGFFFFABRRRQAUUGk70AGKaUB6in0UCaT3IjEDSeSKmoxTuT7OPYjEKg1KOKMUCgpRS2FopKWgoKKKKACiiigAooooAKUUlFADqKSlFAEN0SECD+I4rOvX3TbR0QbavTyASlj0jGfxrKJLMSep5qo7nJXl0EoooqzlCiiigAooooAKKKKACiiigAooooAKKKKACiiigAooooAKKKKACiiigAooooAKKKKACiiigAooooAKKKKACiiigAooooAKKKKACiiigAooooAKKKKACiiigAooooAKKKKACiiigAooooAKKKKACiiigAooooAKKKKACiiigAooooAKKKKACiiigAooooAKKKKACiiigAooooAKKKKAFQ4dSPWtSX5rhV9Ky1+8PrWoOblj6VEjoo9UOm/1YPpTgeKHGUIpIjujHrUnV1H0UlLQMKKKKBhRRSZpALSUUtMQlJTqSkAtFFLQMSlFGKKACiilpjCiiigAooooAKKKKBBRRRQMKKKKAClLBVLN0ApKhvHxGqD+I80Cbsipcsfs5Y9ZGqnVy/wDljhT0BJ/SqdXHY8+r8QUUUVRmFFFFABRRRQAUUUUAFFFFABRRRQAUUUUAFFFFABRRRQAUUUUAFFFFABRRRQAUUUUAFFFFABRRRQAUUUUAFFFFABRRRQAUUUUAFFFFABRRRQAUUUUAFFFFABRRRQAUUUUAFFFFABRRRQAUUUUAFFFFABRRRQAUUUUAFFFFABRRRQAUUUUAFFFFABRRRQAUUUUAFFFFABRRRQAUUUUAKv3h9a1I/vyH3rKBwc1rRfef61Ejoobsl6ioYvldl/Gpaif5ZlbseKk6WTUUlGaChaKTNLQMKSikoELRRRQAtFAopAFKKBU1tCJpQrOI1P8AEelNJvYG0ldkfGOnNKkbu6oqks3QetaAtzaXSSCPciDMgJzxmp5XE8sS23myGJjtZehB9zWypdzndftsZUkDxBS4GG6EEGpEsp3WNlTPmZKjI5xWhcWF1Mir9mO9WJL7lGQe3FWBBeIA4gACRbFUSDj3+tUqKuQ8RorbmCyMrFSPmBxim1ppstdwMUkUjJ8hkHLE/wAqh+zRiNYiMzHliuTgenpUOkzVVl1KVFSzwPARuwVboR0NQ1k1Zmyd9ULRSUZoGLRSUUALRSZopALVa6GbhBVkdaguhieI00TPYqaif3yj0WqlWtR/4+B/u1VrSOxwVPiYUUUUyAooooAKKKKACiiigAooooAKKKKACiiigAooooAKKKKACiiigAooooAKKKKACiiigAooooAKKKKACiiigAooooAKKKKACiiigAooooAKKKKACiiigAooooAKKKKACiiigAooooAKKKKACiiigAooooAKKKKACiiigAooooAKKKKACiiigAooooAKKKKACiiigAooooAKKKKACiiigArWt+Yw3qB/KsmtSyObVfYkVMjeg/esTfWoZPmiJHbmnzNtjJpkQ+Qqe4qDpk9bEqnKg+tFRwNldp6rxUhoGncM0tNpaQxaKQUtMYUCilFABRRSjkgUAWba2aRTIVJA+6COD9TVppxEDvjdXYY8rqre/tTA1iTsJJAOB16Umlln1SMom4ZPGegroVo2SOWT5ryfQvQWUiw/aLw+aI49yxE8cDvU39pFdyRQD5ehXhfwrRnTfBIuPvIR+lczcKCYy7FIdisAO5xg4/Gtpe7sclP99fmLg1W5lmIx5Sj7x4wv6U+O7neSLMwcGVRlTxg5zn9KzXud42uoaLsueR+NXNOtizjyw2GdH+bqADnJqIybZtOlGMbtGzc2sVxGFkXJH3fY1zVtPsfypH2Jnr/dNdYelcvrKImoOI02DAz7n1qqvu+8jLCPmvBiXDW/kooYu4j55JwxPrVGlpK5JS5nc9KEeVWCiiioLCiikoAKKKKAHCo7wfIj/wB1qetOlXfCy+1NCaujO1FfmjfsRVKtC7G+yVu6nms+tFscNVe8FFFFMyCiiigAooooAKKKKACiiigAooooAKKKKACiiigAooooAKKKKACiiigAooooAKKKKACiiigAooooAKKKKACiiigAooooAKKKKACiiigAooooAKKKKACiiigAooooAKKKKACiiigAooooAKKKKACiiigAooooAKKKKACiiigAooooAKKKKACiiigAooooAKKKKACiiigAooooAKKKKACtDTm/cuvo2az6uac2HkHtmplsa0naaJ5jukVPxNPH+s/CmR/NIzU8ff8AwqTq8xkI/eP9amPWo4fvSfWpKTHHYKKKKRQUtFFMYUtJS0gCiiigArS0IZ1Fev3T0/rWbVizlnhuFNv/AKxvlAxnNXTdpIzqx5oNI7Kqc+nQTEnG3JyQOmazZNT1FIwvlJu5+YDJ/Kq0uoai6jJZBjqi4zXZKcTzYYeondOxorpllE5YsSUPI9KumSCziViNkbHG7396wrWRjZ3EUjSea+GQYPbnOaj8q8u2RJZGKkErlsg4/rS50loi3Rcn78jee+tR1uI+f9oVzmoT/aLyR1bcgOEPt2qRYIobcyuCy7tjBhhl+lV5/IXCwlmIJyx6EVlVk5LU3w9KNNtoipKKK5jtEooooEFFFFMA70UUUgCpVORio1UsQACSegFdRouh+Ti6vQAw5VD/AA+596pK5MpqKMDXbTyJpYduN0SuB77Rn9Qa5quw8Rs09+sxz5csfyf7oJGfx6/jXH1a3OSpqkwooopmIUUUUAFFFFABRRRQAUUUUAFFFFABRRRQAUUUUAFFFFABRRRQAUUUUAFFFFABRRRQAUUUUAFFFFABRRRQAUUUUAFFFFABRRRQAUUUUAFFFFABRRRQAUUUUAFFFFABRRRQAUUUUAFFFFABRRRQAUUUUAFFFFABRRRQAUUUUAFFFFABRRRQAUUUUAFFFFABRRRQAUUUUAFFFFABRRRQAVZsjhpD/sVWqzaEYkHfFKWxdP4kXIBhPrTwPnP0psP+rFKThWNZnb0Gw/dJ9SakpsYxGBThQUthaKSlpAFFFFMYUtJRSAWiiigBalhmaEsVVSSOpHI+lRUU07O6Bq6sy42oO6yiRATJjJHB47UyK8MUEsYT/WYGc/dHoKrUlV7SW5Hs42sX31N2m3rGoBj8sqeRioJLuRo0jGESMkqF7Z96goodSTBU4roK7s5y7Fj6k5pKSlqLl2CiiigBKKKKYBRRRigAqzZ2M97LsgTPqew+pqxo+kyalP3WBT87/wBB7118pttKtBsTao4VFGSx9Pc1SjcynU5dEULHS7XSYjPO6mQDl26D6f5zU6LPqJzMrQ2vaM8NJ9fQe1S21nJLILq+x5nVIs5WL/E+9ZGua5tL21k3s8g/kP8AGr2MFebM/wAT3cU2olYiCsEe0kdM1x1aVzLsgc/xP8orNqV3FV0sgoooqjEKKKKACiiigAooooAKKKKACiiigAooooAKKKKACiiigAooooAKKKKACiiigAooooAKKKKACiiigAooooAKKKKACiiigAooooAKKKKACiiigAooooAKKKKACiiigAooooAKKKKACiiigAooooAKKKKACiiigAooooAKKKKACiiigAooooAKKKKACiiigAooooAKKKKACiiigAooooAKfFIY5A3bv9KZRQC0NKFx93PB5BqWT/V49azIZdhwT8v8q0if3aEHPTn1rNqx2058yHDgYpaKKRqFFFFIApaKKYwoopaQBRRRQAtJRRQAUUUUAFFFFABS0lFAC0UlLQAlFFFMBat6bp8uoXIijGFHLueiil07Tpr+YLGMKPvOegrrYlttJtUjiUkk8Afec1SVzKpO2iLKi30yzWNFwi8KoHzMf6k1HDATN9ruyPNA+RM5EQ/x9TVU6haQyme7uYzMBgIp3bPYe/vXPa34g+1Hyom8qAepwX+vtV3scyi29TQ13Xt4a1s2+Xo8g7+w/wAa5a4nVE56fzqCW+UZCDefU8CqTu0jbnOTU2bNHUUFaIssrSvub8B6UyiiqOZu4UUUUAFFFFABRRRQAUUUUAFFFFABRRRQAUUUUAFFFFABRRRQAUUUUAFFFFABRRRQAUUUUAFFFFABRRRQAUUUUAFFFFABRRRQAUUUUAFFFFABRRRQAUUUUAFFFFABRRRQAUUUUAFFFFABRRRQAUUUUAFFFFABRRRQAUUUUAFFFFABRRRQAUUUUAFFFFABRRRQAUUUUAFFFFABRRRQAUUUUAFFFFABWhbNvtMdShrPqWCYwvnqp6ik1cunLllc01IIBp1Qo4AyDlD0PpUoIPQ1mdydxaKKKQwooooAKWkooGLmjNNyPWjcPWgB1Gabu+tLmnYLi5oo/Cjn0oC4UUc/Smdf4jRZkuaQ+kyPWlVAfWq13ci3l8uNASAMlqfKyHWiixn3oLAVlvdzP/Hgei8VEWLHJJP1p8pm8R2RqtcRr/Gv55pov4UbJ+f2way6KfKQ68jYfxBcBAkTMiDoqnaB+VVJtUuZSdzk/wC8Sf51Sop2M3OTJHuJX+9I34cVHRRTJbbCiiigQUUUUAFFFFABRRRQAUUUUAFFFFABRRRQAUUUUAFFFFABRRRQAUUUUAFFFFABRRRQAUUUUAFFFFABRRRQAUUUUAFFFFABRRRQAUUUUAFFFFABRRRQAUUUUAFFFFABRRRQAUUUUAFFFFABRRRQAUUUUAFFFFABRRRQAUUUUAFFFFABRRRQAUUUUAFFFFABRRRQAUUUUAFFFFABRRRQAUUUUAFFFFABRRRQAUUUUAPjleI5U/UHoasrdxt99Sp9VqnRSsVGbjsaKzw9piPqDTvtEY/5bCsyilymntpGqkqyOFWVST0FTGJ16msaNtsitnGCDXQ3B+Y0W1K9syqVx1NN+UdRTzTDVcqJ9rIQsB0Wjf7UhGTRtosifaS7i7zShzSBeacFp2QueXcVSSetTEYiY/hTEHNST8RgeposLmZV7UooxSDrTJLEY6VjXb77qRv9ogVsB9kTv/dUmsKkwCiiikAUUUUAFFFFABRRRQAUUUUAFFFFABRRRQAUUUUAFFFFABRRRQAUUUUAFFFFABRRRQAUUUUAFFFFABRRRQAUUUUAFFFFABRRRQAUUUUAFFFFABRRRQAUUUUAFFFFABRRRQAUUUUAFFFFABRRRQAUUUUAFFFFABRRRQAUUUUAFFFFABRRRQAUUUUAFFFFABRRRQAUUUUAFFFFABRRRQAUUUUAFFFFABRRRQAUUUUAFFFFABRRRQAUUUUAFFFFABRRRQAUUUUAFdDId3JHJ5rnq3gcwIc5yo/lR1GhhHFMNPJOKYTzTASjFGaWmIACKcOtJnFKp5oAkjFFwfnC+gp8Q5FQyNukJ96AIzwcUDrSsKFHNAhl422zfnG7ArKrQ1JsRxp6kms+pGFFFFABRRRQAUUUUAFFFFABRRRQAUUUUAFFFFABRRRQAUUUUAFFFFABRRRQAUUUUAFFFFABRRRQAUUUUAFFFFABRRRQAUUUUAFFFFABRRRQAUUUUAFFFFABRRRQAUUUUAFFFFABRRRQAUUUUAFFFFABRRRQAUUUUAFFFFABRRRQAUUUUAFFFFABRRRQAUUUUAFFFFABRRRQAUUUUAFFFFABRRRQAUUUUAFFFFABRRRQAUUUUAFFFFABRRRQAUUUUAFFFFABRRRQAVuQkNaxEf3AP0rDratDmzjPtigaFYUwjJp7UymAlL2ooHNMQdRipEFMqRKQEq/KpPtVY8nNWHO2P61B1NMQmBSgUUq9aYFDUj+/VfRap1Z1A5u3HpgfpVaoGFFFFABRRRQAUUUUAFFFFABRRRQAUUUUAFFFFABRRRQAUUUUAFFFFABRRRQAUUUUAFFFFABRRRQAUUUUAFFFFABRRRQAUUUUAFFFFABRRRQAUUUUAFFFFABRRRQAUUUUAFFFFABRRRQAUUUUAFFFFABRRRQAUUUUAFFFFABRRRQAUUUUAFFFFABRRRQAUUUUAFFFFABRRRQAUUUUAFFFFABRRRQAUUUUAFFFFABRRRQAUUUUAFFFFABRRRQAUUUUAFFFFABRRRQAVr2XNnH+P86yK1tPObRR6E0ASNTacwphpgLS0lFMBRUqDkVGtTxjkUANnbDBfSocmnzHdIxqOgQ6lUgGm9qB1pgUNRXbdsezAGqtauow77YSj7yHn6VlVAwooooAKKKKACiiigAooooAKKKKACiiigAooooAKKKKACiiigAooooAKKKKACiiigAooooAKKKKACiiigAooooAKKKKACiiigAooooAKKKKACiiigAooooAKKKKACiiigAooooAKKKKACiiigAooooAKKKKACiiigAooooAKKKKACiiigAooooAKKKKACiiigAooooAKKKKACiiigAooooAKKKKACiiigAooooAKKKKACiiigAooooAKKKKACiiigAooooAKKKKACtXTv8Aj1/E1lVq6f8A8eg/3jQBMetMannrTSc1QCUUUtACrVhOAW9BmoFqZvlgb3oAqlutIDRRjFAh2aN2OTUTSgcCljRpjycAc0ADzsw2rwKjcblxISR6UrgBsLzU0MSt/rKloaZlSIY2wfzptaF1ZhBu5K9mHb61ReMoeeR6igBtFFFABRRRQAUUUUAFFFFABRRRQAUUUUAFFFFABRRRQAUUUUAFFFFABRRRQAUUUUAFFFFABRRRQAUUUUAFFFFABRRRQAUUUUAFFFFABRRRQAUUUUAFFFFABRRRQAUUUUAFFFFABRRRQAUUUUAFFFFABRRRQAUUUUAFFFFABRRRQAUUUUAFFFFABRRRQAUUUUAFFFFABRRRQAUUUUAFFFFABRRRQAUUUUAFFFFABRRRQAUUUUAFFFFABRRRQAUUUUAFFFFABWppv/Hqf98/yFZdaumjNof98/yFAEzdaQinNSYqgG45petGKWgB0S5OTTb2TyxGvrk1LH0qrqI/fKOwWkA0MCMiopJDnApiuRwOlJQAo65NSqzEYXgVGiFqnUBRimIVUA571KOKaOacKALCEEbT+VVbiyzlovxU1MpwamzkUDMKSAgnaCCOqmoK6CWNJBh1/GqFzZkDPUf3h1pWAzqKe8TJz1X1FMpAFFFFABRRRQAUUUUAFFFFABRRRQAUUUUAFFFFABRRRQAUUUUAFFFFABRRRQAUUUUAFFFFABRRRQAUUUUAFFFFABRRRQAUUUUAFFFFABRRRQAUUUUAFFFFABRRRQAUUUUAFFFFABRRRQAUUUUAFFFFABRRRQAUUUUAFFFFABRRRQAUUUUAFFFFABRRRQAUUUUAFFFFABRRRQAUUUUAFFFFABRRRQAUUUUAFFFFABRRRQAUUUUAFFFFABRRRQAVrab/AMeR/wB8/wAhWTWtpn/Hk3++f5CgaLBFNNOJOKjByeaoQtKBmgUDk0CJYxVa4laK+LpjcuMZGR0q3GKxrqdvtc2QDhyKTGh78sW4GTnimDrntSJdYOSueCKVZEbgHHsaVxlpcBaWoEYg4NTK2aZI8cU4HmminA0wHg4p4aog2aXNAEuaKYppw60AVriLy/3idD94VUkthJ80Iw3dPX6f4VpyAFGB6Gs8HFSykUaKuTRCYFh/rP8A0KqZGDg0k7g0FFFFMQUUUUAFFFFABRRRQAUUUUAFFFFABRRRQAUUUUAFFFFABRRRQAUUUUAFFFFABRRRQAUUUUAFFFFABRRRQAUUUUAFFFFABRRRQAUUUUAFFFFABRRRQAUUUUAFFFFABRRRQAUUUUAFFFFABRRRQAUUUUAFFFFABRRRQAUUUUAFFFFABRRRQAUUUUAFFFFABRRRQAUUUUAFFFFABRRRQAUUUUAFFFFABRRRQAUUUUAFFFFABRRRQAVs2C7bBDj7zE/0/pWNW9bDZZQr/s5/PmgaA8iou9SnJqEdTVCHinAU0U4H0oETR9qwbv8A4+5v+ujfzrdQ4IrEvl23swP98mkxkFFFFICaKTPyt+BqdWKmqVSrMQMNz70AXkkBFPDZqmrZGQeKkEhFO4WLQOKUHNQLMO9PEyimImHFSdqrfaFHbNNe4ZhgcCi4ySaUKpAPNVKUkk80lQxig4NQ3Kbv3gHP8X+NTYNJ7GkMpUVJNH5bcfdPSo6okKKKKACiiigAooooAKKKKACiiigAooooAKKKKACiiigAooooAKKKKACiiigAooooAKKKKACiiigAooooAKKKKACiiigAooooAKKKKACiiigAooooAKKKKACiiigAooooAKKKKACiiigAooooAKKKKACiiigAooooAKKKKACiiigAooooAKKKKACiiigAooooAKKKKACiiigAooooAKKKKACiiigAooooAKKKKACiiigAooooAVVLMFHUnArf6AKOgGKytOi33G49EGfx7Vqd6FuMQnFRHrxT5DTO9UIcBinLTRyKd2HNMQ9T8wrP1qPbdrIBxIoP4jj+gq+nWqmtYxAe+G/pUsaMuiiikAUUUUASxPj5T07VLVWpEkxw3SkBNmlBzTeooFAyTpRmmg0tMQtAYA5ppbrTCTSGS7uc0vWogcVLHluAM0gGyLviYdxyKp1f6GqLDDkDsaEDEoooqhBRRRQAUUUUAFFFFABRRRQAUUUUAFFFFABRRRQAUUUUAFFFFABRRRQAUUUUAFFFFABRRRQAUUUUAFFFFABRRRQAUUUUAFFFFABRRRQAUUUUAFFFFABRRRQAUUUUAFFFFABRRRQAUUUUAFFFFABRRRQAUUUUAFFFFABRRRQAUUUUAFFFFABRRRQAUUUUAFFFFABRRRQAUUUUAFFFFABRRRQAUUUUAFFFFABRRRQAUUUqjLAUAaWmrtiY9yat55qtZHEbfWpi2KaGI9NBoLZpByaYiRTkUoNIowOtOA7imIcgqprXSD6N/Srg7cVR1kfND/umpY0ZtFFFIAooooAKKKKAHK5X6VMpDDINV6UEqcg0AWakjwzhWOB3qBZQ33uDUgFIZP8AZC7YRgT9ailt5IzhlIpAzKeDU63T4w2GHvTAqbTWjb2qLbea8xVuy4PP41WeQMchQKe00jjBPGMYo0AY5Bbg8DvVBjlifU1ZncIm0H5j+lVaQBRRRTEFFFFABRRRQAUUUUAFFFFABRRRQAUUUUAFFFFABRRRQAUUUUAFFFFABRRRQAUUUUAFFFFABRRRQAUUUUAFFFFABRRRQAUUUUAFFFFABRRRQAUUUUAFFFFABRRRQAUUUUAFFFFABRRRQAUUUUAFFFFABRRRQAUUUUAFFFFABRRRQAUUUUAFFFFABRRRQAUUUUAFFFFABRRRQAUUUUAFFFFABRRRQAUUUUAFFFFABUkSkvnBqOtAkZwCcDgfSkxhbNtDA1MXBqvxThj1qkImBzQKjCj1pSpHQ0xE9PXpVQO4NSLK2ORQBaBzVHWSC0PspqwkwPHQ1V1P5gjenFJjRn0UUUgCiiigAooooAKKKKACnK7L0NNooAmE/qv5Uvnr6GoKKVgJ/tAH8P601p3PQ4+lRUU7AHWiiigAooooAKKKKACiiigAooooAKKKKACiiigAooooAKKKKACiiigAooooAKKKKACiiigAooooAKKKKACiiigAooooAKKKKACiiigAooooAKKKKACiiigAooooAKKKKACiiigAooooAKKKKACiiigAooooAKKKKACiiigAooooAKKKKACiiigAooooAKKKKACiiigAooooAKKKKACiiigAooooAKKKKACiiigAooooAKKKKACrETSbeTx2qvVxQDGpHTaP5UhoTefWgFvrViGFWQMw61OqIOgqkIpAv6U7c+Ohq7x6U0kUxFTce4NTRz7V2nkGpMKTyKQxKe1AELkHkcVFMGkjx1x0qy0BH3efaogMNgjB9KUhozqKkuF2Tuuc81HSAKKKKACiiigAooooAKKKKACiiigAooooAKKKKACiiigAooooAKKKKACiiigAooooAKKKKACiiigAooooAKKKKACiiigAooooAKKKKACiiigAooooAKKKKACiiigAooooAKKKKACiiigAooooAKKKKACiiigAooooAKKKKACiiigAooooAKKKKACiiigAooooAKKKKACiiigAooooAKKKKACiiigAooooAKKKKACiiigAooooAKKKKACiiigAooooAKKKKACiiigAooooAKuJxap6/wD16p1exhYl+lIZcQYjUe1LSjpSHg1YgpCKUmkoEN71IOlIBk07HFMAFQ3qhdko64OfwqfFQai2I1z/AHTUvYaMjqaKKKQBRRRQAUUUUAFFFFABRRRQAUUUUAFFFFABRRRQAUUUUAFFFFABRRRQAUUUUAFFFFABRRRQAUUUUAFFFFABRRRQAUUUUAFFFFABRRRQAUUUUAFFFFABRRRQAUUUUAFFFFABRRRQAUUUUAFFFFABRRRQAUUUUAFFFFABRRRQAUUUUAFFFFABRRRQAUUUUAFFFFABRRRQAUUUUAFFFFABRRRQAUUUUAFFFFABRRRQAUUUUAFFFFABRRRQAUUUUAFFFFABRRRQAUUUUAFFFFACqu5go7nFaOMzr9ap2q7pwfTmrkfM6/jR1H0LQ4oNFLnnNUSNIxSU4nJpMUwFWloXgUhPPFADu9VdUPyD6f1qwTzVPUmycewqWNGfRRRSAKKKKACiiigAooooAKKKKACiiigAooooAKKKKACiiigAooooAKKKKACiiigAooooAKKKKACiiigAooooAKKKKACiiigAooooAKKKKACiiigAooooAKKKKACiiigAooooAKKKKACiiigAooooAKKKKACiiigAooooAKKKKACiiigAooooAKKKKACiiigAooooAKKKKACiiigAooooAKKKKACiiigAooooAKKKKACiiigAooooAKKKKACiiigAooooAKKKKACiiigAooooAuWqbYTIf4jgfQf5/Spof9b+FLINgWIdEAH49/1psRxIKURstA0pNJ2pKskM0opKKYC0Y5oxS4oATnNUb45Z/wABV8c1nXZ4c/7eKljRUooopAFFFFABRRRQAUUUUAFFFFABRRRQAUUUUAFFFFABRRRQAUUUUAFFFFABRRRQAUUUUAFFFFABRRRQAUUUUAFFFFABRRRQAUUUUAFFFFABRRRQAUUUUAFFFFABRRRQAUUUUAFFFFABRRRQAUUUUAFFFFABRRRQAUUUUAFFFFABRRRQAUUUUAFFFFABRRRQAUUUUAFFFFABRRRQAUUUUAFFFFABRRRQAUUUUAFFFFABRRRQAUUUUAFFFFABRRRQAUUUUAFFFFABRRRQAU6LHmpnpuFNp8P+tT6igC6x3MTQMg0h60uaSGWUbcM07FVUkKGpxMh74qkxD8Uu3imh19RTt4A5IpgAHNOwKZ5qDqwppuUHCgk0AOkYItZ1yMQ59W/xqyzljk1Bd/6kf73+NSxop0UUUCCiiigAooooAKKKKACiiigAooooAKKKKACiiigAooooAKKKKACiiigAooooAKKKKACiiigAooooAKKKKACiiigAooooAKKKKACiiigAooooAKKKKACiiigAooooAKKKKACiiigAooooAKKKKACiiigAooooAKKKKACiiigAooooAKKKKACiiigAooooAKKKKACiiigAooooAKKKKACiiigAooooAKKKKACiiigAooooAKKKKACiiigAooooAKKKKACiiigAooooAKfD/rk+oplOQ4kUnsRQBePWm05uKQCkMSilIppNABR1ppbFAcDvQA8LUixk81CJAe9SKx7GmA4jFRTjdbsfTB/z+dSE0yc4t3/z3pMEUaKKKYgooooAKKKKACiiigAooooAKKKKACiiigAooooAKKKKACiiigAooooAKKKKACiiigAooooAKKKKACiiigAooooAKKKKACiiigAooooAKKKKACiiigAooooAKKKKACiiigAooooAKKKKACiiigAooooAKKKKACiiigAooooAKKKKACiiigAooooAKKKKACiiigAooooAKKKKACiiigAooooAKKKKACiiigAooooAKKKKACiiigAooooAKKKKACiiigAooooAKKKKACiiigC+G3Ireop0Sb2xkAdyew9ahtW3RlO45pQ5V8ZIBpIZZuBbxsVhkMvH3sYGarE5qXAqM9aAInpoqRxUdADlGTVhBtHIqugy2KuM3yYxzQAx2XA4wR+tR3J/0f6mhzkgU274iQeppMZUoooqiQooooAKKKKACiiigAooooAKKKKACiiigAooooAKKKKACiiigAooooAKKKKACiiigAooooAKKKKACiiigAooooAKKKKACiiigAooooAKKKKACiiigAooooAKKKKACiiigAooooAKKKKACiiigAooooAKKKKACiiigAooooAKKKKACiiigAooooAKKKKACiiigAooooAKKKKACiiigAooooAKKKKACiiigAooooAKKKKACiiigAooooAKKKKACiiigAooooAKKKKACiiigB8MnlyBu3f6VdkQY3LyDyDWfVq1m/5ZOeD0PpSY0SI2eKGFDKUbNXbSK3uW2yyiE46kZGaEBnNyKZVy4gEblVYMPUdKr+XzQA+0VC5Mhx6VJJyeOlWItOc2vnh02+m7mq0ilOM5p26iuMjXdJUd+370IP4RzVmLEUbO3Qc1muxdyx6k5qVqynsJ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BbhnDDZIeex9alwVOQaz6mjuHTg/MvoaQy+JyVwwzTMrnNQi4ibrlf1pfNi7OKALTTkrtAFRYycmozPCo+9k+wqCW5ZxtUbV/nRcBbqff+7U/KOvvVeii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Z"/>
          <p:cNvSpPr/>
          <p:nvPr/>
        </p:nvSpPr>
        <p:spPr>
          <a:xfrm>
            <a:off x="63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
        <p:nvSpPr>
          <p:cNvPr id="353" name="Google Shape;353;p8" descr="data:image/jpeg;base64,/9j/4AAQSkZJRgABAQEAAAAAAAD/2wBDABALDA4MChAODQ4SERATGCgaGBYWGDEjJR0oOjM9PDkzODdASFxOQERXRTc4UG1RV19iZ2hnPk1xeXBkeFxlZ2P/2wBDARESEhgVGC8aGi9jQjhCY2NjY2NjY2NjY2NjY2NjY2NjY2NjY2NjY2NjY2NjY2NjY2NjY2NjY2NjY2NjY2NjY2P/wAARCAUAA4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yxSN91GP0FSi0nIzsx9SKBqLexBRU5tZQP4fzppt5R/D+opXHyS7EVFOMbjqjflQI2bopp3FZjaKnWAfxHPsKlVAvQAUrlqm+pWWKRhlUY/hR5Ug/gNWiPejilcfIip5b/3akSEkNu9OPrUpOKTdg8UXFyoq0U6UbZDjp1FNqjMKKKKACiiigAooooAKKKKACiiigAop0UZkkCDv+lXNqZwFGBxyKTZUY3KNFaYghYcxqf0qGWyUjMDcjqjf0NFynSkilRSsrI21lKkdjSUzMKKKKACiiigAooooAKKKKACiiigAooooAKKKKACiiigAooooAKKKKACiiigAooooAKKKKACiiigAooooAKKKKACiiigAooooAKKKKACiiigAooooAKKKKACiiigAooooAKKKKACiiigAooooAKKKKACiiigAooooAKKKKACiiigAooooAKKKKACiiigAooooAKKKKACiiigAooooAKKKKACiiigCe3tzMcnhB39a0URI1xGij3xz+dUbSbHyMfpV3PGRSZ1UoxtcCSaYQfWn5zTTSNhu2kIFOptAiNxg00deakIz1qIgg0GbH8dqKaDS5oEIx4pm7NObpUYNBEmOPSm0ueKSggZLyAfTio6mIyCPUVDTRDCiiimIKKKKACiiigAooooAKKKKALVuNkZbu/H0FOzzTmikit4GZSFdMqfXmos80jZPQtxnihyM81HE1Ol5GaRunoOLhlCvhlHQMM0029s38G36E1CDzUy+9FhKz3Q02MR+67D680w2A7TfmtWM0ZoH7OD6EA0xjjE8Y+uf8KcdJcdLm3P4sP6VNzSgmncn2MTPms54T8ybh6odw/SoMVsZ98U7zG6FjRcl0PMyBFIRkRsR64plbTTFRnNQyRxG1lnuF2luEx1z2/z6UXIlS5epl0UUUzEKKKKACiiigAooooAKKKKACiiigAooooAKKKKACiiigAooooAKKKKACiiigAooooAKKKKACiiigAooooAKKKKACiiigAooooAKKKKACiiigAooooAKKKKACiiigAooooAKKKKACiiigAooooAKKKKACiiigAooooAKKKKACiiigAooooAKKKKACiiigAooooAAcHIq/bTeYuD1FUKcjlGDCguE+VmkTilByKjVhIgYUoNSdl7inikp3UUhBFADTTGGaeaYaCGM6HFGaceRTTxQSIajPWnmmGgzkGaM0lFBBNaRGe5jjXqzAVFeW7Wt3JAw5RsfUdq1NBiB1KIntk1oeKdMMka3kS5ZRhwPStOX3bkt62OVoooqRBRRRQAUUUUAFFFFABRRTohukUe9AHY2dquo+HpLXAMkC7oz9O341ymMmvRfDlgbTTw0g/eSAEg9hXB3tube+niP8EhH61UlZFRd3oRqcU5myKj6UoODUHQmORcHJqSkByKXNBaFAzUigVEGpwekUmS4o4pokoJz0oKFIHY008DJo6DJNKq7jluBQS2LGuTubp71X1SNgUkySmMAelW0+Y9MCpZoRNA0Z7j8qZnNcyOfopWUoxVhgg4NJTOQKKKKACiiigAooooAKKKKACiiigAooooAKKKKACiiigAooooAKKKKACiiigAooooAKKKKACiiigAooooAKKKKACiiigAooooAKKKKACiiigAooooAKKKKACiiigAooooAKKKKACiiigAooooAKKKKACiiigAooooAKKKKACiiigAooooAKKKKACiiigAooooAKKKKALFrJglTVk8HIrPVtrA+lX0IZcflSOilK6sOBpw5qMUoNI2FYYNMIqb71RsuKAaIzSEZFOYU2gzGHimmpCMimEYoIaI6VRlgKQ0+EZkFBC3NrQuNSH+4a6/YskZVgCDwQa4izl8i8ikzwG5+ldrC2VBropu8SK65ZHE+INIbT7gyRqTbueD/AHT6Vj16hPBHdQtFKoZWGCDXB63o0ulzZAL27H5X9PY1Eo2ITuZdFFFQUFFFFABRRRQAV0fhHSReXJuZlzFGeB6msSws5L67S3iHLHk+g9a9P02yjsbSOCIYVR+dXCN2TJ2LyDC4rz/xRb+Xq0zjoxB/MV6COlcj4xh+eOQD7yEfiOf61pUWhVB+9Y5MnFNBy1NJzQvLVzm9yfOBSZ4pKULxQaADThTQpNPAIoGhwHFKBjvQB605V3cnhfU0FAoLcnoKf95unyjt6+9IDv4AwtSqBQTuLnJ4GKlGQtIq45pGkwhb0GcUx7GdqkG1hMP4uG+tZ9dFdQCWzCf8tHj34/I5/UVztByzte6CiiiggKKKKACiiigAooooAKKKKACiiigAooooAKKKKACiiigAooooAKKKKACiiigAooooAKKKKACiiigAooooAKKKKACiiigAooooAKKKKACiiigAooooAKKKKACiiigAooooAKKKKACiiigAooooAKKKKACiiigAooooAKKKKACiiigAooooAKKKKACiiigAooooAKtWz/IPY4qrUtucPj1FBcHaRcYc5pAaUfMtJ2pHUOBp2c1FnFKGpDuOIyKiIwakBzQRmgloipp5p5Bpp4pkMiIyakgXD0ijcaenD0iYrW5Piuq0K68+zCMfnj+U/TtXLCr2lXZtLtWJ+RuG+lXTlZmlaHNE7JeKJYYrmFopkDowwVPemqwYAg5BqRTg10nnHF654YltC09kDJB1KdWT/EVztetKc1ha34Whv909nthuOpHRX/wNZSh1RcZdzgqKlurWe0naG4jaOReoIqKsiwpVUswVQSScADvSV2PhPw+QEv7tfmPMSEdB/eP9KaV2JuxoeGdFFhbCSUfv5OWPp7V0arSKm0Yp4GK6UrIxbuL2rA8VRbrFH/uvj8xW+ayfESb9Jm/2cH9RSktC6TtNHmjDaxHoach5p9wuJ3HvTFUk8CuU6upN6VKAAOtRBT1p1BqiQY7UoGT05pIwWIApXk2nZHy3c+ntQU3YVgqffOT2UfjSYaRstwOyjoKWOPqScse5qQLzQLVgvFSximqvNSqMUDHHpUJ/Q1Ix7UwjimA+2n2PHFLn92CEPqp7Vi30RiumHZvmFa446VR1RkZEGR5gPQHoPf8ASi5hOKSM6iiigxCiiigAooooAKKKKACiiigAooooAKKKKACiiigAooooAKKKKACiiigAooooAKKKKACiiigAooooAKKKKACiiigAooooAKKKKACiiigAooooAKKKKACiiigAooooAKKKKACiiigAooooAKKKKACiiigAooooAKKKKACiiigAooooAKKKKACiiigAooooAKKKKAClU7WBHakooAvxkHp0PNOYc1Xtn4x3H8qt4yM0jsg+ZEJBpORU+BTWWgdiMGnCjbS7DQAjdaiapGU96jIoIY6NeKMYanKOKRutSUkTJyKcKZGakoNkdHoV95kfkSH5l+6fUVtCuItZWgmWRTgg12VpMtxAsinqK6qcuZHnV6fJItIanWqwGDViM8Voc5V1TSbXVbfy7hPmH3ZB95a46bwbfRykCWMx54bknH0xXoA6Vh+I9Xa0jFraFftMnJJP3B/jUuCZSkzAtfD9pYzrPfXPmrH8xiCYBP1z0rZtvFdoZ9k8bRrnAccisZ9U1MrtuWhdT6xgg1n3YE/zeWin/YGKltRNFTlLU9Jt54riMSQyLIh7qc1NXl+nahc6XMHtpCBn5kJ+Vq7/AEfWINVt98Z2yL9+M9RVRlcylFo0DVDWF36bcD/YNXzVe5UPE6noQRVMUXaSZ5dd/wCvakjHGaLrmY4p6rhK42eitWJSijFOjXLgHGByc0FDnYom1T8zdfYe9LHFtFRRsZbhmPTtk5q2BQJagoxUijNNqRcEYoLFAFHNKBio5Z0iU7iSfQd6BCnjk1XmvYYsgN5jei9PzrPuLySc4J2p/dFV6DCVX+UsTXs0uRnYvotV6KKZk23uFFFFAgooooAKKKKACiiigAooooAKKKKACiiigAooooAKKKKACiiigAooooAKKKKACiiigAooooAKKKKACiiigAooooAKKKKACiiigAooooAKKKKACiiigAooooAKKKKACiiigAooooAKKKKACiiigAooooAKKKKACiiigAooooAKKKKACiiigAooooAKKKKACiiigAopyI0jbUUsfarkNiBgynJ/uii5Si3sQ2sDyOGAwo71djJVtjU2WTZwOMdhSqfOA7OOnvUnRBKOgpG0+1IeaGyykHgimqe1M1GsxU05WzTiodcGoeY32mgnYmIzULDBqUHIpHHy0DauNHSkNKopSMnFSCFA+WpRyM0welPTuPSg0Q9etbug3WyTyGPB6VhCp4JDHIrqeQaqEuViq0+eFjuRyKenFVLK4W4t1cHqOatg12HjtWI9QvUsLN525I4VfU1wEsstzO80xJdzkk1qa9ftd6hsjb91DwMdz3NVEmBGJI1b+dZycZaXOulCUfesNimdBj7y+hqXbFMMKNj+nY0vkxSj90+G/utUMiNGcOMGk3KPxao2SjL4dGUbuJonIYYo02/m0+7W4hPzDqOxHpUt1N5kWxuSPumqKjJAqbJP3TCp2Z6pZXkd7axzxH5XH5Gi5cRwSOeiqSfwFcx4VvfJnayc8ON6/WtrxBcCDR5jnlxsH4//AFq2vpc54x95I86k+ac/Wp8cVXBzMT71aHIrkPQgMAzzSyN5cR7O/wCBAqTCqpZug7etVpGMjZx9B6UBJjrUYOatg1BCuFqZTk0BHQkApGkWJSzHAFBIAyeAKoTymZv9kdKAlKw9715CQDtHtRnfCwPbkVX8s9qlhOCVPfigy5myAwtKCUGWHUetQdK0LbKzZ6Vbu7SO6TeAElx1HQ/Wlew3T5ldbmJRTnRo3KuMMOoptUYBRRRQAUUUUAFFFFABRRRQAUUUUAFFFFABRRRQAUUUUAFFFFABRRRQAUUUUAFFFFABRRRQAUUUUAFFFFABRRRQAUUUUAFFFFABRRRQAUUUUAFFFFABRRRQAUUUUAFFFFABRRRQAUUUUAFFFFABRRRQAUUUUAFFFFABRRRQAUUUUAFFFFABRRRQAUUUUAFFFKAWOAMk0AJWjaWCFPMuC2e0Y4/M0WVrsPmSD5uw9Ktk0mzaFPqwwqjaihFHYCopGIHuak71BNzIopGuxDPzJikyV5HGKe65cN601hzQQTsd8aygezUxhg5HQ0tvgh0PQilQZUoeo4pmqdxFJpJV3LkdRQPSpBQUQxtkVIRkVGRtkI7Gnk/JQJEiRAil8rFPhORUmNx9qk3UVYrlD1pehBqYjtTCnUfjQHKJTlNNXpjuKBwaQzb0S78qXy2PytWtrF+tjpzybsM3yr9TXKROVYEHkUzxBqLXckMWfliQE+7GumE/dPOxFG07rqSKIX6OQT605rdxyvzD1FU4TlBVhJGT7rEUueL+JGyjNfCxcEH0NSmYFNk3K9j3FPWdJBiZAf8AaHWqt6vl8qdyt0NNXjrF3QNqWklZlSWNjcbBzg0yOP8AfBferttEQ0Lt1cH8h0pJk23jY7HNU4pK6ORy5pEcU5g1KKZTjY4/KtTxDq325Ejj/wBWgyfc1mmNeveorg4Q1hzvY7PYqPvFSHl81djGfYDqfSqsA/WrMp2J5Y+8evqKQo6Ijkcytxwo6ClCYGadElPfpQK1xFGFFOQ4phI+Ud8U7DIxUjBFAXI7uTgRjvyahjTNOky0jH3p8VMjdiqmOtNePnIqwQGHHWm4I4NIuxEwxIr/AN7+dXkPyVWK748DqORU0TgoVHVeDQNaFS/h81C4+/GOfcf/AFqzK3TxKDWdqFn5DeZHzE3/AI6fShGVWP2kU6KKKZiFFFFABRRRQAUUUUAFFFFABRRRQAUUUUAFFFFABRRRQAUUUUAFFFFABRRRQAUUUUAFFFFABRRRQAUUUUAFFFFABRRRQAUUUUAFFFFABRRRQAUUUUAFFFFABRRRQAUUUUAFFFFABRRRQAUUUUAFFFFABRRRQAUUUUAFFFFABRRRQAUUUUAFFFTW0QdwWGVHb1oGld2CK2aQbj8q/wA6vQwpHwo+ppVG4+1TAYqbnRGCQvAGKTNBNIKDQTPNMkGTmnd6bIeKBMYPmQGkIpY+YxSkUyBiNskDdKkkG1w46HrUTCpIZQR5b/hQVFg4wd1C0uMZQ/hTF4JBoNR0gyAfSmH7tS4yCPWowKBWJ4+FA9anHSoYqmFSdEdgxSOO46inCigohcYO4dDSGpCOqn6iowOx7UiBUPNQ38O4CUDpwam6VIMOpVuh4pp2JnHmjYitZYzGA8fTuKmLW5HyMwb0xmq0EGGKHk56VoEJbx+WgBc/ePpXTF8yvJaHE4uLSi9Sj55JwsZNODSS/uTGTv6Y5walAHpViN/sMkU7D5t33f8AZ71NJO9+hpVdo26kjoFurZCMAHGKq6goTVJkHTA/lW5qMCOLe6iORuHI7g1i3w3ajM/rj+VaVXZHLh4800QGqt0flqwxqpcHJAHJNch6VT4R9sAkZkPQdOMgmlRTI240SDlIl7Dk4xmrCKFWmc9hAMCmP90mnsecUpXK0xjIWtxHuO5pf7mP6+lDbsM7HLHk08KAOKhnOFAoI5bBsz81Nxsf2qSI/LSumRTHYReDkVIRuFQKxU4NTq2Bk0DEA2tmkhBE8o981ICHFLtwc98YpDE+830qXCuhRgCp6g1En3jTs4NAzMvrBoCZIwTEf/HapV0gbjB5B7GsK8jWO5YINqnkD0oRz1IW1RBRRRTMgooooAKKKKACiiigAooooAKKKKACiiigAooooAKKKKACiiigAooooAKKKKACiiigAooooAKKKKACiiigAooooAKKKKACiiigAooooAKKKKACiiigAooooAKKKKACiiigAooooAKKKKACiiigAooooAKKKKACiiigAooooAKKKKACrlqOUUemapgZOBV+MbLoD0GKTNIbltV2ilpM0A5pHQBoFKaSgY3vUc3CGpaiuP8AVmmTLYIP9StKaS2/1ApxpCImFQycVYYVA4ywFMlloHfFx99OajkPRhSJJskV+3Q1JImGZO3UUGkXdAhzQRg/WmRHinP0BpGiJoyKmU1VjOasLSNoO5JRRRQWNcdx1FRMMEMOhqftUWOqn8KBMSlDYpB0x3FFAEm/yz5qjLYxSBt3JPJoQ9qfBEPMbecIvP1rSN5e6YVEoe+SwIqr5snQdB61XunaXLGpJpfNbjhR0FJHH5j47dSfQVo3dqETFLeciyt6V0+SDPMRVl+nGf61WmYPK7etUrmQiYuvGT+lWhnbUVZ30DD0+WTZFIcCqq/PcKCR19asTcCoIP8AXkjPCnpWSNaj1sTQjdK7n6CpzTIBiMe/NK54x61RCG980AmngYFNxzQAuB2qGcd6l5GaZJ8yUyWJDwuan4I+tQwj5KfGeNpoBEcqYORUkfzJinY7GkVCrcUDsR5KNipkORUcq85pYz2pDJF4pT0pqnmlY8UwANhSfQVk33Mit6r/AFrSkOIHPtVK5j32Uco6qefpSM6mqKNFFFM5gooooAKKKKACiiigAooooAKKKKACiiigAooooAKKKKACiiigAooooAKKKKACiiigAooooAKKKKACiiigAooooAKKKKACiiigAooooAKKKKACiiigAooooAKKKKACiiigAooooAKKKKACiiigAooooAKKKKACiiigAooooAKKKKAJ7OPzLgZ6L81WcYu/wpunJhXfHXgVJIMXCmpZvBWRLmlU03PNFBqS0hpitT6AE71Dcf6s1LUNxyhpiewtsf3A+tSGobT/AFP41MaQlsMNQsP3g+tT1FjMmaBMaDhCfQkfnU6N5kCv3X5TgVDGMo496W0P7xo2xhh3phHRgPllIqVhlTUUnEoNSjkUjWIRVaTpVSM4bFWkPFI3gSUUgooNBaY4/iHanUuKBkJGCGHQ0uKMcle3UUIex6ikSHQ05slOO1BFKDg0xNX3EjUyEBRkmrEpEMZiXlj940xJFhU7PvN+lREk8mt01Babs5HFylrsitMmXjHq1WjTXiIeJj1OSB7U41jJNPU3pWabK1x0qvF99unTFWJz1qC3GXP1pIzqbl0cKBTSMtTugoA4qhBSEZp2OaRsAZoEJ2qM9akHSmEc0xCxjAo6NSpSOMHNAEgOaMkU1OlOwT0BOKAGNzSJwafjH1pvegBwI3EUrn5aY33vegMSMHjFADLhgtuwPU0tsoa1VW6MCDUF23y49at2w/cp9KTEtWYssZilaNuqnFMrR1WDDLOo4Iw317VnUI5pLldgooopkhRRRQAUUUUAFFFFABRRRQAUUUUAFFFFABRRRQAUUUUAFFFFABRRRQAUUUUAFFFFABRRRQAUUUUAFFFFABRRRQAUUUUAFFFFABRRRQAUUUUAFFFFABRRRQAUUUUAFFFFABRRRQAUUUUAFFFFABRRRQAUUUUAFFFFABSqpdgqjJNT2to1xlidsa9W/oKvJEiNtjXA/U0rmkYOWo+NBFCqDsPzqGfgq3oanY84qOZd0ZFI3a0G5p1RRNlPcVIDxQADrTwc0zvSnjmgBxqGXkGpSeKgk6GgTFtf9V+NTGorb/V/jUpoBbCVHjkn2qTtTG6NQDGW/IkHvTQfLuFbpzS2vV6JPv8ANBKJLxcPn3oQ8U+75hU8dPTFRRHig1W44DElWY6rkfODVhaRtAlFL3poPFLQbBRRRQMRwcbh1FMbjDDpUtRgYJU9OopCYtJQpwdp7Upx1oELjcuO9SQRhlMkhwg/WoVODT5pSVC9FArWm0tWYVoya0GNKZrhmPQDAHpSk1HB90t6mnse9RJ3d2aQSjFJFe4PWo7Ud6W4Py0tuMJQjGe5OTyBT6jpy0yR1Ru2TgU53CKWPYVDB8wye9AmyZelIwwacOtKRkUwGLwaVxkUAYNSxRNPIsaDLMcChK4PQmsbKScq5QmFTlyDg4749a14YRbyzxjYo3odm7G8A8496jl3afEVeJwEybdiP7wIKk/r+FVo4mbbJP8APKw53H7tdlOFtEcVSber2HG2inubyUgOu/ZGc7csTWfewxw3LxwuXVTjJHetmCxdFzbTMpB3hG5UsOlV1aFLe4dYjHOI/mDjkseCR7daU6eg6da70d0Yk2flNAOeKn1C3NtMIyckKM+xwMiqwPH1rkas7HUnfUr3HzSqtXlBCgCqKjfd/StAUhwCQFoW4zjt61kXduIiJI8mNv8Ax0+lbKnBqiwXzpYG+436elJ6CqRujMop0sbRSMjdQabVHKFFFFABRRRQAUUUUAFFFFABRRRQAUUUUAFFFFABRRRQAUUUUAFFFFABRRRQAUUUUAFFFFABRRRQAUUUUAFFFFABRRRQAUUUUAFFFFABRRRQAUUUUAFFFFABRRRQAUUUUAFFFFABRRRQAUUUUAFFFFABRRRQAU6NDI6oOpNNq5p8e5mkP8IwKTKiruxfQokaog+VRxSMwB4FM6Uo5qbHUANB5FFLTAqD5JGX15qRTzTJxhgwpQe9BF7ElOJ4pvaopCVIYUDuS57VFJ0pQ+5c01zkUCbJIPuVJUcH3KexoGthrvimjmIk1Gxy1Sn/AFNArjLTq/4U6Uc5ptp1k/CpG60Ath9xzaKfb1qCE1PIM2f0Pp/Wq8VMvqic9RUqVF2FSpUm8SUdKWkFLQbC0UUlAC0jjK5HUciloFAyNugYU7IIpOjEevSkAw2PypEjs4pHBeJgOuOKRgQacpApg0RQcRgU9ulDABuO9MY0iditOckCpY+FqFzl/pU8fSqRzPcfS0i0opgQ3RPlge9Ot/uimXPQVJAMKKCOpLSg8UlLTLDFXNKhjmu9shGApIBfbk+maqUU4uzuTKN1Y17mE21zFbmWWRFzKFcd+g/lTy7bbjasbeWMhXXOeBkj6c1nW0rvMN7FtqbRk9Bn/wCvV7d5V1HMw+WJWYj+8SzAD8a7Iv3Lo4pR9+z7E4MohhfY0Yk2EFW4yWUEY7cGl1iN43hvYlU+QfmB7jPFRxF/tjLvLwySxypn3yR/LH4VY1gn+zJuccr/ADFU9Y3MvhqpLqY2txsot2eYys+4k9gDg4FZbuEGTWhfYaztpc7jgrnPp2rGnbc2K4qnxHbHSNiazXLM571czUNuu1AKmqTaOw9OtUL8bLkMO4q6nWq+pLlEb0OKQp7FW9TzIUnHUfK39KpVo2wEsTxMeGFZ7AqxBGCODSRhNdRKKKKozCiiigAooooAKKKKACiiigAooooAKKKKACiiigAooooAKKKKACiiigAooooAKKKKACiiigAooooAKKKKACiiigAooooAKKKKACiiigAooooAKKKKACiiigAooooAKKKKACiiigAooooAKKKKACiiigA6nArZihEEKx/xdW+tUdNiDTmRvuxDP49v8+1Xy4J61LepvSXUaaOlLkGkPFBqFFMzSg0CGzLuQ1BGeMVZcjbzVQ/K/wBaCJbk6nikcZBFIppT1oGQodrbTStTZRg5FGcrmgi5Yh+5SueKSL/VihzxQadCHPNTD/U1XJ5qwP8AUUEojtfvPU5FQWn33+lWG4oHHYcObWQehz1/pVWKrcXKSr6rnpmqcfWmX2Jz0qWOoj92pY6lm0SUU6milpGwtFJS0DAUuaSloGNkGVyOopjHKhh9alxkVCvDFfxFAmPyWWm4INAGDgdKQnHBoEPblenSoWNSK/OKhmO0kUyJMhPLD3NWF6VXXmQVYWmjnHDinZpKDxTEQXPQVLD9wVFcfw1NHwooEtySigUUyhaKKKQyez/1p+n9RVzUIWMQkXrGTnH90nIP5k1TtWw7D1H9c1tREBAzdQMdP0rupR5qVjzq1T2dW5DpqSGKLzDhVJdQeuDkD+bGrt/sFhMZSNpU/n2qOI4cHnJ55703V5Y1011k6vgJx3rRrlgcyl7SsmcvcHEXXvVGMb5c+lW7o/uD9RUNuuK809R7lqPgVJUY6UpYDrQaIkTrTL1d1s3tzUf2jDcDNTyEPER6igHqjOsziSjUrfawmX7rcN7Gkth+9rTZFkiKMMqwwaRny80bHP0VJPC0ErRt26H1FR1Rz7BRRRQAUUUUAFFFFABRRRQAUUUUAFFFFABRRRQAUUUUAFFFFABRRRQAUUUUAFFFFABRRRQAUUUUAFFFFABRRRQAUUUUAFFFFABRRRQAUUUUAFFFFABRRRQAUUUUAFFFFABRRRQAUUUUAFFFFABRRRQBoWQ22pP95v5f5NKcg5FSRqEgjUdlFN71J0pWQ0OaUMTSMMUgNAySikDYpc0ANkGV+lQHlc9xVg8iq/3XwaCZCqe9SZ4qEcEipFPGKBIRxkVCDjIqc1DJwc0CZbj/ANWKa9PXhB9KjegvoQN1q2P9QPpVNj81XQMRD6UExK9t/rmHtVrGaqQHbOau9qCo7BDjzsHGCMcnFUwNrkehxVtW2yoR61XuF2XLDnk55GKC2PJ+WpUNQZ+Wnq1JmkWWQad2qJWqQGkboWiiigoM07NNoBpgOqGQbWyPrU1Ml/hPvQDGnkZH1FOWEzHG4KB1NNTlQPQkVZswryMhbaWGRj8f8aRD2IhZhseVJuPYHv7VVuxja34GtNLXyXaRpV2gZznH+TWXcsXiZiOSc0zOT91kEJzJn2q0KrWozuNWqowQvegn1oXBoPWgZDcD5Qfepk6Co5/9V+NSJ90UCW4+lpopwoLClpKKAJoI2cuynHlqWz/Srmm3k0l0iOQyKrHGPQE1Dp9wIZGRkDq46H1FTG3e0leWB1CujKwkH3FIGTx9QK6ad0k0ctWzbUkA1VRcb/LLArg896i1LUkvYo0SMqEJJz61KmlhJvLnk/elWZQB8p29cn3qHVIYEl86FwFmw6xjqoIzzTnKbjqRCFJTTiZU/wA0ePeqwch1ANT3J2xmq0Qy2a5Td7lwvUbNmkJwKbyWCjvQO5LEO/alaTaDzQ2EXFVppMjAoBuxJajMhPvWgp4qnZphM1aBoKjsR3tt9oi4/wBYvT39qxiCCQRgjqDXQA5qhqdtkeeg56MP60EVIX1Rm0UUUznCiiigAooooAKKKKACiiigAooooAKKKKACiiigAooooAKKKKACiiigAooooAKKKKACiiigAooooAKKKKACiiigAooooAKKKKACiiigAooooAKKKKACiiigAooooAKKKKACiiigAooooAKKKlt4/MlAPQcmgaVzRHKD6UhFSA5oIzUnUQmmEYNSstR9aBAKWm04UAGainXow7VLSMMqQaBMh64an9KjHdTT0bcPcUEoVulRNzxUh6Uwf6wfWgC10WomqQ9KiagpkBHzVoY+THtVEDMg+tX/AOGgUSg/yy5q4jblqrOMPU1ucrj0oCO5I2cA+hpl6AJlYY5UdDmnuPlP0ousvbQv8xxxnHFBb2ISfkpVNMz8lCmgaZYRqmU1WQ81Oh4qTogyWlpoNLmg0ClpKKBjh0pJRlM+lLR1BoAjQ/MceuafgE88fSol4Yj2qQ9cigQSFm++7MPc5qvcf6tqnJqC4+4aDOexFaL+7J9TVjgVFbjES1NVnMthVpTjNIKU9aBkUw/dGpI/u0kgzGaajYoAlpRSjkUlBQd6O9LRQAoJVgw6irn9oo0TCaEksjBsHgksGH06YqlTO+DVxm47ETgpbks2qTzRFGCg7nO4DkBsZH6VWDkio5BhqFPFJyctyVFR2G3XMePeokwop9weFHvTP4c5qSXuKWzUsKbRuPU0yKPccnpUjttFBSI5Gyah27nAFOLE1LbR5O40E7ssxrtUCn00GloNRc4o81DlWGQeCKjd8ComNAXKN1AYJSvVTyp9RUNX7sM9sCR9xuD9ev8ASqFCOWaswooopkhRRRQAUUUUAFFFFABRRRQAUUUUAFFFFABRRRQAUUUUAFFFFABRRRQAUUUUAFFFFABRRRQAUUUUAFFFFABRRRQAUUUUAFFFFABRRRQAUUUUAFFFFABRRRQAUUUUAFFFFABRRRQAVo20YjgU935NZ1Wra4AURv26GkzSm0nqXBThTAeaeOKRuDDiosc1N1qJhg0AxMZpvQ0+l470CG9RSGgkDpSUCIpBhtwqNvlbcOhqdhkVCeRg0EMcG3Chf9YKjU7TipE++KAROelQseamfgVXY80FMVBmVR71e7VRg5nWrooHDYq3A5zTYWw1SzrxUCnBoJejLmO+aQANaSIcZU5Gc5pE5XNPtztmK5OGGODig0RTY4SkU06ddjsvoajFBN9SdKnQ1XjqwlSdEGSg04VGKcDQbIfQKTNKKBjs0DrSUd6BjDxJ9RTgeaR/vg0nf8KCRH4NQTHKmpnODUD80Gc3oXLG0+0h4gSJI034A7etRlWQlXXDKSpHoRVzSdWGnNcSbA8s0fl4I6DFU9zt8zHJJJP1NaM5INvcAaM0i4Oc0pBHSkaBntRtBpuTnBppLA4oAnXpS1EjGpM0DFooooGA61G45NSd6RhzQBXcUzpU0gxURoIZBcn7tNiQseaWc/OPpUlsQ3HcUGe7JuEWoCC556VK4LHnhRUZy/C8LQUNC72wOgqYusa4pjMIxgdai5Y5NIWw4szngmpEZ0PJ4pFUgZ6fWgsn8RLUDDcXbgZqRY/73PtUZlOMKABSxzFTz3oGPmRmicEcEcCsqtuOZX+Vh1rFdSjsp6g4oW5nVWzEoooqjEKKKKACiiigAooooAKKKKACiiigAooooAKKKKACiiigAooooAKKKKACiiigAooooAKKKKACiiigAooooAKKKKACiiigAooooAKKKKACiiigAooooAKKKKACiiigAooooAKKKKACnRKXkVR3NNrQ02DKtMw9l/rSZUVd2JihUcUI2eDUjnPFQEc8UjpJ9tNZcioTIcbSce9M/eryDmgVyRgRUZVuxzQtwCcMMVJ8p5U0CIckdacDUmPUU3y/SgBKhcc1NtIqJ+tBMiNueachpp4OKE4OKCEWCcoKhJp5+5UZNBTJbUfvSfQVcFUrY/M1XAcig0hsRyj5aqgc1ccZFVSMNQKW5LEeKeeGU1FGcGpWHy5oGmR3w+dWHRh/dxVard1gwKcjIOOv9Kp0Ey3LEXSplNQRdKnWpZvT2JR0pRTRThQbocKcKaKWgoXvRmkpRQAjHJX60mOfwoft9aQnBoEMeoiPmFSseKhH36EYzZOo46UvIoU8UHoSKsyGqcinZpi8U8H1FAACM0SClAFI/SgYi1IKjUVIKAFopKGOBmgYjSAMBmnghhVFmy+amjkxRcm4+UcVAasMdy1XbrQDKtw37zHtTrd9jAnpUcnMpNKKDC+pckIbgMMVG8gUYAqIdakEeOcg0F3GhCxyxxUi7FIppjamGNqBFry1fnOaPJQdqqguvTNPWd16jNBV0T+WnpThGvZaZHcKeCMVMWI6dKClYUKBWRc83Uv++f51qq3zCsm5/wCPmX/fP86FuZ1dkR0UUUzAKKKKACiiigAooooAKKKKACiiigAooooAKKKKACiiigAooooAKKKKACiiigAooooAKKKKACiiigAooooAKKKKACiiigAooooAKKKKACiiigAooooAKKKKACiiigAooooAKKKKACtpR5MEcQ/hXn696z9PhEs29h8qc/j2rRbkk1LN6StqMzk0wjvUuKY1BoQyLuFRJKVO1qsYqKWLcOOtBDQrKso54PrUBDxNg9PWlVmQ4NShwwwaBDBKfWniao3h7p09Kh+ZetArtFlpienFRE0zdmg0yWwJzSqeaYaVDzQIm/gqM0/+CozSKZLbnlqtIaqW/JarK0GkNiQ9KqyDDVa7VBMO9A5DB1qYZI61CDUitzxQSh75azYDJ4B6CqFX1AMMgOOh61n4oCZPCaspVSM81bjpM2pO6JQKXFAHFOpHQIOtOpppRQMdSUUUDGt2+tI3PFDHkfWhutBLImPFNj5ahzjNLDg5NNGEmSg0v3hTee1SJyOaogYUpQeMEU9lBFNwRxQMBSP0paG6UANFPFMAp9AC5pkh4px6VBIeCaAbICeaVWqMmm7sUjG5cSSklYKtVRIRQ8hZeTTBz0IupJpw4pqAk8CnFGJ7CgzF9zQZG7Gjy2PcU4Q47igrUdHKwPPIqTz19Kj8on+IUogHdqCtR3nj0q0I1ZQR3qsFRe1SLLx1oKQr2654IBp0W9DtYZX1prjzU46ioMuvQmkMvFO4rJugVuXB9c1dSZh1qldHdcuf89KFuRV2IaKKKowCiiigAooooAKKKKACiiigAooooAKKKKACiiigAooooAKKKKACiiigAooooAKKKKACiiigAooooAKKKKACiiigAooooAKKKKACiiigAooooAKKKKACiiigAooooAKKKKACiiigDT00YtWPq/8AQf41YNQ2qGO1QHgt81SFhUnVHSKF60m0UBxTGmQHrQNscaQmojMppvnCgV0SMquMMKhaHBypoMuaaZPeghtD13Dg0xiCaaZD603NBLYECmnilNIaZI2hetJSr1oETH7gqI1IfuCozQUyW2P7zHqKt1SgOJRVykaQ2HjpUcgyKeKa/SgtlfpT952KoUdTz35pGGaVKDMsW2S7KM9OxxWewwxFX4CBcDpgjuM1UmXErD3oKktBkfWrcfFVkHNWFpMuloWAaXNRg07NI6kx2c0AHtSdaUGgY6g0lFAxr9aRutK3WkPWghiXsLQQqNoLOASfYjNQWvKn60+4lMqKJG+ZBtHuOlNtOhz61RzPcshTjINOUHHJpD0xnFOXpTGNOaDkHmnmmkZoATvSGjaQeTQaAEpwpucUZoAHNQv92pCajYjNBLKzrUZq0wB4qGQACgykiGgnikNOQZNBBJBCW5bhf51aKqRyBTI2G2n5oNYrQaYUPTIpptpB91s/WrMacZqSgvlM8pKnVT+FOKlx8rj6Hir2KRkBXlQfwoFyFAwyjtmmbnQ/MCKuGNT91ilJ5ch48wEfSgnlII5sGrQCTDI+9UMlrldy4yOoFRRu0bUh7bkrxlGqhN/rn+ta+RLET3FZE3+ufH940LcipsMoooqjEKKKKACiiigAooooAKKKKACiiigAooooAKKKKACiiigAooooAKKKKACiiigAooooAKKKKACiiigAooooAKKKKACiiigAooooAKKKKACiiigAooooAKKKKACiiigAooooAKVAC6gnAJ5pKKANGScsxwMDsPSojK2elOUqyK3qKaW9BUI6LhvfFN5ozmlVSaYg25o8h6mSPHJp5IFA+Uq+Q3oaPs7+lWvMpplFMXKit5DelHkPVnzPagMT2oDlK/kv6UwoR1FXAajlYE9KBOJVIq88Cx6QknVnfOfzqm3Bqz5u7SmjP8EoI+hBqX0JRXY/LUZpxPFNqhD4R84q2DVWH71WAeKRpDYlFI/IpFOacRxQaEB5pVXByaDw1KOTQQSxHbNGffrnFQ3Y2zt7++akORg+hzSagPnVsHkemKCnsQLUqmoFqQUmOLJ1NPFRIakBpHRFkgooFLQWFLQKQigY1uopGPzUNnNIepoII5AKWDrxSNToeKaMZE+R0IoWkB96FNUIkpO9FHPYigAzmmkc0EsP4f1pNx/umgBStMIIp2fqPwpufcUCGGoyRmnucDrUG72FBMmObHWo2QsM0K++QLj61bVARgiglK5mkYNPTip7iDHzryO9QCgztZkqtipVIqsKcGINBaZoRH5akxUFs26rGQDzQbLYbg5pRzxS9elGKBkTxg1HtZatcUhUGgViFGxSSwLJyOtSmMUdBSCxWjDxNgd6yySSSTknrW1M6pGzN2FYlNGFXoFFFFMxCiiigAooooAKKKKACiiigAooooAKKKKACiiigAooooAKKKKACiiigAooooAKKKKACiiigAooooAKKKKACiiigAooooAKKKKACiiigAooooAKKKKACiiigAooooAKKKKACiiigC1bHfEU7g5/CnFDVVHMbhl6itKN0lTevTuPQ1LNoO+hEsdSqoAp2BQRxQaWGs+Ki+Zql2ilxgUARBCetKEH1p2RTloEIE9BTGcKeamLYqNiCeRmgCFps8CmFqnxGf4RSbY/QUyWmV25poYqrJ2bFWSidhSeUjdqCeVlYnikqeS3wMqagxg0EtWJIuGFTjg4qCPrU55GRSLiPXrT+1RKeak7UGiI3HemqcGpWHFQnhqBErHIx7U65w1tGwxx1xmmDrUpy1ljng+v9KClsUhUi0wVIopCiOHBqRTxTBTxSN4j1NPzUQpwNBoiTNGaSigY0nmk70H71B70EsibrUkYwKiPLYqYcU0YsdxQh4pCOCaIjxTJJhiikBpRzTGIckUgIp+OKi6HFACM4pm7NSlQaichRTEyKTniqzkqcVKW+aoSdzjjPNIxepNAm35j1NW1POaaEBAqREG3BoNIqw0kE1XkgG7K/lUjqUODQOnNANXIhAe5p4hHrTjTlNArEsCKnQdalcZFRKc1MOVoNERg80MSKUjBpSMigZHuo30MnNNIxQIcGJpTkUxPvCkvZhDFkfePApA3ZXZSv5t7+WDwvX61Uo6nJoqjjk7u4UUUUCCiiigAooooAKKKKACiiigAooooAKKKKACiiigAooooAKKKKACiiigAooooAKKKKACiiigAooooAKKKKACiiigAooooAKKKKACiiigAooooAKKKKACiiigAooooAKKKKACiiigAqSGZoWyvQ9R61HRQGxqQusg3KeD2ofgkVnRStE4ZfxHrWjIwcB16MM1FrHRGXMhpYik3ZptOAplABzTwcCm0HJ4FAhGem5Jp6x0/aFoCxFtJpRGamC5707y/WmOxAFAp2KmCAdqMD0oHYh2kioZIs/WrRFNIoE1cogFDg1MhytSOgYdKrAlG2mgi3KTZwakHaoNxzUynIoKTuObpUJGTUxwajbrSBjguVFTQjdFIuM456ZqJfu0+EgS845HegqJVIw2KeBSSDEhpVpDW48CngU0VIopGyDFGMU7HFIRQWANLSAYpcHFADe/FIT1pe9NJ60EsYPv1KKiTl6lxVGLFIOMGiLihTg9eKXgHIoESZxSFgOtICajfJ7Ux3J1YMOKa5CjJqBXK1DK7E8mglysStNzxUUj5Gc1Du5qwkOVy35UEXuVuTTkAXnvUrQ4NN8sigmzRPE+asJz0qkgINW7c54oNYskaMOOaiaIrVmgjPWgqxUC0hGDVho/SmFaBWGr0qVG5pmMUqgk0DJCMikHoacDQcHmgY0ikK0uaRmCgknAHekAw7Y/nY4UdTWTcTNPKXPTsPQU+6ujO21eEH61Xpo5qk76IKKKKZkFFFFABRRRQAUUUUAFFFFABRRRQAUUUUAFFFFABRRRQAUUUUAFFFFABRRRQAUUUUAFFFFABRRRQAUUUUAFFFFABRRRQAUUUUAFFFFABRRRQAUUUUAFFFFABRRRQAUUUUAFFFFABRRRQAUUUUAFW7R8xmM9uRVSnwyeXIG7d6TKi7MvBacBThhlBU5BoIwOKk6RjnBpoYilIzRspiF8wmlUEnk0BMVIq4NA0h6DAp1JS0ygoxRSUAHamEU6jFAhm2q9xFkbl6irmM1C6EUEyV0UAe3erEL54NRypznoajVirUGS0Ze7VGw5pytuXNIRQaDlAxQTtZSO1C0ODjNIaEuRlw3r75pi1LJ80Gf7pqFTSLJRUimoxT1pGqJRzRTQaN1Bdx2KaTijdxTSQaAuJnmmseDTs81Gx60ENhF1NSCo4uFz60/NUYC08dKjBp2aBj8j1oyDTMim5waYCOMGq7nc2B1qaVwFJqCN8mgzl2JIogpyeTVgHio1qZV4oKSAc0uwUoFOAzQXYj8oVJEm05p4GKKAsOzSZopKBhmjIPWgjNNIxQApUHvQPlFNNJSAXNG6kzQOTQAZrOvbkyOY1Pyjr7mp725EYMaH5z1PpWbTRhUn0QUUUUzAKKKKACiiigAooooAKKKKACiiigAooooAKKKKACiiigAooooAKKKKACiiigAooooAKKKKACiiigAooooAKKKKACiiigAooooAKKKKACiiigAooooAKKKKACiiigAooooAKKKKACiiigAooooAKKKKACiiigCa3nMTYPKHqPStDIZQVOQayantrjyjtblD+lS0awnbRl8AGnbRTeCAQcg9KTNI3H4AozimZozTEShs0tQ5p6tQMfRQDSigYAUYpaKYBSEUtBoAiZAw5FV5IVIPFWicVXldQOtBnJIihOCVNTVU34k3VaB3DNIUXcdSnkU0U444oKCMFkZfaq4qxH/rCPX2qu3yysPegolU08GogaeGqTRMkppNN3Um+gq440UzJNKMmgVxw61E/epOlRtzTJkSIMKKeKaOOKdtb0zTMxO9KTim5xTS1AAXwaXORmonz1pnmEKRTJbBt0rEDoKPJZBuzSI+OAOKtI4cZ/SkSlcrpIVPINXIZFdODzTXAC/NVZCyPvxgGmUnY0AOKcBUMcoPWp+3FBohKUUlLmgYtJQTSEigBSaaWpCc0lIAzSUtGKQABVe6uRAuxOZD+lS3MwghL9+ij1NY7MWYsxyT1NNamVSdtEISSck5JoooqjmCiiigAooooAKKKKACiiigAooooAKKKKACiiigAooooAKKKKACiiigAooooAKKKKACiiigAooooAKKKKACiiigAooooAKKKKACiiigAooooAKKKKACiiigAooooAKKKKACiiigAooooAKKKKACiiigAooooAKKKKACiiigCza3Gz925+Q9ParuO1ZNW7W5x+7kPHYntUtdTaE+jLJGDSU5hzSAUjUBS9KKQ0DFDEVIjVGBThwaYE2aM0wGl70xjqa7AcZ5psgwMh+KjWLIP98cg0E3Ew7DLnj2pyxKOMZFSowOQRhu9MI2Hj7p/SgCvcW38S0yFuNp6irD3ChfU1VLZk3dM9aRm7J6FinbcjOaYORUg5WgsbnEgqC4G2Y4/lipm4IqO5xvBHf3oDoNU08Go1NPpFxY7rRtoFSouaRaVxFSnEYp/AFRs1BdrDW4FR/xCntyQKZnLHHpTMpbGjFaWyuhubhuQCVjwCM9smoriPyJCiuWXqpIwce9Vch1Il3EnuBTndpHVFBZugUc1Rgm7jWbmligmuGxFGze4HFbGnaISBJdLlj0XsK37e0RFA2gAdqhy7GljmbfQZ5eZW2j0XmtS10K3iHMYY+rc1uKi44FOCiobbCyMiTSoWGPLUfQVmXujeSN8fSur2e1NkiV0KsMikm0PQ4F1PmbDyw68U2ZWI9q1tUsSkzSR8GswuDw4II61qncloqqzJ9Ks206vlehFRMgYk8ge9RRZEhx0piTaZpZpM1HGdwzTjTNBxOabRRSGGKKWigBKbJKkKb5Dx6dzSTzJAm5uvYetZU0zzPuY/QelFrmc58vqLcTtcS72AHYAdhUVFFUcu4UUUUAFFFFABRRRQAUUUUAFFFFABRRRQAUUUUAFFFFABRRRQAUUUUAFFFFABRRRQAUUUUAFFFFABRRRQAUUUUAFFFFABRRRQAUUUUAFFFFABRRRQAUUUUAFFFFABRRRQAUUUUAFFFFABRRRQAUUUUAFFFFABRRRQAUUUUAFFFFABRRRQBZguSgCScr2PpVxcEZByPWsqpoJ2iOOq+lS0awnbRmhRimqwdQynINOpG4vSikpM0APBxQ0gA61GTxUbHH3etMm5JGzPIGIytT7dvK1CFKHKniniXHBoGgdxnPQj9auWenteENJlU7YqOygNxJlwCg9utdRZQqqjiplLoOxhzeGVf5oZSjejcisy70O/t8nyTIvqnNd6AKdtyKlSZDimeaxuVOyQFWHrUucDiu11HR7W/U+YmH7OvBFcpeWM2nS+XKMqfuuBwatO4LQptwtJPzGp/rQTnNNPMJ9qYDFqQc1EtTICaTLgSRrmpugpFAUUx3pHQtEKzgVGDuNITk0o4FMm9w9TSDANO6LUtjbfap9pOFHJNGxEiSzs5b19kQ2qPvOe1dTp2jQWqZVcserHqafY28cSKigKAO1W5rhYo+D0qG7kWEk2RJk4GKrRXDXLlYh8oOC1U3lkv5/LQ4jX77D+Va9tCsaBVGFHQVJWw6JCq4zUm3in7cUYp2IuNC0xxipScVDI1AIzdQiDAnHWuUvY/LlJ6CuvujuUiub1KPqcUJ2Y2UChdeTwO1QOrBtw4AqRZAnvTZJN/HatSGSQnIzU1Urd9pxVzPFBUXdC0UUCgoWmTSrDHvb8B605nWNC7nCisi4naeTc3TsPShakTnyobNK00hdj17elMooqjl3CiiigAooooAKKKKACiiigAooooAKKKKACiiigAooooAKKKKACiiigAooooAKKKKACiiigAooooAKKKKACiiigAooooAKKKKACiiigAooooAKKKKACiiigAooooAKKKKACiiigAooooAKKKKACiiigAooooAKKKKACiiigAooooAKKKKACiiigAooooAlgmMLeqnqK0VZXUMpyDWTVmxZhKV/hIyalo1pztoXSKaTin5BHFRv0pGzGF89jTF5bnilJxTUPFMzLCkrx1FDMp6D8DUYYfSheZVHvQVc3tKQBRXQxYVRisKx+QA1rQy5rC5qXkPFSA1DG1S5FUQKRVe7tI7qFo5V3KanyD3qIyYbFFwOD1KzksLtom5U8q3qKqr0Ye1dxq2nLqNsV4Eg5U+hriZInt7ho3BVhwQa0TuTaxHGuTVpAFGagTApzP6UGsbJEjye9RE5NNyTTgKB3uOVcGnEZ4oA6UE96Chre9bmi2rRw+Y6lRJyCRVDRtObU73Z0jTlj/Su8W32QBGC7FHcelIhsyWdokyelZouJb+58iLKqOWf0HtT9WvxM5hg+6OrCrOi22y2MhH3jmosVa2pctLeOBAijAH61oRsAKoltrZJpyT84pXIepoqQ1I/XFRRPxTmarIGucCq8jYFOkkxVd3LVDZSIpjxWNeJuRs1suuRWZdpyR2pDOblAVzmm5x0wPrT7k7bkqKbkYrZbGLIw21+uavIcqKz3OH4q5bNu4pjgycCjFI7LGu5jgUhbJHpQalXUyfLi9CW/pWfV/UvuRfVv6VQpx2OWp8TCiiimQFFFFABRRRQAUUUUAFFFFABRRRQAUUUUAFFFFABRRRQAUUUUAFFFFABRRRQAUUUUAFFFFABRRRQAUUUUAFFFFABRRRQAUUUUAFFFFABRRRQAUUUUAFFFFABRRRQAUUUUAFFFFABRRRQAUUUUAFFFFABRRRQAUUUUAFFFFABRRRQAUUUUAFFFFABRRRQAVZsx8zt6DFVqu2y7bct/epMuG40SMkmQfwqzuDpkdfSqmMvUhBDx/WkaJiNkcU1Dg4qaROciocMGyBQD0JCPamq+yZT2zQGyKjkGRQJs6S0lygIrQheud0u5z+7Y8itYXAiTPU9hWDWtjoi+Y1nu0t497n6AdTWbJrFwz5XaF9KoyytM+5zn+lNAz0NaJGqgjVt9YZZB5owp7+layssnzKc1yhHrVqzv2tSEc5Q9D6e1JomULbHShsVz/iPTDLi8hGWUfOB3HrWzbzrNHnPNS4DDBGaSdjI85Y4Y0oJNdLfeGhLK72rbWPOw9PwrnpoXglaORSrKcEGrvcVhFGalVcCo1OKfmg0iOphYYoY8VJDBvIZulBW5Z0m5ubGZpYeFYcg960p9YvLuMozbEPZe9ZsnLrEvAHJqYDAoLUUKorrLeJYrSNfRQK5VD86/UVuyXuV4PapkTUIr6fYG56U23nBVSe9ZeoXXmSeWp6/eNKlzsUc9KgzR0kUw9ac04JwK56LUTuxV+G58w56UBYvuciozSb8rx3oAFAgPSsnVrhbeIsfvdh6mtK6nS3haSQ4VRXG31297cGRuB/CPQVUVcluxWOWYuxyTyaDIcYApRTwo9K1MrECAluat22UYkjihUHpUgGKCoobMN8bZp0Z3Rq1O25GKjt/9SR3GaC+pDqX3Yvq39Ko1d1H/ln6c/0qlTWxz1PiCiiimQFFFFABRRRQAUUUUAFFFFABRRRQAUUUUAFFFFABRRRQAUUUUAFFFFABRRRQAUUUUAFFFFABRRRQAUUUUAFFFFABRRRQAUUUUAFFFFABRRRQAUUUUAFFFFABRRRQAUUUUAFFFFABRRRQAUUUUAFFFFABRRRQAUUUUAFFFFABRRRQAUUUUAFFFFABRRRQAVoldkKr6LWdV/czQqzHkjNJmkOpGgy1Sf8ALWMelJEO9OHM/wBBSNEiU0wipMUlIuxXkSoec1cYZFMSEFtzcKOtMzcbsLSB3cOMrjvWlhjyaypblg/7s7VHGKYLuX+9SsawqxhobABp4qjBcyhFaUZRuAauKwYZFB0xmpLQcTjryKR1DrjqDRUbEoc9qBss6betbS+U5yP4SfStkXwOMNg1zUyeauVOGHIq1p0jTLz95Tgj0qGrGLVjf81nTKsQRyD6Vka9C1xbi4ZAJovlfA4YdjW1p1r50oMx2xjt3ana/a50+aWFRhFIOPTtTSIdjgRTg2Kn+zhwGXoeaj+zOHH92mOzHwR+Y2T90VcTG7A6CkVRHHgU1T8rH1oNkrCw/MzSHueKlLYpi4VABSE5pjHM2Fz6UyW/JGxD9TUN2xFs2D3FZu5vU0rXOerOzsafmqvJIzUTTljxVDewPXNSpMOh4o5TFTL8MpB+atK1uRnrWKrAj7wqWOXyzncKlotSOpglBGamMqopZmAAGSTXPRarFGME5J7Cq19fzXOUPypnoO9JRbKuh2r6i19LsTIhU8D196taJpm6M3Ui5zwin07mqOmWRvboJyEXlz7V2cMSxoFUAAdhXRGKOecjib+za0u2iI+XqvuD0qJFrp9fsvNtxMo+aLn6r3rnMYpNWLhqhVFOxTBUg6UjUXFQxDDSD/aNTVChxLJ/vUhdSG/H7hD7/wBKoVpXoBtSfQis2mjCp8QUUUUzMKKKKACiiigAooooAKKKKACiiigAooooAKKKKACiiigAooooAKKKKACiiigAooooAKKKKACiiigAooooAKKKKACiiigAooooAKKKKACiiigAooooAKKKKACiiigAooooAKKKKACiiigAooooAKKKKACiiigAooooAKKKKACiiigAooooAKKKKACiiigAq+f9Ug/2RVCtAfcT6CkzSn1HRDimxcu7e9OHCk0kAxHn1pGpLRRSUixQMnFV7qUf6tOgqaV/LiJ7ngUWdklxD5jM2c44piab92JnmkAya1jpsQ7seeuaVbCFTnBP1NFyfq8xV2z2YUAApwQKhglaJtrHjsauJCsZJQYzxSGCNuqg1JuqckG/PSgnIxT1jUDAFLsFO5tYqb/KfB6U9ZmhmEsRwx/I1O0KP95QaPIj/uiglwbNuw121mRRcN5cijBB71Y1XXLVrCSCBvMaRSv0rnPIjz90U7ykA6UC9kVLadUiCP1U4qys0TDBFJ5aZ+6PypQi+gpFKLSIpgUAIOUPf0pit8uBVnaOlLtFA+VlfJPalwfSpsCkxTDlK1yjPDtUEnNUjazf882rWoouZzoqTuY5tZsf6tqT7LP/AM8n/KtmlouZ/Vl3MM28wH+rcf8AATTNrDqp49q36Dyy557UXE8N2ZhJw4PvV1kZ5tijLFsAetaAgSRSrKOeOlQ2ksdtf+ZMrEKD09f85qk7kSpOmjo9KsVs7YL1c8sfU1e7dayF121H8Mg/4DT11y0PUuP+A1pc5uVmi43qVcZBGK46eIxTvGeqsRXSLrNpI6opbcxAHymsXU5IZrtpICSrDJyMYNTI1pprcpYpRS0GpNgJpu0Fiw79aXINHQUgI7pf9EkA9j+tZVa8nzQSj/ZNZFNGFXcKKKKZkFFFFABRRRQAUUUUAFFFFABRRRQAUUUUAFFFFABRRRQAUUUUAFFFFABRRRQAUUUUAFFFFABRRRQAUUUUAFFFFABRRRQAUUUUAFFFFABRRRQAUUUUAFFFFABRRRQAUUUUAFFFFABRRRQAUUUUAFFFFABRRRQAUUUUAFFFFABRRRQAUUUUAFFFFABRRRQAVoR8xIfYVn1ftWDwgHtxSZpT3JJD+7OPSlQYQCgqDThSN0gNOWJiMnge9SJGByeTTyueTzSNYw7laVEbHBcj0q1YDETDAGD0qNz2qazzsb60i4pKRI/GfrTc09uScj0pBj0pmo2nAUuBS0AJiloooGGKKKKACkJopM0CG96cKTFLSGFBooNADaKKBQIMUYpaWgBuKKWigAoP3eOo5opM0ASDhv1qtc+UJcSKRnkMKnU/Kp9sU2cfKpIyOhFMmSuiq8RUbgdy+opoFTIhUZj6d1pkqhQGXof0p3OeULagp2kEcEUVHvo82gkkIppo3ZFNNAAODQTSA08qNvFADTzFJn+438jWRWwR+5lz/wA82/kax6ImNXdBRRRVGIUUUUAFFFFABRRRQAUUUUAFFFFABRRRQAUUUUAFFFFABRRRQAUUUUAFFFFABRRRQAUUUUAFFFFABRRRQAUUUUAFFFFABRRRQAUUUUAFFFFABRRRQAUUUUAFFFFABRRRQAUUUUAFFFFABRRRQAUUUUAFFFFABRRRQAUUUUAFFFFABRRRQAUUUUAFFFFABViybEhXsRVerFiMzH2U0mVD4kXakhXLZNRVYhHyipOyCuyakJpe1NNI6CFzzVizB2Nj1qBhVm0Hyt2oFHce2fmz7Ugxilb+L1pBzTLFpaTpRQAtFFFABRSUZoACabSmkpDCiiigAzRRRQAmKXFFFAhaM0lFABSUUUAFITRRQAsZ4I9DmnvhomH40xfv49RT0wce9MCsh2mpJVDxN7io3Xa5HpUkbZ4NBn5GeAccingDtzT2XGaYhNM5hcOTwMU4IwAzTg1OzkUDIwuDT/4cUjjkGhSM/WgY2VttvJ/un+VY9Xr6UKvlKck9faqNCOeq7sKKKKoyCiiigAooooAKKKKACiiigAooooAKKKKACiiigAooooAKKKKACiiigAooooAKKKKACiiigAooooAKKKKACiiigAooooAKKKKACiiigAooooAKKKKACiiigAooooAKKKKACiiigAooooAKKKKACiiigAooooAKKKKACiiigAooooAKKKKACiiigAooooAKs2P+tY/7NVqmtZVic7u4xn0pPYqO5fI71bQYUVWjG4jByKtjpUHfTXUQ0h6UtJ1oNRmKntCGVsetV52CJT9MOY5D/tU0JP3rFlsDd+FN+lKx5akoLFozSUUALRmkJppakA7NIWpM0lMYuaM0lFAhc0UgpaQwoopaAEpaKKYCUUppMUhBRRRQAUUUUAJnBB9DUi8E/Wom5FPU8KfUUwGzr82fWoQcGrTjcgqqwwaCGhH4Yj8aixtPtTb3cBG6kgEYNVgzn+I00cc5csrFvcB3oEq+oqqoOck0xx+9NOxHtS1LcqkROM88VQe5lc/ex7Dip5lzbMf7uD/T+tU6CZTbCiiimZhRRRQAUUUUAFFFFABRRRQAUUUUAFFFFABRRRQAUUUUAFFFFABRRRQAUUUUAFFFFABRRRQAUUUUAFFFFABRRRQAUUUUAFFFFABRRRQAUUUUAFFFFABRRRQAUUUUAFFFFABRRRQAUUUUAFFFFABRRRQAUUUUAFFFFABRRRQAUUUUAFFFFABRRRQAUUUUAFFFFABRRRQBo6UGO8k/IOg960agsovKtUHc/MfxqYms3uelSjywSDrSgYpCQo5OKYZfQE0Gl7EV2pIzUuljET/71RSyErjj8Kn03/UN3+amZx+MnPJakpW6t9aaTig2FJppNITmk70AGTRRilAJoASlpwT1pwUUAR4NKFqSigYzbS4p1GKAG4oxTsUUgG4o206jvQA3FBFOpKAG4op1GKAG0mKfijApiGYpUXG4ehzT6Tu3+7QArg+UT6c1DIMjdUw+ZGUnGRVZSYztflT0NBMmRzrutz6jmqQHNaWAdy+oqky4NVE4sQtUxqLUcqbZvrzU460ky5VW9Ko5huMwSDP8JrOrTj549azKXUYUUUUCCiiigAooooAKKKKACiiigAooooAKKKKACiiigAooooAKKKKACiiigAooooAKKKKACiiigAooooAKKKKACiiigAooooAKKKKACiiigAooooAKKKKACiiigAooooAKKKKACiiigAooooAKKKKACiiigAooooAKKKKACiiigAooooAKKKKACiiigAooooAKKKKACpII/NmRPU1HV3S48ytIR90YH1NJlwjzSSNQnAqN5NvTk/ypssmOB1/lUaIz9OnqelQeg5dEKWyc9T6mgKzdifrTwEQ4GXapAJG7hB7daYuVvcgeJgpqbTjiFhno1DW6sPmJb8aSyUI0iAelARjaRZYZLc96btpx6t9KKDYaFpQtLS0AG0UuKKKQBRRRQAGiiigYUUUUAFLSUCmAtIaWkoAKKSikAtFJSgUAFFOximmmIKT+I/7pooJwSfY0AKgyMe1UirRDnLxfqtXk4IquDg+xoJkriIRxzkdjVaZcSGrJQIcj7hP5GorlcMD6inE5q8fdIQKVhuQj2pBTgSDVnERRdRVGcYnkH+0avgbXI96p3gxcMfUA/pS6j6EFFFFAgooooAKKKKACiiigAooooAKKKKACiiigAooooAKKKKACiiigAooooAKKKKACiiigAooooAKKKKACiiigAooooAKKKKACiiigAooooAKKKKACiiigAooooAKKKKACiiigAooooAKKKKACiiigAooooAKKKKACiiigAooooAKKKKACiiigAooooAKKKKACiiigArVsl8m0DHq/NZQGTgVtbQAA33UGKmRvQWrYiqpBeT7v86kAaQf3E9O5piKZm3t90dBU+QBz0FSdiQKqqMKMUjSKvfn0FQvMzHCcD1pqgnp+lOwnPsTGVvQD60lrJuu3BIOV9KjKeuPxNJAQl4nI5BHFAuZ3RoMPm+optOfjafQ0lBuFLTaWgBaKSlpAGaKKKYBRRRSGFTWqxtcxiZtsZYbj6CoaM8UCep1ZtrBYXE3kpHt5bjj0xXKd+KSlFCViIQ5eotIaWkpmgUlBoxQAoFOpAKWgBpNFBpOtACikPQ++BTugpMcgfjQAdEY+2KqlWj91qW9JW3Cg4LGq0Vw0YxINy0GUnqWFIZeeQajnB8v3FOHy/MvKH9KdKu5D7ihEzXNFopAU4Gko7VoeaNfiTPqKrX6/Mjeox/n86tSDhTUN8oNurdw38x/9akxooUUUUCCiiigAooooAKKKKACiiigAooooAKKKKACiiigAooooAKKKKACiiigAooooAKKKKACiiigAooooAKKKKACiiigAooooAKKKKACiiigAooooAKKKKACiiigAooooAKKKKACiiigAooooAKKKKACiiigAooooAKKKKACiiigAooooAKKKKACiiigAooooAKKKKAJrNd91GPQ5/LmtJ/ncIOg5NUtOGJHc/wAK1egHylj1aoe510F7pKhwMVBLJ5hxnCj9aWVsDaOM9aWFAfmPA7UjaTvogWMnqPwqTKKMMfwFJktwvA9aDhaY0rCGbaPlQD61XedmkVj2OaWRyahxzQRJm2MSRZHQimZyPeodPmyhibt0qw42nPbvQdCd1cbRS0lAwp1NFOoGFFFFABmikpaQBSZpc0nWmAdaWgUtABSUUUAJSgUUooAWkNFFACGgUUvQUCD37Uqrxk0KMnLVBdXAA8tOvf2oBuxBcyeZLx0XgUigEYNMAqVRSMtxsWYpdhPyN0zUuSreWenamyLvQjv2pgcugY/eU0BsMkGHIpBT5h8wPqKYK1Wx501aTQkn3PoajuBus3Ppg/qKlk/1Z9qjPzQSAf3T/Kk9hIzKKKKBBRRRQAUUUUAFFFFABRRRQAUUUUAFFFFABRRRQAUUUUAFFFFABRRRQAUUUUAFFFFABRRRQAUUUUAFFFFABRRRQAUUUUAFFFFABRRRQAUUUUAFFFFABRRRQAUUUUAFFFFABRRRQAUUUUAFFFFABRRRQAUUUUAFFFFABRRRQAUUUUAFFFFABRRRQAUUUUAFFFFAFy1G21dv7zY/z+dX0G1APQVTgH+ixD1Y/wA6uE4Ws2d9JWiiHHmS4/P6VKTubYvQdaavyIW7tT4l2r7mgpIcxCjAqFzmpGyTTdtMpkLCozU7ioWoMmKjFWDDqK1Le4WZcH7w6isoU5SVOVODQVGVjWKlTx0pOD061XgvlPyzce9WvlcZU5oN00xtFLgijPqKBiUUuR6Gjj0NABRRx6Gj8DSGJRTsf7NLg+gFMBtFO2n1pdp9aAGUU/B9aTB9TQA3FLg0uD6mk2j1oAMe9ISKd8g6kUxp4U6uKBXFwe3FPCgDJqpJqCKf3YLH1qnLcyzE7mwPQUEOokXbm8UfJFye5qmOTTFFSKKDPmbJFFSKKYoqUCkUhRUKjbM6dmqaopOJ0PqKBsR+UUnr0qPoakb7rD0aoz1rSOxwVV7wSf6pvpTbYBmCn+LinsMo30pludrqfQ0PYzW5lUVJcKEuZVAwFcj9ajoEFFFFABRRRQAUUUUAFFFFABRRRQAUUUUAFFFFABRRRQAUUUUAFFFFABRRRQAUUUUAFFFFABRRRQAUUUUAFFFFABRRRQAUUUUAFFFFABRRRQAUUUUAFFFFABRRRQAUUUUAFFFFABRRRQAUUUUAFFFFABRRRQAUUUUAFFFFABRRRQAUUUUAFFFFABRRRQAUUUUAX7Ukwxj0Y1bbmqdicoB6N/SrtZvc76XwoifmRV9KnXpUKDMrH0qcUGiFIppFOpDTGQSdaiIzU0nWojQZMYOtOFIRSigQEZpoeSI5RiKeKRlyKBPyJE1GZfvANUq6kv8AFGfwNUCMGkoF7WSNL+0of7rUf2nD/daszBo2miw/bSNI6nF2RqYdVXtGfzrP20m2nYn20y+dVbtEPzo/tKVhwFFZ+KdEeSKLEOtPuXTfznuPyo+2z/3v0qvikY7RmglVZ33JjeT5+/SG8n/v1XzSDrSNOeXcnN3Mf4zSedM38bUxV5qRVoHeT6iZc9WJ/GjFPxQRQUMxSgUuKAKAHLUqimqKkAoLSHqKeKaKeKRqhagn/wBbH+NT1BN/rY/xoE9hUXe8i9OaRomTr09aktwTcyADJxmrBX1FClYzlRU1fqUQMgioY6tyx7GBH3TVJeGI9DWl7nDKLi7Mp3JzcSH1Ymoqmujm4b8P5VDSQmFFFFMQUUUUAFFFFABRRRQAUUUUAFFFFABRRRQAUUUUAFFFFABRRRQAUUUUAFFFFABRRRQAUUUUAFFFFABRRRQAUUUUAFFFFABRRRQAUUUUAFFFFABRRRQAUUUUAFFFFABRRRQAUUUUAFFFFABRRRQAUUUUAFFFFABRRRQAUUUUAFFFFABRRRQAUUUUAFFFFAFzTz8zL9DV/sazbBsXIH94YrR9azludtB3gMh6t9amqGH+L61NQbR2HCkoFLQUQuKiIqw4qEjmmZSI6UClNJQSGKUUUhFAxHj3cjrTREe9Ozil3UE2Qgio8unbjSbqAshpjpjIKeWphNArIjZeQKeABwBgUhGSKcAaZhNO4UvXijBowaZFmRbRnApwWnbeSacFpG0UCipAKQU8UjZITbRtp9GM0FWIyKQU5gabmgRIpqQVElSrSLRIopwpopwoLFqCXmdB6A1PVd+br6LQEiWymaK8d14I4q/NKki8Jtcnt6VmwKRcvjvg1dVcck/ialhEjuAPKJ9DWYw2zMPetKd90bBRwKz5f9aTVw2OPE/EUbsEXDe4H8qhqe8YGfA7ACoKpHOwooopiCiiigAooooAKKKKACiiigAooooAKKKKACiiigAooooAKKKKACiiigAooooAKKKKACiiigAooooAKKKKACiiigAooooAKKKKACiiigAooooAKKKKACiiigAooooAKKKKACiiigAooooAKKKKACiiigAooooAKKKKACiiigAooooAKKKKACiiigAooooAfC2yZG9CK1zwaxa2Q26NG9QDUSOnDvdDYfvP9alzUKcSsPWpqk6o7DgadTBTgaZQjDIqFhg1Y61HItMmSID1pKcaTFBmApaMUtADdoNN2VJRQBFtNG01LijFAWINtG2pttGwelArEIApal2D0pdoFMOUjC0EVJijFAWI8UAVJilxQFhgWnAUtLikVYSnqKAtSKuKCkhjpxVZhg1bbpVdxzQKSBKmWoUqZaBxJBThTRTqDQDVXObh/YYqyarJzPL9cUiZdCZW2TMRjOAOaezs33jUZ++QOpqeOAsfmOPbvU2bHzKO40Kxt5XH8I/r/hWbezGKbaF7Zya3JykdqYo8fMMfSsHVh/pEZA6p/U1olbQ5Kz5lzFN2LsWbqabRRVHKFFFFABRRRQAUUUUAFFFFABRRRQAUUUUAFFFFABRRRQAUUUUAFFFFABRRRQAUUUUAFFFFABRRRQAUUUUAFFFFABRRRQAUUUUAFFFFABRRRQAUUUUAFFFFABRRRQAUUUUAFFFFABRRRQAUUUUAFFFFABRRRQAUUUUAFFFFABRRRQAUUUUAFFFFABRRRQAUUUUAFaVs+6y914rNq3YtxLH6rkVMloa0naRaziZT61P2qrnMasP4TVntUHZEWnA0ylBoLJB0oYZFNBp9UMruuDTMVZZc1EyEUzNoZS0UuKBCYoxTsUUANxRinUUDExRiloxQAmKKdilAoAZijFP20u2gLDMUmKfijFA7DKcBShaeBSBIAOKU9KM4pCaChG6VAwqZjxURoJYiipV6UwCpFoCI9adTRS0GgE1VhOXkP+1/WrJqtAflJ9WpES3JDIdxwackh9ar7yPSk3+wpkcyLZbnk1nao254/YGrKMSaqagPmQ+xpowrSvoU6KKKo5gooooAKKKKACiiigAooooAKKKKACiiigAooooAKKKKACiiigAooooAKKKKACiiigAooooAKKKKACiiigAooooAKKKKACiiigAooooAKKKKACiiigAooooAKKKKACiiigAooooAKKKKACiiigAooooAKKKKACiiigAooooAKKKKACiiigAooooAKKKKACiiigAp8TmOQMO1MooDY0IyGQDswqzEcxrWZbOVkA7E1oxcFl981m1Y7aUuYkNFDUlI3FBxUinNRU5TTAlIyKbjNOVqUiqAjMdJsNSijFAWI9tGyndKUGgLDNhpuwip6XFAWINtG2piBSYoCwwLml2U4U7FA7DNtBHFPpGoAjIo20tKBQIAtITinEgUzrQAdaKXFOxQBE3SoqskZqJ07igljRTxxUfPpSrn/wDXSBMmzSioC5zhQWNOV2VgHXAPfNBVyRjhSfQVWg+WEH6mp5uIn+lQt8saqPSgmZGabS4oFBiSRjgmor5QbfPdTxUy/dxVS9nUr5SnPOTTMKm5SoooqjIKKKKACiiigAooooAKKKKACiiigAooooAKKKKACiiigAooooAKKKKACiiigAooooAKKKKACiiigAooooAKKKKACiiigAooooAKKKKACiiigAooooAKKKKACiiigAooooAKKKKACiiigAooooAKKKKACiiigAooooAKKKKACiiigAooooAKKKKACiiigAooooAKKKKAFTIdcdc1pwn5l9xisvvWjHlCc9iDUyN6O5aPSm05qbUHYGaM00n3H50EH0piuSq1SqwxVTJB6GnK59KoFIt9aQVGkntUmc0DuBpmcU/rSFaBiB6eDmoiMGk3Y70CuTE0xnCgnGajaUAU23bzpGGOAM0g5hwuQP4TThcD+6aDFUbxlaQ9SdZlPtSseKrKDtOTxSGZj1xTQnKxZHAyaC3pUAkJ6mnBs+tMVx3PelBFMFL+NAXH7vakLntioyfekLqOrAUBcfvJ700sfemeYnqT9KN46iMk0CbF69wPxpyqo6tTd79kx+NIXk9vzoFdFlAmOCPwpkgyVHo2arnd1KULIynruHoetKxXMTzfcx6nFQvktUrMGCsKiPWgibGUAc040gHNIlIgvJyh8tCd2OT6VRqa7O65k9jj8uKhq47HJN3kwooopkhRRRQAUUUUAFFFFABRRRQAUUUUAFFFFABRRRQAUUUUAFFFFABRRRQAUUUUAFFFFABRRRQAUUUUAFFFFABRRRQAUUUUAFFFFABRRRQAUUUUAFFFFABRRRQAUUUUAFFFFABRRRQAUUUUAFFFFABRRRQAUUUUAFFFFABRRRQAUUUUAFFFFABRRRQAUUUUAFFFFABRRRQAq/eFasq8msyIZlQD+8K15BkVEjpoLRgp3RqfamOcnHbvRAflK+hp4CjlqR0hs3R8r9KjAZR8wIqUzKKYZ2I+VePemS2hu6lD+5/OmbmJ6qPpS4Y9z+VMm5KHXHU/nUgZTVfZ7t+VGw/7dA7ssbgKTevqKg8s/wC1+dHln0P50BzMmLrU9laPfOwRkRUA3M3TngD6k1R8s/3f1rb8NxMGl8zy/IcbirHn5e/05NBMptIhGhTSu6fa7MFOuZcVRslKTShxjaBzXQXi2mnWTSwwibziJRh8ZxkD8Oa5e8upbudppcbiAAFGAABgACixjGo07s0ZWSKIyN90dcUDZKiumdpGeapTzb4ApOenFKk3+jFAcYUikdPtNbFwWwnDIpwdrMP+Agt/IVmhufu5rX8NXxivTE0H2hpEKIhIAHqT7YzT9ZslRy8YUKOVKYwy/wD1qdjL2nM9DJDnstG9z6CjMY9T+NKGU/djz+FBdmNyx/io2s3djUuZO0ZH6UYl/wBkfjRcrlIxCe4/M04RY7AU/af4pQPoKTand2NK4+VBtA70fJ6/rSjyh/CT9aXeo6Rii4+VCAr2Ap2PRP0pPOYdABR5rnvRcdkGwn+CkZARyD+NL5knrR5rjqM0XCyGEFR6imYqTzFc4IwaawwaRlKNhtKo+akoztDN/dBP5Ch7AtDKkbfKzf3iTTaKK0OEKKKKACiiigAooooAKKKKACiiigAooooAKKKKACiiigAooooAKKKKACiiigAooooAKKKKACiiigAooooAKKKKACiiigAooooAKKKKACiiigAooooAKKKKACiiigAooooAKKKKACiiigAooooAKKKKACiiigAooooAKKKKACiiigAooooAKKKKACiiigAooooAKKKKACiiigCa0jeSZSo4Qgn861uoqjpnWX6CroNZy3O2gvduQqdk7ehGaaWJOTwTT5V+YMO1LHH/ABNQVZvQaqE9eP51KsYP8JP1pfMUfcGfekLOe9FylFDthA7Cl2/7QqPB7mlxRcqw/b/tik2n/noKbijFFwsO2H/noKCjf89BTcUu1T1FFwsI6sB98VraRMltEGmbG6JlB25wSfSsho1NaEMa/ZYh7H+dVEznG5Z1O7Se3VI23eVAVLFcZP0rngpY/hmtaaNRbzEf3DWN5hXBTsMU2c7SW45/SkU8GgyM4wRim5KnOM0gclzFzTXMV9G4VXxn5T0IxW3PdSXO0GNFVBhUVcAD0rD024SK8SWUYjQHd7jBredPLfAOR1BHcHoapBG19DGuI5IZiqoNvVTjtTB57dwK1rqLzYiR95eRWdnFS9DphqM8pz96T8qDGvdiafupKk0shu0DpQFp2KKAE2ijFLRmgBpFAWnUUBYMUlOppFIY10DL70kZ8xD6inZpkHEjjtQQxKjnbZbyH2x+dTEc1Sv5MKsY78mnuYydospUUUVocYUUUUAFFFFABRRRQAUUUUAFFFFABRRRQAUUUUAFFFFABRRRQAUUUUAFFFFABRRRQAUUUUAFFFFABRRRQAUUUUAFFFFABRRRQAUUUUAFFFFABRRRQAUUUUAFFFFABRRRQAUUUUAFFFFABRRRQAUUUUAFFFFABRRRQAUUUUAFFFFABRRRQAUUUUAFFFFABRRRQAUUUUAFFFFAFzTP9c4/2f6ir9Z+mnFyR6qRWgazludtD4Bq/wARboDxTcmQ56LRIflC+tOAwMUjUUACiiigYUUUtIYUUUUAFFFFACd60ox/o0X0/rWbVyG+aKFYzEr7ehNXF2Ikn0Hzg/Zp/wDrn/UVlW1qswYl9uD+dX575pYWjESIG4JHWqKSiLKkHOc8U2+xlyq/vE39nqekxoOn46S/pUf2pR2al+0oe5/KpuyuWkRz2zQlQzZVuM4rb06YXVqYycSRcqPVf/rVjSyrIqgHJBqSMbQMHBqlKxKgm3Y2JrmKAcNvcHoO1ZZOTSCik3c3jGwUtJRUlC0UUUAFFJRQAtFFFAC0EUUUAMIqOH7ztUzcKT7Vn3EjRW6BThnOaZnUlyq5YmmSJcsfoO5rLkkaWQu3U0hJJyTk+9JVpWOGc3IKKKKZAUUUUAFFFFABRRRQAUUUUAFFFFABRRRQAUUUUAFFFFABRRRQAUUUUAFFFFABRRRQAUUUUAFFFFABRRRQAUUUUAFFFFABRRRQAUUUUAFFFFABRRRQAUUUUAFFFFABRRRQAUUUUAFFFFABRRRQAUUUUAFFFFABRRRQAUUUUAFFFFABRRRQAUUUUAFFFFABRRRQAUUUUAFFFFAE9m226jPqcVpyHCk1k25xcRn/AGh/OtK5OFwO5qJbnVQfusWTmRKdTZOChp4qToQUUUtAwxRRRSGFFFFABRRRQAUUGk70AGKaUB6in0UCaT3IjEDSeSKmoxTuT7OPYjEKg1KOKMUCgpRS2FopKWgoKKKKACiiigAooooAKUUlFADqKSlFAEN0SECD+I4rOvX3TbR0QbavTyASlj0jGfxrKJLMSep5qo7nJXl0EoooqzlCiiigAooooAKKKKACiiigAooooAKKKKACiiigAooooAKKKKACiiigAooooAKKKKACiiigAooooAKKKKACiiigAooooAKKKKACiiigAooooAKKKKACiiigAooooAKKKKACiiigAooooAKKKKACiiigAooooAKKKKACiiigAooooAKKKKACiiigAooooAKKKKACiiigAooooAKKKKAFQ4dSPWtSX5rhV9Ky1+8PrWoOblj6VEjoo9UOm/1YPpTgeKHGUIpIjujHrUnV1H0UlLQMKKKKBhRRSZpALSUUtMQlJTqSkAtFFLQMSlFGKKACiilpjCiiigAooooAKKKKBBRRRQMKKKKAClLBVLN0ApKhvHxGqD+I80Cbsipcsfs5Y9ZGqnVy/wDljhT0BJ/SqdXHY8+r8QUUUVRmFFFFABRRRQAUUUUAFFFFABRRRQAUUUUAFFFFABRRRQAUUUUAFFFFABRRRQAUUUUAFFFFABRRRQAUUUUAFFFFABRRRQAUUUUAFFFFABRRRQAUUUUAFFFFABRRRQAUUUUAFFFFABRRRQAUUUUAFFFFABRRRQAUUUUAFFFFABRRRQAUUUUAFFFFABRRRQAUUUUAFFFFABRRRQAUUUUAKv3h9a1I/vyH3rKBwc1rRfef61Ejoobsl6ioYvldl/Gpaif5ZlbseKk6WTUUlGaChaKTNLQMKSikoELRRRQAtFAopAFKKBU1tCJpQrOI1P8AEelNJvYG0ldkfGOnNKkbu6oqks3QetaAtzaXSSCPciDMgJzxmp5XE8sS23myGJjtZehB9zWypdzndftsZUkDxBS4GG6EEGpEsp3WNlTPmZKjI5xWhcWF1Mir9mO9WJL7lGQe3FWBBeIA4gACRbFUSDj3+tUqKuQ8RorbmCyMrFSPmBxim1ppstdwMUkUjJ8hkHLE/wAqh+zRiNYiMzHliuTgenpUOkzVVl1KVFSzwPARuwVboR0NQ1k1Zmyd9ULRSUZoGLRSUUALRSZopALVa6GbhBVkdaguhieI00TPYqaif3yj0WqlWtR/4+B/u1VrSOxwVPiYUUUUyAooooAKKKKACiiigAooooAKKKKACiiigAooooAKKKKACiiigAooooAKKKKACiiigAooooAKKKKACiiigAooooAKKKKACiiigAooooAKKKKACiiigAooooAKKKKACiiigAooooAKKKKACiiigAooooAKKKKACiiigAooooAKKKKACiiigAooooAKKKKACiiigAooooAKKKKACiiigArWt+Yw3qB/KsmtSyObVfYkVMjeg/esTfWoZPmiJHbmnzNtjJpkQ+Qqe4qDpk9bEqnKg+tFRwNldp6rxUhoGncM0tNpaQxaKQUtMYUCilFABRRSjkgUAWba2aRTIVJA+6COD9TVppxEDvjdXYY8rqre/tTA1iTsJJAOB16Umlln1SMom4ZPGegroVo2SOWT5ryfQvQWUiw/aLw+aI49yxE8cDvU39pFdyRQD5ehXhfwrRnTfBIuPvIR+lczcKCYy7FIdisAO5xg4/Gtpe7sclP99fmLg1W5lmIx5Sj7x4wv6U+O7neSLMwcGVRlTxg5zn9KzXud42uoaLsueR+NXNOtizjyw2GdH+bqADnJqIybZtOlGMbtGzc2sVxGFkXJH3fY1zVtPsfypH2Jnr/dNdYelcvrKImoOI02DAz7n1qqvu+8jLCPmvBiXDW/kooYu4j55JwxPrVGlpK5JS5nc9KEeVWCiiioLCiikoAKKKKAHCo7wfIj/wB1qetOlXfCy+1NCaujO1FfmjfsRVKtC7G+yVu6nms+tFscNVe8FFFFMyCiiigAooooAKKKKACiiigAooooAKKKKACiiigAooooAKKKKACiiigAooooAKKKKACiiigAooooAKKKKACiiigAooooAKKKKACiiigAooooAKKKKACiiigAooooAKKKKACiiigAooooAKKKKACiiigAooooAKKKKACiiigAooooAKKKKACiiigAooooAKKKKACiiigAooooAKKKKACtDTm/cuvo2az6uac2HkHtmplsa0naaJ5jukVPxNPH+s/CmR/NIzU8ff8AwqTq8xkI/eP9amPWo4fvSfWpKTHHYKKKKRQUtFFMYUtJS0gCiiigArS0IZ1Fev3T0/rWbVizlnhuFNv/AKxvlAxnNXTdpIzqx5oNI7Kqc+nQTEnG3JyQOmazZNT1FIwvlJu5+YDJ/Kq0uoai6jJZBjqi4zXZKcTzYYeondOxorpllE5YsSUPI9KumSCziViNkbHG7396wrWRjZ3EUjSea+GQYPbnOaj8q8u2RJZGKkErlsg4/rS50loi3Rcn78jee+tR1uI+f9oVzmoT/aLyR1bcgOEPt2qRYIobcyuCy7tjBhhl+lV5/IXCwlmIJyx6EVlVk5LU3w9KNNtoipKKK5jtEooooEFFFFMA70UUUgCpVORio1UsQACSegFdRouh+Ti6vQAw5VD/AA+596pK5MpqKMDXbTyJpYduN0SuB77Rn9Qa5quw8Rs09+sxz5csfyf7oJGfx6/jXH1a3OSpqkwooopmIUUUUAFFFFABRRRQAUUUUAFFFFABRRRQAUUUUAFFFFABRRRQAUUUUAFFFFABRRRQAUUUUAFFFFABRRRQAUUUUAFFFFABRRRQAUUUUAFFFFABRRRQAUUUUAFFFFABRRRQAUUUUAFFFFABRRRQAUUUUAFFFFABRRRQAUUUUAFFFFABRRRQAUUUUAFFFFABRRRQAUUUUAFFFFABRRRQAVZsjhpD/sVWqzaEYkHfFKWxdP4kXIBhPrTwPnP0psP+rFKThWNZnb0Gw/dJ9SakpsYxGBThQUthaKSlpAFFFFMYUtJRSAWiiigBalhmaEsVVSSOpHI+lRUU07O6Bq6sy42oO6yiRATJjJHB47UyK8MUEsYT/WYGc/dHoKrUlV7SW5Hs42sX31N2m3rGoBj8sqeRioJLuRo0jGESMkqF7Z96goodSTBU4roK7s5y7Fj6k5pKSlqLl2CiiigBKKKKYBRRRigAqzZ2M97LsgTPqew+pqxo+kyalP3WBT87/wBB7118pttKtBsTao4VFGSx9Pc1SjcynU5dEULHS7XSYjPO6mQDl26D6f5zU6LPqJzMrQ2vaM8NJ9fQe1S21nJLILq+x5nVIs5WL/E+9ZGua5tL21k3s8g/kP8AGr2MFebM/wAT3cU2olYiCsEe0kdM1x1aVzLsgc/xP8orNqV3FV0sgoooqjEKKKKACiiigAooooAKKKKACiiigAooooAKKKKACiiigAooooAKKKKACiiigAooooAKKKKACiiigAooooAKKKKACiiigAooooAKKKKACiiigAooooAKKKKACiiigAooooAKKKKACiiigAooooAKKKKACiiigAooooAKKKKACiiigAooooAKKKKACiiigAooooAKKKKACiiigAooooAKfFIY5A3bv9KZRQC0NKFx93PB5BqWT/V49azIZdhwT8v8q0if3aEHPTn1rNqx2058yHDgYpaKKRqFFFFIApaKKYwoopaQBRRRQAtJRRQAUUUUAFFFFABS0lFAC0UlLQAlFFFMBat6bp8uoXIijGFHLueiil07Tpr+YLGMKPvOegrrYlttJtUjiUkk8Afec1SVzKpO2iLKi30yzWNFwi8KoHzMf6k1HDATN9ruyPNA+RM5EQ/x9TVU6haQyme7uYzMBgIp3bPYe/vXPa34g+1Hyom8qAepwX+vtV3scyi29TQ13Xt4a1s2+Xo8g7+w/wAa5a4nVE56fzqCW+UZCDefU8CqTu0jbnOTU2bNHUUFaIssrSvub8B6UyiiqOZu4UUUUAFFFFABRRRQAUUUUAFFFFABRRRQAUUUUAFFFFABRRRQAUUUUAFFFFABRRRQAUUUUAFFFFABRRRQAUUUUAFFFFABRRRQAUUUUAFFFFABRRRQAUUUUAFFFFABRRRQAUUUUAFFFFABRRRQAUUUUAFFFFABRRRQAUUUUAFFFFABRRRQAUUUUAFFFFABRRRQAUUUUAFFFFABRRRQAUUUUAFFFFABWhbNvtMdShrPqWCYwvnqp6ik1cunLllc01IIBp1Qo4AyDlD0PpUoIPQ1mdydxaKKKQwooooAKWkooGLmjNNyPWjcPWgB1Gabu+tLmnYLi5oo/Cjn0oC4UUc/Smdf4jRZkuaQ+kyPWlVAfWq13ci3l8uNASAMlqfKyHWiixn3oLAVlvdzP/Hgei8VEWLHJJP1p8pm8R2RqtcRr/Gv55pov4UbJ+f2way6KfKQ68jYfxBcBAkTMiDoqnaB+VVJtUuZSdzk/wC8Sf51Sop2M3OTJHuJX+9I34cVHRRTJbbCiiigQUUUUAFFFFABRRRQAUUUUAFFFFABRRRQAUUUUAFFFFABRRRQAUUUUAFFFFABRRRQAUUUUAFFFFABRRRQAUUUUAFFFFABRRRQAUUUUAFFFFABRRRQAUUUUAFFFFABRRRQAUUUUAFFFFABRRRQAUUUUAFFFFABRRRQAUUUUAFFFFABRRRQAUUUUAFFFFABRRRQAUUUUAFFFFABRRRQAUUUUAFFFFABRRRQAUUUUAPjleI5U/UHoasrdxt99Sp9VqnRSsVGbjsaKzw9piPqDTvtEY/5bCsyilymntpGqkqyOFWVST0FTGJ16msaNtsitnGCDXQ3B+Y0W1K9syqVx1NN+UdRTzTDVcqJ9rIQsB0Wjf7UhGTRtosifaS7i7zShzSBeacFp2QueXcVSSetTEYiY/hTEHNST8RgeposLmZV7UooxSDrTJLEY6VjXb77qRv9ogVsB9kTv/dUmsKkwCiiikAUUUUAFFFFABRRRQAUUUUAFFFFABRRRQAUUUUAFFFFABRRRQAUUUUAFFFFABRRRQAUUUUAFFFFABRRRQAUUUUAFFFFABRRRQAUUUUAFFFFABRRRQAUUUUAFFFFABRRRQAUUUUAFFFFABRRRQAUUUUAFFFFABRRRQAUUUUAFFFFABRRRQAUUUUAFFFFABRRRQAUUUUAFFFFABRRRQAUUUUAFFFFABRRRQAUUUUAFFFFABRRRQAUUUUAFFFFABRRRQAUUUUAFdDId3JHJ5rnq3gcwIc5yo/lR1GhhHFMNPJOKYTzTASjFGaWmIACKcOtJnFKp5oAkjFFwfnC+gp8Q5FQyNukJ96AIzwcUDrSsKFHNAhl422zfnG7ArKrQ1JsRxp6kms+pGFFFFABRRRQAUUUUAFFFFABRRRQAUUUUAFFFFABRRRQAUUUUAFFFFABRRRQAUUUUAFFFFABRRRQAUUUUAFFFFABRRRQAUUUUAFFFFABRRRQAUUUUAFFFFABRRRQAUUUUAFFFFABRRRQAUUUUAFFFFABRRRQAUUUUAFFFFABRRRQAUUUUAFFFFABRRRQAUUUUAFFFFABRRRQAUUUUAFFFFABRRRQAUUUUAFFFFABRRRQAUUUUAFFFFABRRRQAUUUUAFFFFABRRRQAVuQkNaxEf3AP0rDratDmzjPtigaFYUwjJp7UymAlL2ooHNMQdRipEFMqRKQEq/KpPtVY8nNWHO2P61B1NMQmBSgUUq9aYFDUj+/VfRap1Z1A5u3HpgfpVaoGFFFFABRRRQAUUUUAFFFFABRRRQAUUUUAFFFFABRRRQAUUUUAFFFFABRRRQAUUUUAFFFFABRRRQAUUUUAFFFFABRRRQAUUUUAFFFFABRRRQAUUUUAFFFFABRRRQAUUUUAFFFFABRRRQAUUUUAFFFFABRRRQAUUUUAFFFFABRRRQAUUUUAFFFFABRRRQAUUUUAFFFFABRRRQAUUUUAFFFFABRRRQAUUUUAFFFFABRRRQAUUUUAFFFFABRRRQAUUUUAFFFFABRRRQAVr2XNnH+P86yK1tPObRR6E0ASNTacwphpgLS0lFMBRUqDkVGtTxjkUANnbDBfSocmnzHdIxqOgQ6lUgGm9qB1pgUNRXbdsezAGqtauow77YSj7yHn6VlVAwooooAKKKKACiiigAooooAKKKKACiiigAooooAKKKKACiiigAooooAKKKKACiiigAooooAKKKKACiiigAooooAKKKKACiiigAooooAKKKKACiiigAooooAKKKKACiiigAooooAKKKKACiiigAooooAKKKKACiiigAooooAKKKKACiiigAooooAKKKKACiiigAooooAKKKKACiiigAooooAKKKKACiiigAooooAKKKKACiiigAooooAKKKKACiiigAooooAKKKKACtXTv8Aj1/E1lVq6f8A8eg/3jQBMetMannrTSc1QCUUUtACrVhOAW9BmoFqZvlgb3oAqlutIDRRjFAh2aN2OTUTSgcCljRpjycAc0ADzsw2rwKjcblxISR6UrgBsLzU0MSt/rKloaZlSIY2wfzptaF1ZhBu5K9mHb61ReMoeeR6igBtFFFABRRRQAUUUUAFFFFABRRRQAUUUUAFFFFABRRRQAUUUUAFFFFABRRRQAUUUUAFFFFABRRRQAUUUUAFFFFABRRRQAUUUUAFFFFABRRRQAUUUUAFFFFABRRRQAUUUUAFFFFABRRRQAUUUUAFFFFABRRRQAUUUUAFFFFABRRRQAUUUUAFFFFABRRRQAUUUUAFFFFABRRRQAUUUUAFFFFABRRRQAUUUUAFFFFABRRRQAUUUUAFFFFABRRRQAUUUUAFFFFABWppv/Hqf98/yFZdaumjNof98/yFAEzdaQinNSYqgG45petGKWgB0S5OTTb2TyxGvrk1LH0qrqI/fKOwWkA0MCMiopJDnApiuRwOlJQAo65NSqzEYXgVGiFqnUBRimIVUA571KOKaOacKALCEEbT+VVbiyzlovxU1MpwamzkUDMKSAgnaCCOqmoK6CWNJBh1/GqFzZkDPUf3h1pWAzqKe8TJz1X1FMpAFFFFABRRRQAUUUUAFFFFABRRRQAUUUUAFFFFABRRRQAUUUUAFFFFABRRRQAUUUUAFFFFABRRRQAUUUUAFFFFABRRRQAUUUUAFFFFABRRRQAUUUUAFFFFABRRRQAUUUUAFFFFABRRRQAUUUUAFFFFABRRRQAUUUUAFFFFABRRRQAUUUUAFFFFABRRRQAUUUUAFFFFABRRRQAUUUUAFFFFABRRRQAUUUUAFFFFABRRRQAUUUUAFFFFABRRRQAVrab/AMeR/wB8/wAhWTWtpn/Hk3++f5CgaLBFNNOJOKjByeaoQtKBmgUDk0CJYxVa4laK+LpjcuMZGR0q3GKxrqdvtc2QDhyKTGh78sW4GTnimDrntSJdYOSueCKVZEbgHHsaVxlpcBaWoEYg4NTK2aZI8cU4HmminA0wHg4p4aog2aXNAEuaKYppw60AVriLy/3idD94VUkthJ80Iw3dPX6f4VpyAFGB6Gs8HFSykUaKuTRCYFh/rP8A0KqZGDg0k7g0FFFFMQUUUUAFFFFABRRRQAUUUUAFFFFABRRRQAUUUUAFFFFABRRRQAUUUUAFFFFABRRRQAUUUUAFFFFABRRRQAUUUUAFFFFABRRRQAUUUUAFFFFABRRRQAUUUUAFFFFABRRRQAUUUUAFFFFABRRRQAUUUUAFFFFABRRRQAUUUUAFFFFABRRRQAUUUUAFFFFABRRRQAUUUUAFFFFABRRRQAUUUUAFFFFABRRRQAUUUUAFFFFABRRRQAVs2C7bBDj7zE/0/pWNW9bDZZQr/s5/PmgaA8iou9SnJqEdTVCHinAU0U4H0oETR9qwbv8A4+5v+ujfzrdQ4IrEvl23swP98mkxkFFFFICaKTPyt+BqdWKmqVSrMQMNz70AXkkBFPDZqmrZGQeKkEhFO4WLQOKUHNQLMO9PEyimImHFSdqrfaFHbNNe4ZhgcCi4ySaUKpAPNVKUkk80lQxig4NQ3Kbv3gHP8X+NTYNJ7GkMpUVJNH5bcfdPSo6okKKKKACiiigAooooAKKKKACiiigAooooAKKKKACiiigAooooAKKKKACiiigAooooAKKKKACiiigAooooAKKKKACiiigAooooAKKKKACiiigAooooAKKKKACiiigAooooAKKKKACiiigAooooAKKKKACiiigAooooAKKKKACiiigAooooAKKKKACiiigAooooAKKKKACiiigAooooAKKKKACiiigAooooAKKKKACiiigAooooAVVLMFHUnArf6AKOgGKytOi33G49EGfx7Vqd6FuMQnFRHrxT5DTO9UIcBinLTRyKd2HNMQ9T8wrP1qPbdrIBxIoP4jj+gq+nWqmtYxAe+G/pUsaMuiiikAUUUUASxPj5T07VLVWpEkxw3SkBNmlBzTeooFAyTpRmmg0tMQtAYA5ppbrTCTSGS7uc0vWogcVLHluAM0gGyLviYdxyKp1f6GqLDDkDsaEDEoooqhBRRRQAUUUUAFFFFABRRRQAUUUUAFFFFABRRRQAUUUUAFFFFABRRRQAUUUUAFFFFABRRRQAUUUUAFFFFABRRRQAUUUUAFFFFABRRRQAUUUUAFFFFABRRRQAUUUUAFFFFABRRRQAUUUUAFFFFABRRRQAUUUUAFFFFABRRRQAUUUUAFFFFABRRRQAUUUUAFFFFABRRRQAUUUUAFFFFABRRRQAUUUUAFFFFABRRRQAUUUqjLAUAaWmrtiY9yat55qtZHEbfWpi2KaGI9NBoLZpByaYiRTkUoNIowOtOA7imIcgqprXSD6N/Srg7cVR1kfND/umpY0ZtFFFIAooooAKKKKAHK5X6VMpDDINV6UEqcg0AWakjwzhWOB3qBZQ33uDUgFIZP8AZC7YRgT9ailt5IzhlIpAzKeDU63T4w2GHvTAqbTWjb2qLbea8xVuy4PP41WeQMchQKe00jjBPGMYo0AY5Bbg8DvVBjlifU1ZncIm0H5j+lVaQBRRRTEFFFFABRRRQAUUUUAFFFFABRRRQAUUUUAFFFFABRRRQAUUUUAFFFFABRRRQAUUUUAFFFFABRRRQAUUUUAFFFFABRRRQAUUUUAFFFFABRRRQAUUUUAFFFFABRRRQAUUUUAFFFFABRRRQAUUUUAFFFFABRRRQAUUUUAFFFFABRRRQAUUUUAFFFFABRRRQAUUUUAFFFFABRRRQAUUUUAFFFFABRRRQAUUUUAFFFFABUkSkvnBqOtAkZwCcDgfSkxhbNtDA1MXBqvxThj1qkImBzQKjCj1pSpHQ0xE9PXpVQO4NSLK2ORQBaBzVHWSC0PspqwkwPHQ1V1P5gjenFJjRn0UUUgCiiigAooooAKKKKACnK7L0NNooAmE/qv5Uvnr6GoKKVgJ/tAH8P601p3PQ4+lRUU7AHWiiigAooooAKKKKACiiigAooooAKKKKACiiigAooooAKKKKACiiigAooooAKKKKACiiigAooooAKKKKACiiigAooooAKKKKACiiigAooooAKKKKACiiigAooooAKKKKACiiigAooooAKKKKACiiigAooooAKKKKACiiigAooooAKKKKACiiigAooooAKKKKACiiigAooooAKKKKACiiigAooooAKKKKACiiigAooooAKKKKACrETSbeTx2qvVxQDGpHTaP5UhoTefWgFvrViGFWQMw61OqIOgqkIpAv6U7c+Ohq7x6U0kUxFTce4NTRz7V2nkGpMKTyKQxKe1AELkHkcVFMGkjx1x0qy0BH3efaogMNgjB9KUhozqKkuF2Tuuc81HSAKKKKACiiigAooooAKKKKACiiigAooooAKKKKACiiigAooooAKKKKACiiigAooooAKKKKACiiigAooooAKKKKACiiigAooooAKKKKACiiigAooooAKKKKACiiigAooooAKKKKACiiigAooooAKKKKACiiigAooooAKKKKACiiigAooooAKKKKACiiigAooooAKKKKACiiigAooooAKKKKACiiigAooooAKKKKACiiigAooooAKKKKACiiigAooooAKKKKACiiigAooooAKuJxap6/wD16p1exhYl+lIZcQYjUe1LSjpSHg1YgpCKUmkoEN71IOlIBk07HFMAFQ3qhdko64OfwqfFQai2I1z/AHTUvYaMjqaKKKQBRRRQAUUUUAFFFFABRRRQAUUUUAFFFFABRRRQAUUUUAFFFFABRRRQAUUUUAFFFFABRRRQAUUUUAFFFFABRRRQAUUUUAFFFFABRRRQAUUUUAFFFFABRRRQAUUUUAFFFFABRRRQAUUUUAFFFFABRRRQAUUUUAFFFFABRRRQAUUUUAFFFFABRRRQAUUUUAFFFFABRRRQAUUUUAFFFFABRRRQAUUUUAFFFFABRRRQAUUUUAFFFFABRRRQAUUUUAFFFFABRRRQAUUUUAFFFFACqu5go7nFaOMzr9ap2q7pwfTmrkfM6/jR1H0LQ4oNFLnnNUSNIxSU4nJpMUwFWloXgUhPPFADu9VdUPyD6f1qwTzVPUmycewqWNGfRRRSAKKKKACiiigAooooAKKKKACiiigAooooAKKKKACiiigAooooAKKKKACiiigAooooAKKKKACiiigAooooAKKKKACiiigAooooAKKKKACiiigAooooAKKKKACiiigAooooAKKKKACiiigAooooAKKKKACiiigAooooAKKKKACiiigAooooAKKKKACiiigAooooAKKKKACiiigAooooAKKKKACiiigAooooAKKKKACiiigAooooAKKKKACiiigAooooAKKKKACiiigAooooAuWqbYTIf4jgfQf5/Spof9b+FLINgWIdEAH49/1psRxIKURstA0pNJ2pKskM0opKKYC0Y5oxS4oATnNUb45Z/wABV8c1nXZ4c/7eKljRUooopAFFFFABRRRQAUUUUAFFFFABRRRQAUUUUAFFFFABRRRQAUUUUAFFFFABRRRQAUUUUAFFFFABRRRQAUUUUAFFFFABRRRQAUUUUAFFFFABRRRQAUUUUAFFFFABRRRQAUUUUAFFFFABRRRQAUUUUAFFFFABRRRQAUUUUAFFFFABRRRQAUUUUAFFFFABRRRQAUUUUAFFFFABRRRQAUUUUAFFFFABRRRQAUUUUAFFFFABRRRQAUUUUAFFFFABRRRQAUUUUAFFFFABRRRQAU6LHmpnpuFNp8P+tT6igC6x3MTQMg0h60uaSGWUbcM07FVUkKGpxMh74qkxD8Uu3imh19RTt4A5IpgAHNOwKZ5qDqwppuUHCgk0AOkYItZ1yMQ59W/xqyzljk1Bd/6kf73+NSxop0UUUCCiiigAooooAKKKKACiiigAooooAKKKKACiiigAooooAKKKKACiiigAooooAKKKKACiiigAooooAKKKKACiiigAooooAKKKKACiiigAooooAKKKKACiiigAooooAKKKKACiiigAooooAKKKKACiiigAooooAKKKKACiiigAooooAKKKKACiiigAooooAKKKKACiiigAooooAKKKKACiiigAooooAKKKKACiiigAooooAKKKKACiiigAooooAKKKKACiiigAooooAKfD/rk+oplOQ4kUnsRQBePWm05uKQCkMSilIppNABR1ppbFAcDvQA8LUixk81CJAe9SKx7GmA4jFRTjdbsfTB/z+dSE0yc4t3/z3pMEUaKKKYgooooAKKKKACiiigAooooAKKKKACiiigAooooAKKKKACiiigAooooAKKKKACiiigAooooAKKKKACiiigAooooAKKKKACiiigAooooAKKKKACiiigAooooAKKKKACiiigAooooAKKKKACiiigAooooAKKKKACiiigAooooAKKKKACiiigAooooAKKKKACiiigAooooAKKKKACiiigAooooAKKKKACiiigAooooAKKKKACiiigAooooAKKKKACiiigAooooAKKKKACiiigC+G3Ireop0Sb2xkAdyew9ahtW3RlO45pQ5V8ZIBpIZZuBbxsVhkMvH3sYGarE5qXAqM9aAInpoqRxUdADlGTVhBtHIqugy2KuM3yYxzQAx2XA4wR+tR3J/0f6mhzkgU274iQeppMZUoooqiQooooAKKKKACiiigAooooAKKKKACiiigAooooAKKKKACiiigAooooAKKKKACiiigAooooAKKKKACiiigAooooAKKKKACiiigAooooAKKKKACiiigAooooAKKKKACiiigAooooAKKKKACiiigAooooAKKKKACiiigAooooAKKKKACiiigAooooAKKKKACiiigAooooAKKKKACiiigAooooAKKKKACiiigAooooAKKKKACiiigAooooAKKKKACiiigAooooAKKKKACiiigB8MnlyBu3f6VdkQY3LyDyDWfVq1m/5ZOeD0PpSY0SI2eKGFDKUbNXbSK3uW2yyiE46kZGaEBnNyKZVy4gEblVYMPUdKr+XzQA+0VC5Mhx6VJJyeOlWItOc2vnh02+m7mq0ilOM5p26iuMjXdJUd+370IP4RzVmLEUbO3Qc1muxdyx6k5qVqynsJ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BbhnDDZIeex9alwVOQaz6mjuHTg/MvoaQy+JyVwwzTMrnNQi4ibrlf1pfNi7OKALTTkrtAFRYycmozPCo+9k+wqCW5ZxtUbV/nRcBbqff+7U/KOvvVeii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Z"/>
          <p:cNvSpPr/>
          <p:nvPr/>
        </p:nvSpPr>
        <p:spPr>
          <a:xfrm>
            <a:off x="63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pic>
        <p:nvPicPr>
          <p:cNvPr id="354" name="Google Shape;354;p8" descr="...uniform.png"/>
          <p:cNvPicPr preferRelativeResize="0"/>
          <p:nvPr/>
        </p:nvPicPr>
        <p:blipFill rotWithShape="1">
          <a:blip r:embed="rId4">
            <a:alphaModFix/>
          </a:blip>
          <a:srcRect t="7602"/>
          <a:stretch/>
        </p:blipFill>
        <p:spPr>
          <a:xfrm>
            <a:off x="1115616" y="2060848"/>
            <a:ext cx="3183026" cy="415973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9"/>
          <p:cNvSpPr txBox="1"/>
          <p:nvPr/>
        </p:nvSpPr>
        <p:spPr>
          <a:xfrm>
            <a:off x="1004930" y="476672"/>
            <a:ext cx="7271773" cy="11233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700"/>
              <a:buFont typeface="Arial"/>
              <a:buNone/>
            </a:pPr>
            <a:r>
              <a:rPr lang="en-GB" sz="6700" b="1" i="0" u="sng" strike="noStrike" cap="none">
                <a:solidFill>
                  <a:srgbClr val="000000"/>
                </a:solidFill>
                <a:latin typeface="Constantia"/>
                <a:ea typeface="Constantia"/>
                <a:cs typeface="Constantia"/>
                <a:sym typeface="Constantia"/>
              </a:rPr>
              <a:t>Summer Uniform</a:t>
            </a:r>
            <a:endParaRPr sz="1400" b="0" i="0" u="none" strike="noStrike" cap="none">
              <a:solidFill>
                <a:srgbClr val="000000"/>
              </a:solidFill>
              <a:latin typeface="Arial"/>
              <a:ea typeface="Arial"/>
              <a:cs typeface="Arial"/>
              <a:sym typeface="Arial"/>
            </a:endParaRPr>
          </a:p>
        </p:txBody>
      </p:sp>
      <p:pic>
        <p:nvPicPr>
          <p:cNvPr id="360" name="Google Shape;360;p9"/>
          <p:cNvPicPr preferRelativeResize="0"/>
          <p:nvPr/>
        </p:nvPicPr>
        <p:blipFill rotWithShape="1">
          <a:blip r:embed="rId3">
            <a:alphaModFix/>
          </a:blip>
          <a:srcRect/>
          <a:stretch/>
        </p:blipFill>
        <p:spPr>
          <a:xfrm>
            <a:off x="611560" y="3212976"/>
            <a:ext cx="2429829" cy="3239772"/>
          </a:xfrm>
          <a:prstGeom prst="rect">
            <a:avLst/>
          </a:prstGeom>
          <a:noFill/>
          <a:ln>
            <a:noFill/>
          </a:ln>
        </p:spPr>
      </p:pic>
      <p:pic>
        <p:nvPicPr>
          <p:cNvPr id="361" name="Google Shape;361;p9"/>
          <p:cNvPicPr preferRelativeResize="0"/>
          <p:nvPr/>
        </p:nvPicPr>
        <p:blipFill rotWithShape="1">
          <a:blip r:embed="rId4">
            <a:alphaModFix/>
          </a:blip>
          <a:srcRect/>
          <a:stretch/>
        </p:blipFill>
        <p:spPr>
          <a:xfrm>
            <a:off x="3275856" y="1596911"/>
            <a:ext cx="2429829" cy="3239772"/>
          </a:xfrm>
          <a:prstGeom prst="rect">
            <a:avLst/>
          </a:prstGeom>
          <a:noFill/>
          <a:ln>
            <a:noFill/>
          </a:ln>
        </p:spPr>
      </p:pic>
      <p:pic>
        <p:nvPicPr>
          <p:cNvPr id="362" name="Google Shape;362;p9"/>
          <p:cNvPicPr preferRelativeResize="0"/>
          <p:nvPr/>
        </p:nvPicPr>
        <p:blipFill rotWithShape="1">
          <a:blip r:embed="rId5">
            <a:alphaModFix/>
          </a:blip>
          <a:srcRect/>
          <a:stretch/>
        </p:blipFill>
        <p:spPr>
          <a:xfrm>
            <a:off x="5956524" y="2611472"/>
            <a:ext cx="2883823" cy="38450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p:nvPr/>
        </p:nvSpPr>
        <p:spPr>
          <a:xfrm>
            <a:off x="485770" y="2420888"/>
            <a:ext cx="8041710" cy="31085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Constantia"/>
                <a:ea typeface="Constantia"/>
                <a:cs typeface="Constantia"/>
                <a:sym typeface="Constantia"/>
              </a:rPr>
              <a:t>Learning begins with the first steps onto the playground in a morning and is a seamless, stimulating, deep and challenging experience for everyone, driven through continuous provision; thirst for knowledge, and children’s curiosity throughout the day, continuing long after. </a:t>
            </a:r>
            <a:r>
              <a:rPr lang="en-GB" sz="2800" b="0" i="0" u="none" strike="noStrike" cap="none">
                <a:solidFill>
                  <a:schemeClr val="dk1"/>
                </a:solidFill>
                <a:latin typeface="Constantia"/>
                <a:ea typeface="Constantia"/>
                <a:cs typeface="Constantia"/>
                <a:sym typeface="Constantia"/>
              </a:rPr>
              <a:t>the home-time bell.</a:t>
            </a:r>
            <a:endParaRPr sz="1400" b="0" i="0" u="none" strike="noStrike" cap="none">
              <a:solidFill>
                <a:srgbClr val="000000"/>
              </a:solidFill>
              <a:latin typeface="Arial"/>
              <a:ea typeface="Arial"/>
              <a:cs typeface="Arial"/>
              <a:sym typeface="Arial"/>
            </a:endParaRPr>
          </a:p>
        </p:txBody>
      </p:sp>
      <p:sp>
        <p:nvSpPr>
          <p:cNvPr id="119" name="Google Shape;119;p2"/>
          <p:cNvSpPr txBox="1"/>
          <p:nvPr/>
        </p:nvSpPr>
        <p:spPr>
          <a:xfrm>
            <a:off x="188625" y="1196752"/>
            <a:ext cx="8636000" cy="7759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Calibri"/>
              <a:buNone/>
            </a:pPr>
            <a:r>
              <a:rPr lang="en-GB" sz="4400" b="0" i="0" u="none" strike="noStrike" cap="none">
                <a:solidFill>
                  <a:srgbClr val="000000"/>
                </a:solidFill>
                <a:latin typeface="Calibri"/>
                <a:ea typeface="Calibri"/>
                <a:cs typeface="Calibri"/>
                <a:sym typeface="Calibri"/>
              </a:rPr>
              <a:t>Learning at Ryders Hayes…</a:t>
            </a:r>
            <a:endParaRPr sz="4400" b="0"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8"/>
          <p:cNvSpPr/>
          <p:nvPr/>
        </p:nvSpPr>
        <p:spPr>
          <a:xfrm>
            <a:off x="7092280" y="5733256"/>
            <a:ext cx="18016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 </a:t>
            </a:r>
            <a:endParaRPr sz="1400" b="0" i="0" u="none" strike="noStrike" cap="none">
              <a:solidFill>
                <a:srgbClr val="000000"/>
              </a:solidFill>
              <a:latin typeface="Arial"/>
              <a:ea typeface="Arial"/>
              <a:cs typeface="Arial"/>
              <a:sym typeface="Arial"/>
            </a:endParaRPr>
          </a:p>
        </p:txBody>
      </p:sp>
      <p:sp>
        <p:nvSpPr>
          <p:cNvPr id="368" name="Google Shape;368;p18"/>
          <p:cNvSpPr txBox="1"/>
          <p:nvPr/>
        </p:nvSpPr>
        <p:spPr>
          <a:xfrm>
            <a:off x="-324544" y="1268760"/>
            <a:ext cx="7992888"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sng" strike="noStrike" cap="none">
                <a:solidFill>
                  <a:schemeClr val="accent2"/>
                </a:solidFill>
                <a:latin typeface="Comic Sans MS"/>
                <a:ea typeface="Comic Sans MS"/>
                <a:cs typeface="Comic Sans MS"/>
                <a:sym typeface="Comic Sans MS"/>
              </a:rPr>
              <a:t>Friends of Ryders Hayes</a:t>
            </a:r>
            <a:endParaRPr sz="1400" b="0" i="0" u="none" strike="noStrike" cap="none">
              <a:solidFill>
                <a:srgbClr val="000000"/>
              </a:solidFill>
              <a:latin typeface="Arial"/>
              <a:ea typeface="Arial"/>
              <a:cs typeface="Arial"/>
              <a:sym typeface="Arial"/>
            </a:endParaRPr>
          </a:p>
        </p:txBody>
      </p:sp>
      <p:pic>
        <p:nvPicPr>
          <p:cNvPr id="369" name="Google Shape;369;p18" descr="C:\Users\Alison\AppData\Local\Temp\ksohtml\wps_clip_image-16049.png"/>
          <p:cNvPicPr preferRelativeResize="0"/>
          <p:nvPr/>
        </p:nvPicPr>
        <p:blipFill rotWithShape="1">
          <a:blip r:embed="rId3">
            <a:alphaModFix/>
          </a:blip>
          <a:srcRect/>
          <a:stretch/>
        </p:blipFill>
        <p:spPr>
          <a:xfrm>
            <a:off x="7092280" y="692696"/>
            <a:ext cx="1666875" cy="1571626"/>
          </a:xfrm>
          <a:prstGeom prst="rect">
            <a:avLst/>
          </a:prstGeom>
          <a:noFill/>
          <a:ln>
            <a:noFill/>
          </a:ln>
        </p:spPr>
      </p:pic>
      <p:sp>
        <p:nvSpPr>
          <p:cNvPr id="370" name="Google Shape;370;p18"/>
          <p:cNvSpPr txBox="1"/>
          <p:nvPr/>
        </p:nvSpPr>
        <p:spPr>
          <a:xfrm>
            <a:off x="323528" y="2276872"/>
            <a:ext cx="8424936" cy="48013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We are currently a small group of parents who get together to raise funds and have fun activities for our all children at Ryders Hayes school. We would love for more parents/carers/grandparents/friends and family to get involved and help out.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1" i="0" u="sng" strike="noStrike" cap="none">
                <a:solidFill>
                  <a:srgbClr val="C00000"/>
                </a:solidFill>
                <a:latin typeface="Calibri"/>
                <a:ea typeface="Calibri"/>
                <a:cs typeface="Calibri"/>
                <a:sym typeface="Calibri"/>
              </a:rPr>
              <a:t>What we do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We organise the Halloween disco, Christmas Market, Sumner fayre and support the school in events such as parent evening, Christmas plays, end of year plays and more by supplying refreshments and a raffle .  We hold meetings to discuss future plans and events.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GB" sz="1600" b="1" i="0" u="sng" strike="noStrike" cap="none">
                <a:solidFill>
                  <a:srgbClr val="C00000"/>
                </a:solidFill>
                <a:latin typeface="Calibri"/>
                <a:ea typeface="Calibri"/>
                <a:cs typeface="Calibri"/>
                <a:sym typeface="Calibri"/>
              </a:rPr>
              <a:t>Where do the funds go? </a:t>
            </a:r>
            <a:r>
              <a:rPr lang="en-GB" sz="16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Money raised all goes towards children in school and all member of friends of Ryders Hayes are asked their views.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There is no need for commitment to all events or meetings.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If you can spare some time for even just an hour at one of the events, it is all greatly appreciated.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libri"/>
                <a:ea typeface="Calibri"/>
                <a:cs typeface="Calibri"/>
                <a:sym typeface="Calibri"/>
              </a:rPr>
              <a:t>If you would like to know more about how you can help please get in touch via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C00000"/>
                </a:solidFill>
                <a:latin typeface="Calibri"/>
                <a:ea typeface="Calibri"/>
                <a:cs typeface="Calibri"/>
                <a:sym typeface="Calibri"/>
              </a:rPr>
              <a:t>Facebook @FriendsOfRydersHayes, </a:t>
            </a:r>
            <a:r>
              <a:rPr lang="en-GB" sz="1600" b="0" i="0" u="none" strike="noStrike" cap="none">
                <a:solidFill>
                  <a:srgbClr val="000000"/>
                </a:solidFill>
                <a:latin typeface="Calibri"/>
                <a:ea typeface="Calibri"/>
                <a:cs typeface="Calibri"/>
                <a:sym typeface="Calibri"/>
              </a:rPr>
              <a:t>  email </a:t>
            </a:r>
            <a:r>
              <a:rPr lang="en-GB" sz="16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postbox@ryders-hayes.co.uk</a:t>
            </a:r>
            <a:r>
              <a:rPr lang="en-GB" sz="1600" b="0" i="0" u="none" strike="noStrike" cap="none">
                <a:solidFill>
                  <a:srgbClr val="000000"/>
                </a:solidFill>
                <a:latin typeface="Calibri"/>
                <a:ea typeface="Calibri"/>
                <a:cs typeface="Calibri"/>
                <a:sym typeface="Calibri"/>
              </a:rPr>
              <a:t> , passing your details to the office   or  let one of the members know you would like to be involved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5"/>
          <p:cNvSpPr/>
          <p:nvPr/>
        </p:nvSpPr>
        <p:spPr>
          <a:xfrm>
            <a:off x="7092280" y="5733256"/>
            <a:ext cx="18016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 </a:t>
            </a:r>
            <a:endParaRPr sz="1400" b="0" i="0" u="none" strike="noStrike" cap="none">
              <a:solidFill>
                <a:srgbClr val="000000"/>
              </a:solidFill>
              <a:latin typeface="Arial"/>
              <a:ea typeface="Arial"/>
              <a:cs typeface="Arial"/>
              <a:sym typeface="Arial"/>
            </a:endParaRPr>
          </a:p>
        </p:txBody>
      </p:sp>
      <p:sp>
        <p:nvSpPr>
          <p:cNvPr id="376" name="Google Shape;376;p25"/>
          <p:cNvSpPr txBox="1"/>
          <p:nvPr/>
        </p:nvSpPr>
        <p:spPr>
          <a:xfrm>
            <a:off x="1043608" y="836712"/>
            <a:ext cx="712879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sng" strike="noStrike" cap="none">
                <a:solidFill>
                  <a:schemeClr val="accent2"/>
                </a:solidFill>
                <a:latin typeface="Comic Sans MS"/>
                <a:ea typeface="Comic Sans MS"/>
                <a:cs typeface="Comic Sans MS"/>
                <a:sym typeface="Comic Sans MS"/>
              </a:rPr>
              <a:t>Family Learning</a:t>
            </a:r>
            <a:endParaRPr sz="1400" b="0" i="0" u="none" strike="noStrike" cap="none">
              <a:solidFill>
                <a:srgbClr val="000000"/>
              </a:solidFill>
              <a:latin typeface="Arial"/>
              <a:ea typeface="Arial"/>
              <a:cs typeface="Arial"/>
              <a:sym typeface="Arial"/>
            </a:endParaRPr>
          </a:p>
        </p:txBody>
      </p:sp>
      <p:sp>
        <p:nvSpPr>
          <p:cNvPr id="377" name="Google Shape;377;p25"/>
          <p:cNvSpPr/>
          <p:nvPr/>
        </p:nvSpPr>
        <p:spPr>
          <a:xfrm>
            <a:off x="755576" y="2060848"/>
            <a:ext cx="7992888"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As part of Family Learning at Ryders Hayes during the next school year you will be invited in to work alongside your child in the classroom.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We look forward to this  partnership with parents.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Look out for dates in September.</a:t>
            </a:r>
            <a:endParaRPr sz="1400" b="0" i="0" u="none" strike="noStrike" cap="none">
              <a:solidFill>
                <a:srgbClr val="000000"/>
              </a:solidFill>
              <a:latin typeface="Arial"/>
              <a:ea typeface="Arial"/>
              <a:cs typeface="Arial"/>
              <a:sym typeface="Arial"/>
            </a:endParaRPr>
          </a:p>
        </p:txBody>
      </p:sp>
      <p:pic>
        <p:nvPicPr>
          <p:cNvPr id="378" name="Google Shape;378;p25"/>
          <p:cNvPicPr preferRelativeResize="0"/>
          <p:nvPr/>
        </p:nvPicPr>
        <p:blipFill rotWithShape="1">
          <a:blip r:embed="rId3">
            <a:alphaModFix/>
          </a:blip>
          <a:srcRect/>
          <a:stretch/>
        </p:blipFill>
        <p:spPr>
          <a:xfrm>
            <a:off x="4932040" y="4077072"/>
            <a:ext cx="3600400" cy="2389938"/>
          </a:xfrm>
          <a:prstGeom prst="rect">
            <a:avLst/>
          </a:prstGeom>
          <a:noFill/>
          <a:ln>
            <a:noFill/>
          </a:ln>
        </p:spPr>
      </p:pic>
      <p:pic>
        <p:nvPicPr>
          <p:cNvPr id="379" name="Google Shape;379;p25"/>
          <p:cNvPicPr preferRelativeResize="0"/>
          <p:nvPr/>
        </p:nvPicPr>
        <p:blipFill rotWithShape="1">
          <a:blip r:embed="rId4">
            <a:alphaModFix/>
          </a:blip>
          <a:srcRect/>
          <a:stretch/>
        </p:blipFill>
        <p:spPr>
          <a:xfrm>
            <a:off x="755576" y="4581128"/>
            <a:ext cx="3131393" cy="207861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6"/>
          <p:cNvSpPr/>
          <p:nvPr/>
        </p:nvSpPr>
        <p:spPr>
          <a:xfrm>
            <a:off x="7092280" y="5733256"/>
            <a:ext cx="18016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 </a:t>
            </a:r>
            <a:endParaRPr sz="1400" b="0" i="0" u="none" strike="noStrike" cap="none">
              <a:solidFill>
                <a:srgbClr val="000000"/>
              </a:solidFill>
              <a:latin typeface="Arial"/>
              <a:ea typeface="Arial"/>
              <a:cs typeface="Arial"/>
              <a:sym typeface="Arial"/>
            </a:endParaRPr>
          </a:p>
        </p:txBody>
      </p:sp>
      <p:sp>
        <p:nvSpPr>
          <p:cNvPr id="385" name="Google Shape;385;p26"/>
          <p:cNvSpPr txBox="1"/>
          <p:nvPr/>
        </p:nvSpPr>
        <p:spPr>
          <a:xfrm>
            <a:off x="1043608" y="836712"/>
            <a:ext cx="712879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sng" strike="noStrike" cap="none">
                <a:solidFill>
                  <a:schemeClr val="accent2"/>
                </a:solidFill>
                <a:latin typeface="Comic Sans MS"/>
                <a:ea typeface="Comic Sans MS"/>
                <a:cs typeface="Comic Sans MS"/>
                <a:sym typeface="Comic Sans MS"/>
              </a:rPr>
              <a:t>Music at Ryders</a:t>
            </a:r>
            <a:endParaRPr sz="4800" b="1" i="0" u="sng" strike="noStrike" cap="none">
              <a:solidFill>
                <a:schemeClr val="accent2"/>
              </a:solidFill>
              <a:latin typeface="Comic Sans MS"/>
              <a:ea typeface="Comic Sans MS"/>
              <a:cs typeface="Comic Sans MS"/>
              <a:sym typeface="Comic Sans MS"/>
            </a:endParaRPr>
          </a:p>
        </p:txBody>
      </p:sp>
      <p:sp>
        <p:nvSpPr>
          <p:cNvPr id="386" name="Google Shape;386;p26"/>
          <p:cNvSpPr txBox="1"/>
          <p:nvPr/>
        </p:nvSpPr>
        <p:spPr>
          <a:xfrm>
            <a:off x="611560" y="1844824"/>
            <a:ext cx="7848900" cy="3971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accent2"/>
                </a:solidFill>
                <a:latin typeface="Calibri"/>
                <a:ea typeface="Calibri"/>
                <a:cs typeface="Calibri"/>
                <a:sym typeface="Calibri"/>
              </a:rPr>
              <a:t>All children from Reception to Year 6 have a weekly lesson where they learn about music through listening, composing and performing whilst developing skills in singing and playing instruments. All year 5 pupils learn trumpet, trombone or clarinet as part of their music lesson.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accent2"/>
                </a:solidFill>
                <a:latin typeface="Calibri"/>
                <a:ea typeface="Calibri"/>
                <a:cs typeface="Calibri"/>
                <a:sym typeface="Calibri"/>
              </a:rPr>
              <a:t>There is a whole school Singing Assembly each week and two school choirs that are open to everyone.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accent2"/>
                </a:solidFill>
                <a:latin typeface="Calibri"/>
                <a:ea typeface="Calibri"/>
                <a:cs typeface="Calibri"/>
                <a:sym typeface="Calibri"/>
              </a:rPr>
              <a:t>Pupils in Y3-Y6 also have the option to learn a wind or string instrument in addition to their curriculum music lesson. We currently offer flute, clarinet, saxophone, trumpet, trombone and violin lessons.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accent2"/>
                </a:solidFill>
                <a:latin typeface="Calibri"/>
                <a:ea typeface="Calibri"/>
                <a:cs typeface="Calibri"/>
                <a:sym typeface="Calibri"/>
              </a:rPr>
              <a:t>We have the following Music Clubs at Ryders Hayes, all of which are free of charge.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accent2"/>
                </a:solidFill>
                <a:latin typeface="Calibri"/>
                <a:ea typeface="Calibri"/>
                <a:cs typeface="Calibri"/>
                <a:sym typeface="Calibri"/>
              </a:rPr>
              <a:t>· KS2 Choir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accent2"/>
                </a:solidFill>
                <a:latin typeface="Calibri"/>
                <a:ea typeface="Calibri"/>
                <a:cs typeface="Calibri"/>
                <a:sym typeface="Calibri"/>
              </a:rPr>
              <a:t>         · School Band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accent2"/>
                </a:solidFill>
                <a:latin typeface="Calibri"/>
                <a:ea typeface="Calibri"/>
                <a:cs typeface="Calibri"/>
                <a:sym typeface="Calibri"/>
              </a:rPr>
              <a:t>                                     · KS1 Choir                </a:t>
            </a:r>
            <a:r>
              <a:rPr lang="en-GB" sz="1800" b="0" i="0" u="none" strike="noStrike" cap="none">
                <a:solidFill>
                  <a:schemeClr val="dk1"/>
                </a:solidFill>
                <a:latin typeface="Constantia"/>
                <a:ea typeface="Constantia"/>
                <a:cs typeface="Constantia"/>
                <a:sym typeface="Constantia"/>
              </a:rPr>
              <a:t>fter school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nstantia"/>
              <a:ea typeface="Constantia"/>
              <a:cs typeface="Constantia"/>
              <a:sym typeface="Constantia"/>
            </a:endParaRPr>
          </a:p>
        </p:txBody>
      </p:sp>
      <p:pic>
        <p:nvPicPr>
          <p:cNvPr id="387" name="Google Shape;387;p26"/>
          <p:cNvPicPr preferRelativeResize="0"/>
          <p:nvPr/>
        </p:nvPicPr>
        <p:blipFill rotWithShape="1">
          <a:blip r:embed="rId3">
            <a:alphaModFix/>
          </a:blip>
          <a:srcRect/>
          <a:stretch/>
        </p:blipFill>
        <p:spPr>
          <a:xfrm>
            <a:off x="6516216" y="4941168"/>
            <a:ext cx="2415535" cy="1603428"/>
          </a:xfrm>
          <a:prstGeom prst="rect">
            <a:avLst/>
          </a:prstGeom>
          <a:noFill/>
          <a:ln>
            <a:noFill/>
          </a:ln>
        </p:spPr>
      </p:pic>
      <p:pic>
        <p:nvPicPr>
          <p:cNvPr id="388" name="Google Shape;388;p26"/>
          <p:cNvPicPr preferRelativeResize="0"/>
          <p:nvPr/>
        </p:nvPicPr>
        <p:blipFill rotWithShape="1">
          <a:blip r:embed="rId4">
            <a:alphaModFix/>
          </a:blip>
          <a:srcRect/>
          <a:stretch/>
        </p:blipFill>
        <p:spPr>
          <a:xfrm>
            <a:off x="251520" y="4800967"/>
            <a:ext cx="2664296" cy="176855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7"/>
          <p:cNvSpPr/>
          <p:nvPr/>
        </p:nvSpPr>
        <p:spPr>
          <a:xfrm>
            <a:off x="7092280" y="5733256"/>
            <a:ext cx="18016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onstantia"/>
                <a:ea typeface="Constantia"/>
                <a:cs typeface="Constantia"/>
                <a:sym typeface="Constantia"/>
              </a:rPr>
              <a:t> </a:t>
            </a:r>
            <a:endParaRPr sz="1400" b="0" i="0" u="none" strike="noStrike" cap="none">
              <a:solidFill>
                <a:srgbClr val="000000"/>
              </a:solidFill>
              <a:latin typeface="Arial"/>
              <a:ea typeface="Arial"/>
              <a:cs typeface="Arial"/>
              <a:sym typeface="Arial"/>
            </a:endParaRPr>
          </a:p>
        </p:txBody>
      </p:sp>
      <p:sp>
        <p:nvSpPr>
          <p:cNvPr id="394" name="Google Shape;394;p27"/>
          <p:cNvSpPr txBox="1"/>
          <p:nvPr/>
        </p:nvSpPr>
        <p:spPr>
          <a:xfrm>
            <a:off x="611560" y="1196752"/>
            <a:ext cx="799288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sng" strike="noStrike" cap="none">
                <a:solidFill>
                  <a:schemeClr val="accent2"/>
                </a:solidFill>
                <a:latin typeface="Comic Sans MS"/>
                <a:ea typeface="Comic Sans MS"/>
                <a:cs typeface="Comic Sans MS"/>
                <a:sym typeface="Comic Sans MS"/>
              </a:rPr>
              <a:t>ParentMail / Parent Pay </a:t>
            </a:r>
            <a:endParaRPr sz="1400" b="0" i="0" u="none" strike="noStrike" cap="none">
              <a:solidFill>
                <a:srgbClr val="000000"/>
              </a:solidFill>
              <a:latin typeface="Arial"/>
              <a:ea typeface="Arial"/>
              <a:cs typeface="Arial"/>
              <a:sym typeface="Arial"/>
            </a:endParaRPr>
          </a:p>
        </p:txBody>
      </p:sp>
      <p:sp>
        <p:nvSpPr>
          <p:cNvPr id="395" name="Google Shape;395;p27"/>
          <p:cNvSpPr txBox="1"/>
          <p:nvPr/>
        </p:nvSpPr>
        <p:spPr>
          <a:xfrm>
            <a:off x="1043608" y="1844824"/>
            <a:ext cx="7776864" cy="1006941"/>
          </a:xfrm>
          <a:prstGeom prst="rect">
            <a:avLst/>
          </a:prstGeom>
          <a:noFill/>
          <a:ln>
            <a:noFill/>
          </a:ln>
        </p:spPr>
        <p:txBody>
          <a:bodyPr spcFirstLastPara="1" wrap="square" lIns="0" tIns="45700" rIns="0" bIns="0" anchor="b" anchorCtr="0">
            <a:normAutofit fontScale="97500"/>
          </a:bodyPr>
          <a:lstStyle/>
          <a:p>
            <a:pPr marL="0" marR="0" lvl="0" indent="0" algn="l" rtl="0">
              <a:lnSpc>
                <a:spcPct val="100000"/>
              </a:lnSpc>
              <a:spcBef>
                <a:spcPts val="0"/>
              </a:spcBef>
              <a:spcAft>
                <a:spcPts val="0"/>
              </a:spcAft>
              <a:buClr>
                <a:srgbClr val="000000"/>
              </a:buClr>
              <a:buSzPct val="100000"/>
              <a:buFont typeface="Calibri"/>
              <a:buNone/>
            </a:pPr>
            <a:r>
              <a:rPr lang="en-GB" sz="5000" b="0" i="0" u="none" strike="noStrike" cap="none">
                <a:solidFill>
                  <a:srgbClr val="000000"/>
                </a:solidFill>
                <a:latin typeface="Calibri"/>
                <a:ea typeface="Calibri"/>
                <a:cs typeface="Calibri"/>
                <a:sym typeface="Calibri"/>
              </a:rPr>
              <a:t>What do we use it for?</a:t>
            </a:r>
            <a:endParaRPr sz="1400" b="0" i="0" u="none" strike="noStrike" cap="none">
              <a:solidFill>
                <a:srgbClr val="000000"/>
              </a:solidFill>
              <a:latin typeface="Arial"/>
              <a:ea typeface="Arial"/>
              <a:cs typeface="Arial"/>
              <a:sym typeface="Arial"/>
            </a:endParaRPr>
          </a:p>
        </p:txBody>
      </p:sp>
      <p:sp>
        <p:nvSpPr>
          <p:cNvPr id="396" name="Google Shape;396;p27"/>
          <p:cNvSpPr txBox="1"/>
          <p:nvPr/>
        </p:nvSpPr>
        <p:spPr>
          <a:xfrm>
            <a:off x="1331640" y="2924944"/>
            <a:ext cx="6624736" cy="2958591"/>
          </a:xfrm>
          <a:prstGeom prst="rect">
            <a:avLst/>
          </a:prstGeom>
          <a:noFill/>
          <a:ln>
            <a:noFill/>
          </a:ln>
        </p:spPr>
        <p:txBody>
          <a:bodyPr spcFirstLastPara="1" wrap="square" lIns="91425" tIns="45700" rIns="91425" bIns="45700" anchor="t" anchorCtr="0">
            <a:normAutofit fontScale="77500" lnSpcReduction="20000"/>
          </a:bodyPr>
          <a:lstStyle/>
          <a:p>
            <a:pPr marL="274320" marR="0" lvl="0" indent="-274320" algn="l" rtl="0">
              <a:lnSpc>
                <a:spcPct val="100000"/>
              </a:lnSpc>
              <a:spcBef>
                <a:spcPts val="0"/>
              </a:spcBef>
              <a:spcAft>
                <a:spcPts val="0"/>
              </a:spcAft>
              <a:buClr>
                <a:schemeClr val="accent3"/>
              </a:buClr>
              <a:buSzPct val="95000"/>
              <a:buFont typeface="Noto Sans Symbols"/>
              <a:buChar char="⚫"/>
            </a:pPr>
            <a:r>
              <a:rPr lang="en-GB" sz="2600" b="0" i="0" u="none" strike="noStrike" cap="none">
                <a:solidFill>
                  <a:srgbClr val="000000"/>
                </a:solidFill>
                <a:latin typeface="Calibri"/>
                <a:ea typeface="Calibri"/>
                <a:cs typeface="Calibri"/>
                <a:sym typeface="Calibri"/>
              </a:rPr>
              <a:t>To send letters.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3"/>
              </a:spcBef>
              <a:spcAft>
                <a:spcPts val="0"/>
              </a:spcAft>
              <a:buClr>
                <a:schemeClr val="accent3"/>
              </a:buClr>
              <a:buSzPct val="95000"/>
              <a:buFont typeface="Noto Sans Symbols"/>
              <a:buNone/>
            </a:pPr>
            <a:endParaRPr sz="2600" b="0" i="0" u="none" strike="noStrike" cap="none">
              <a:solidFill>
                <a:srgbClr val="000000"/>
              </a:solidFill>
              <a:latin typeface="Calibri"/>
              <a:ea typeface="Calibri"/>
              <a:cs typeface="Calibri"/>
              <a:sym typeface="Calibri"/>
            </a:endParaRPr>
          </a:p>
          <a:p>
            <a:pPr marL="274320" marR="0" lvl="0" indent="-274320" algn="l" rtl="0">
              <a:lnSpc>
                <a:spcPct val="100000"/>
              </a:lnSpc>
              <a:spcBef>
                <a:spcPts val="403"/>
              </a:spcBef>
              <a:spcAft>
                <a:spcPts val="0"/>
              </a:spcAft>
              <a:buClr>
                <a:schemeClr val="accent3"/>
              </a:buClr>
              <a:buSzPct val="95000"/>
              <a:buFont typeface="Noto Sans Symbols"/>
              <a:buChar char="⚫"/>
            </a:pPr>
            <a:r>
              <a:rPr lang="en-GB" sz="2600" b="0" i="0" u="none" strike="noStrike" cap="none">
                <a:solidFill>
                  <a:srgbClr val="000000"/>
                </a:solidFill>
                <a:latin typeface="Calibri"/>
                <a:ea typeface="Calibri"/>
                <a:cs typeface="Calibri"/>
                <a:sym typeface="Calibri"/>
              </a:rPr>
              <a:t>To set up payments (for trips, clubs or even school dinners.)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3"/>
              </a:spcBef>
              <a:spcAft>
                <a:spcPts val="0"/>
              </a:spcAft>
              <a:buClr>
                <a:schemeClr val="accent3"/>
              </a:buClr>
              <a:buSzPct val="95000"/>
              <a:buFont typeface="Noto Sans Symbols"/>
              <a:buNone/>
            </a:pPr>
            <a:endParaRPr sz="2600" b="0" i="0" u="none" strike="noStrike" cap="none">
              <a:solidFill>
                <a:srgbClr val="000000"/>
              </a:solidFill>
              <a:latin typeface="Calibri"/>
              <a:ea typeface="Calibri"/>
              <a:cs typeface="Calibri"/>
              <a:sym typeface="Calibri"/>
            </a:endParaRPr>
          </a:p>
          <a:p>
            <a:pPr marL="274320" marR="0" lvl="0" indent="-274320" algn="l" rtl="0">
              <a:lnSpc>
                <a:spcPct val="100000"/>
              </a:lnSpc>
              <a:spcBef>
                <a:spcPts val="403"/>
              </a:spcBef>
              <a:spcAft>
                <a:spcPts val="0"/>
              </a:spcAft>
              <a:buClr>
                <a:schemeClr val="accent3"/>
              </a:buClr>
              <a:buSzPct val="95000"/>
              <a:buFont typeface="Noto Sans Symbols"/>
              <a:buChar char="⚫"/>
            </a:pPr>
            <a:r>
              <a:rPr lang="en-GB" sz="2600" b="0" i="0" u="none" strike="noStrike" cap="none">
                <a:solidFill>
                  <a:srgbClr val="000000"/>
                </a:solidFill>
                <a:latin typeface="Calibri"/>
                <a:ea typeface="Calibri"/>
                <a:cs typeface="Calibri"/>
                <a:sym typeface="Calibri"/>
              </a:rPr>
              <a:t>To send reply slips &amp; get responses.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3"/>
              </a:spcBef>
              <a:spcAft>
                <a:spcPts val="0"/>
              </a:spcAft>
              <a:buClr>
                <a:schemeClr val="accent3"/>
              </a:buClr>
              <a:buSzPct val="95000"/>
              <a:buFont typeface="Noto Sans Symbols"/>
              <a:buNone/>
            </a:pPr>
            <a:endParaRPr sz="2600" b="0" i="0" u="none" strike="noStrike" cap="none">
              <a:solidFill>
                <a:srgbClr val="000000"/>
              </a:solidFill>
              <a:latin typeface="Calibri"/>
              <a:ea typeface="Calibri"/>
              <a:cs typeface="Calibri"/>
              <a:sym typeface="Calibri"/>
            </a:endParaRPr>
          </a:p>
          <a:p>
            <a:pPr marL="274320" marR="0" lvl="0" indent="-274320" algn="l" rtl="0">
              <a:lnSpc>
                <a:spcPct val="100000"/>
              </a:lnSpc>
              <a:spcBef>
                <a:spcPts val="403"/>
              </a:spcBef>
              <a:spcAft>
                <a:spcPts val="0"/>
              </a:spcAft>
              <a:buClr>
                <a:schemeClr val="accent3"/>
              </a:buClr>
              <a:buSzPct val="95000"/>
              <a:buFont typeface="Noto Sans Symbols"/>
              <a:buChar char="⚫"/>
            </a:pPr>
            <a:r>
              <a:rPr lang="en-GB" sz="2600" b="0" i="0" u="none" strike="noStrike" cap="none">
                <a:solidFill>
                  <a:srgbClr val="000000"/>
                </a:solidFill>
                <a:latin typeface="Calibri"/>
                <a:ea typeface="Calibri"/>
                <a:cs typeface="Calibri"/>
                <a:sym typeface="Calibri"/>
              </a:rPr>
              <a:t>To send SMS messages (texts.)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3"/>
              </a:spcBef>
              <a:spcAft>
                <a:spcPts val="0"/>
              </a:spcAft>
              <a:buClr>
                <a:schemeClr val="accent3"/>
              </a:buClr>
              <a:buSzPct val="95000"/>
              <a:buFont typeface="Noto Sans Symbols"/>
              <a:buNone/>
            </a:pPr>
            <a:endParaRPr sz="2600" b="0" i="0" u="none" strike="noStrike" cap="none">
              <a:solidFill>
                <a:srgbClr val="000000"/>
              </a:solidFill>
              <a:latin typeface="Calibri"/>
              <a:ea typeface="Calibri"/>
              <a:cs typeface="Calibri"/>
              <a:sym typeface="Calibri"/>
            </a:endParaRPr>
          </a:p>
          <a:p>
            <a:pPr marL="274320" marR="0" lvl="0" indent="-274320" algn="l" rtl="0">
              <a:lnSpc>
                <a:spcPct val="100000"/>
              </a:lnSpc>
              <a:spcBef>
                <a:spcPts val="403"/>
              </a:spcBef>
              <a:spcAft>
                <a:spcPts val="0"/>
              </a:spcAft>
              <a:buClr>
                <a:schemeClr val="accent3"/>
              </a:buClr>
              <a:buSzPct val="95000"/>
              <a:buFont typeface="Noto Sans Symbols"/>
              <a:buChar char="⚫"/>
            </a:pPr>
            <a:r>
              <a:rPr lang="en-GB" sz="2600" b="0" i="0" u="none" strike="noStrike" cap="none">
                <a:solidFill>
                  <a:srgbClr val="000000"/>
                </a:solidFill>
                <a:latin typeface="Calibri"/>
                <a:ea typeface="Calibri"/>
                <a:cs typeface="Calibri"/>
                <a:sym typeface="Calibri"/>
              </a:rPr>
              <a:t>To set up bookings for Parents Evenings.</a:t>
            </a:r>
            <a:endParaRPr sz="1400" b="0" i="0" u="none" strike="noStrike" cap="none">
              <a:solidFill>
                <a:srgbClr val="000000"/>
              </a:solidFill>
              <a:latin typeface="Arial"/>
              <a:ea typeface="Arial"/>
              <a:cs typeface="Arial"/>
              <a:sym typeface="Arial"/>
            </a:endParaRPr>
          </a:p>
        </p:txBody>
      </p:sp>
      <p:sp>
        <p:nvSpPr>
          <p:cNvPr id="397" name="Google Shape;397;p27"/>
          <p:cNvSpPr txBox="1"/>
          <p:nvPr/>
        </p:nvSpPr>
        <p:spPr>
          <a:xfrm>
            <a:off x="130635" y="6093296"/>
            <a:ext cx="858023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Please speak to a member of the office team if you have not yet signed up for parent mail</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animEffect transition="in" filter="fade">
                                      <p:cBhvr>
                                        <p:cTn id="7" dur="500"/>
                                        <p:tgtEl>
                                          <p:spTgt spid="3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6">
                                            <p:txEl>
                                              <p:pRg st="0" end="0"/>
                                            </p:txEl>
                                          </p:spTgt>
                                        </p:tgtEl>
                                        <p:attrNameLst>
                                          <p:attrName>style.visibility</p:attrName>
                                        </p:attrNameLst>
                                      </p:cBhvr>
                                      <p:to>
                                        <p:strVal val="visible"/>
                                      </p:to>
                                    </p:set>
                                    <p:animEffect transition="in" filter="fade">
                                      <p:cBhvr>
                                        <p:cTn id="12" dur="2000"/>
                                        <p:tgtEl>
                                          <p:spTgt spid="3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6">
                                            <p:txEl>
                                              <p:pRg st="1" end="1"/>
                                            </p:txEl>
                                          </p:spTgt>
                                        </p:tgtEl>
                                        <p:attrNameLst>
                                          <p:attrName>style.visibility</p:attrName>
                                        </p:attrNameLst>
                                      </p:cBhvr>
                                      <p:to>
                                        <p:strVal val="visible"/>
                                      </p:to>
                                    </p:set>
                                    <p:animEffect transition="in" filter="fade">
                                      <p:cBhvr>
                                        <p:cTn id="17" dur="2000"/>
                                        <p:tgtEl>
                                          <p:spTgt spid="39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6">
                                            <p:txEl>
                                              <p:pRg st="2" end="2"/>
                                            </p:txEl>
                                          </p:spTgt>
                                        </p:tgtEl>
                                        <p:attrNameLst>
                                          <p:attrName>style.visibility</p:attrName>
                                        </p:attrNameLst>
                                      </p:cBhvr>
                                      <p:to>
                                        <p:strVal val="visible"/>
                                      </p:to>
                                    </p:set>
                                    <p:animEffect transition="in" filter="fade">
                                      <p:cBhvr>
                                        <p:cTn id="22" dur="2000"/>
                                        <p:tgtEl>
                                          <p:spTgt spid="39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6">
                                            <p:txEl>
                                              <p:pRg st="3" end="3"/>
                                            </p:txEl>
                                          </p:spTgt>
                                        </p:tgtEl>
                                        <p:attrNameLst>
                                          <p:attrName>style.visibility</p:attrName>
                                        </p:attrNameLst>
                                      </p:cBhvr>
                                      <p:to>
                                        <p:strVal val="visible"/>
                                      </p:to>
                                    </p:set>
                                    <p:animEffect transition="in" filter="fade">
                                      <p:cBhvr>
                                        <p:cTn id="27" dur="2000"/>
                                        <p:tgtEl>
                                          <p:spTgt spid="39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6">
                                            <p:txEl>
                                              <p:pRg st="4" end="4"/>
                                            </p:txEl>
                                          </p:spTgt>
                                        </p:tgtEl>
                                        <p:attrNameLst>
                                          <p:attrName>style.visibility</p:attrName>
                                        </p:attrNameLst>
                                      </p:cBhvr>
                                      <p:to>
                                        <p:strVal val="visible"/>
                                      </p:to>
                                    </p:set>
                                    <p:animEffect transition="in" filter="fade">
                                      <p:cBhvr>
                                        <p:cTn id="32" dur="2000"/>
                                        <p:tgtEl>
                                          <p:spTgt spid="39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6">
                                            <p:txEl>
                                              <p:pRg st="5" end="5"/>
                                            </p:txEl>
                                          </p:spTgt>
                                        </p:tgtEl>
                                        <p:attrNameLst>
                                          <p:attrName>style.visibility</p:attrName>
                                        </p:attrNameLst>
                                      </p:cBhvr>
                                      <p:to>
                                        <p:strVal val="visible"/>
                                      </p:to>
                                    </p:set>
                                    <p:animEffect transition="in" filter="fade">
                                      <p:cBhvr>
                                        <p:cTn id="37" dur="2000"/>
                                        <p:tgtEl>
                                          <p:spTgt spid="39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6">
                                            <p:txEl>
                                              <p:pRg st="6" end="6"/>
                                            </p:txEl>
                                          </p:spTgt>
                                        </p:tgtEl>
                                        <p:attrNameLst>
                                          <p:attrName>style.visibility</p:attrName>
                                        </p:attrNameLst>
                                      </p:cBhvr>
                                      <p:to>
                                        <p:strVal val="visible"/>
                                      </p:to>
                                    </p:set>
                                    <p:animEffect transition="in" filter="fade">
                                      <p:cBhvr>
                                        <p:cTn id="42" dur="2000"/>
                                        <p:tgtEl>
                                          <p:spTgt spid="39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6">
                                            <p:txEl>
                                              <p:pRg st="7" end="7"/>
                                            </p:txEl>
                                          </p:spTgt>
                                        </p:tgtEl>
                                        <p:attrNameLst>
                                          <p:attrName>style.visibility</p:attrName>
                                        </p:attrNameLst>
                                      </p:cBhvr>
                                      <p:to>
                                        <p:strVal val="visible"/>
                                      </p:to>
                                    </p:set>
                                    <p:animEffect transition="in" filter="fade">
                                      <p:cBhvr>
                                        <p:cTn id="47" dur="2000"/>
                                        <p:tgtEl>
                                          <p:spTgt spid="39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96">
                                            <p:txEl>
                                              <p:pRg st="8" end="8"/>
                                            </p:txEl>
                                          </p:spTgt>
                                        </p:tgtEl>
                                        <p:attrNameLst>
                                          <p:attrName>style.visibility</p:attrName>
                                        </p:attrNameLst>
                                      </p:cBhvr>
                                      <p:to>
                                        <p:strVal val="visible"/>
                                      </p:to>
                                    </p:set>
                                    <p:animEffect transition="in" filter="fade">
                                      <p:cBhvr>
                                        <p:cTn id="52" dur="2000"/>
                                        <p:tgtEl>
                                          <p:spTgt spid="39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e33f2e1024_0_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1800"/>
              <a:buNone/>
            </a:pPr>
            <a:endParaRPr/>
          </a:p>
        </p:txBody>
      </p:sp>
      <p:sp>
        <p:nvSpPr>
          <p:cNvPr id="404" name="Google Shape;404;ge33f2e1024_0_0"/>
          <p:cNvSpPr txBox="1">
            <a:spLocks noGrp="1"/>
          </p:cNvSpPr>
          <p:nvPr>
            <p:ph type="body" idx="1"/>
          </p:nvPr>
        </p:nvSpPr>
        <p:spPr>
          <a:xfrm>
            <a:off x="457200" y="1935480"/>
            <a:ext cx="8229600" cy="4389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710"/>
              <a:buNone/>
            </a:pPr>
            <a:endParaRPr/>
          </a:p>
        </p:txBody>
      </p:sp>
      <p:pic>
        <p:nvPicPr>
          <p:cNvPr id="405" name="Google Shape;405;ge33f2e1024_0_0"/>
          <p:cNvPicPr preferRelativeResize="0"/>
          <p:nvPr/>
        </p:nvPicPr>
        <p:blipFill rotWithShape="1">
          <a:blip r:embed="rId3">
            <a:alphaModFix/>
          </a:blip>
          <a:srcRect/>
          <a:stretch/>
        </p:blipFill>
        <p:spPr>
          <a:xfrm>
            <a:off x="1000125" y="1562100"/>
            <a:ext cx="7143750" cy="3733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e33f2e1024_0_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1800"/>
              <a:buNone/>
            </a:pPr>
            <a:endParaRPr/>
          </a:p>
        </p:txBody>
      </p:sp>
      <p:sp>
        <p:nvSpPr>
          <p:cNvPr id="412" name="Google Shape;412;ge33f2e1024_0_6"/>
          <p:cNvSpPr txBox="1">
            <a:spLocks noGrp="1"/>
          </p:cNvSpPr>
          <p:nvPr>
            <p:ph type="body" idx="1"/>
          </p:nvPr>
        </p:nvSpPr>
        <p:spPr>
          <a:xfrm>
            <a:off x="457200" y="1935480"/>
            <a:ext cx="8229600" cy="4389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710"/>
              <a:buNone/>
            </a:pPr>
            <a:endParaRPr/>
          </a:p>
        </p:txBody>
      </p:sp>
      <p:pic>
        <p:nvPicPr>
          <p:cNvPr id="413" name="Google Shape;413;ge33f2e1024_0_6"/>
          <p:cNvPicPr preferRelativeResize="0"/>
          <p:nvPr/>
        </p:nvPicPr>
        <p:blipFill rotWithShape="1">
          <a:blip r:embed="rId3">
            <a:alphaModFix/>
          </a:blip>
          <a:srcRect/>
          <a:stretch/>
        </p:blipFill>
        <p:spPr>
          <a:xfrm>
            <a:off x="919163" y="1395413"/>
            <a:ext cx="7305675" cy="4067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8"/>
          <p:cNvSpPr txBox="1">
            <a:spLocks noGrp="1"/>
          </p:cNvSpPr>
          <p:nvPr>
            <p:ph type="title"/>
          </p:nvPr>
        </p:nvSpPr>
        <p:spPr>
          <a:xfrm>
            <a:off x="539552" y="2924944"/>
            <a:ext cx="8229600" cy="11430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rgbClr val="000000"/>
              </a:buClr>
              <a:buSzPts val="5000"/>
              <a:buFont typeface="Calibri"/>
              <a:buNone/>
            </a:pPr>
            <a:r>
              <a:rPr lang="en-GB">
                <a:solidFill>
                  <a:srgbClr val="000000"/>
                </a:solidFill>
              </a:rPr>
              <a:t>Thank you for attending!</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e07efd108b_0_11"/>
          <p:cNvSpPr txBox="1"/>
          <p:nvPr/>
        </p:nvSpPr>
        <p:spPr>
          <a:xfrm>
            <a:off x="379350" y="346225"/>
            <a:ext cx="8385300" cy="6511800"/>
          </a:xfrm>
          <a:prstGeom prst="rect">
            <a:avLst/>
          </a:prstGeom>
          <a:noFill/>
          <a:ln>
            <a:noFill/>
          </a:ln>
        </p:spPr>
        <p:txBody>
          <a:bodyPr spcFirstLastPara="1" wrap="square" lIns="91425" tIns="91425" rIns="91425" bIns="91425" anchor="ctr" anchorCtr="0">
            <a:noAutofit/>
          </a:bodyPr>
          <a:lstStyle/>
          <a:p>
            <a:pPr marL="0" marR="0" lvl="0" indent="0" algn="just" rtl="0">
              <a:lnSpc>
                <a:spcPct val="107916"/>
              </a:lnSpc>
              <a:spcBef>
                <a:spcPts val="0"/>
              </a:spcBef>
              <a:spcAft>
                <a:spcPts val="0"/>
              </a:spcAft>
              <a:buClr>
                <a:srgbClr val="000000"/>
              </a:buClr>
              <a:buSzPts val="2600"/>
              <a:buFont typeface="Arial"/>
              <a:buNone/>
            </a:pPr>
            <a:r>
              <a:rPr lang="en-GB" sz="2600" b="0" i="0" u="sng" strike="noStrike" cap="none">
                <a:solidFill>
                  <a:srgbClr val="000000"/>
                </a:solidFill>
                <a:latin typeface="Arial"/>
                <a:ea typeface="Arial"/>
                <a:cs typeface="Arial"/>
                <a:sym typeface="Arial"/>
              </a:rPr>
              <a:t>Ryders Hayes Vision and Values 2021</a:t>
            </a:r>
            <a:endParaRPr sz="2600" b="0" i="0" u="sng" strike="noStrike" cap="none">
              <a:solidFill>
                <a:srgbClr val="000000"/>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just" rtl="0">
              <a:lnSpc>
                <a:spcPct val="107916"/>
              </a:lnSpc>
              <a:spcBef>
                <a:spcPts val="800"/>
              </a:spcBef>
              <a:spcAft>
                <a:spcPts val="0"/>
              </a:spcAft>
              <a:buClr>
                <a:srgbClr val="000000"/>
              </a:buClr>
              <a:buSzPts val="1400"/>
              <a:buFont typeface="Arial"/>
              <a:buNone/>
            </a:pPr>
            <a:r>
              <a:rPr lang="en-GB" sz="1400" b="1" i="0" u="none" strike="noStrike" cap="none">
                <a:solidFill>
                  <a:srgbClr val="000000"/>
                </a:solidFill>
                <a:latin typeface="Calibri"/>
                <a:ea typeface="Calibri"/>
                <a:cs typeface="Calibri"/>
                <a:sym typeface="Calibri"/>
              </a:rPr>
              <a:t>1.Mission Statement: </a:t>
            </a:r>
            <a:endParaRPr sz="1400" b="0" i="0" u="none" strike="noStrike" cap="none">
              <a:solidFill>
                <a:srgbClr val="333333"/>
              </a:solidFill>
              <a:latin typeface="Calibri"/>
              <a:ea typeface="Calibri"/>
              <a:cs typeface="Calibri"/>
              <a:sym typeface="Calibri"/>
            </a:endParaRPr>
          </a:p>
          <a:p>
            <a:pPr marL="0" marR="0" lvl="0" indent="0" algn="just" rtl="0">
              <a:lnSpc>
                <a:spcPct val="107916"/>
              </a:lnSpc>
              <a:spcBef>
                <a:spcPts val="800"/>
              </a:spcBef>
              <a:spcAft>
                <a:spcPts val="0"/>
              </a:spcAft>
              <a:buClr>
                <a:srgbClr val="000000"/>
              </a:buClr>
              <a:buSzPts val="900"/>
              <a:buFont typeface="Arial"/>
              <a:buNone/>
            </a:pPr>
            <a:endParaRPr sz="900" b="0" i="0" u="none" strike="noStrike" cap="none">
              <a:solidFill>
                <a:srgbClr val="333333"/>
              </a:solidFill>
              <a:latin typeface="Calibri"/>
              <a:ea typeface="Calibri"/>
              <a:cs typeface="Calibri"/>
              <a:sym typeface="Calibri"/>
            </a:endParaRPr>
          </a:p>
          <a:p>
            <a:pPr marL="0" marR="0" lvl="0" indent="0" algn="just" rtl="0">
              <a:lnSpc>
                <a:spcPct val="107916"/>
              </a:lnSpc>
              <a:spcBef>
                <a:spcPts val="800"/>
              </a:spcBef>
              <a:spcAft>
                <a:spcPts val="0"/>
              </a:spcAft>
              <a:buClr>
                <a:srgbClr val="000000"/>
              </a:buClr>
              <a:buSzPts val="900"/>
              <a:buFont typeface="Arial"/>
              <a:buNone/>
            </a:pPr>
            <a:endParaRPr sz="900" b="0" i="0" u="none" strike="noStrike" cap="none">
              <a:solidFill>
                <a:srgbClr val="333333"/>
              </a:solidFill>
              <a:latin typeface="Calibri"/>
              <a:ea typeface="Calibri"/>
              <a:cs typeface="Calibri"/>
              <a:sym typeface="Calibri"/>
            </a:endParaRPr>
          </a:p>
          <a:p>
            <a:pPr marL="588645" marR="0" lvl="0" indent="0" algn="just" rtl="0">
              <a:lnSpc>
                <a:spcPct val="107916"/>
              </a:lnSpc>
              <a:spcBef>
                <a:spcPts val="800"/>
              </a:spcBef>
              <a:spcAft>
                <a:spcPts val="0"/>
              </a:spcAft>
              <a:buClr>
                <a:srgbClr val="000000"/>
              </a:buClr>
              <a:buSzPts val="1400"/>
              <a:buFont typeface="Arial"/>
              <a:buNone/>
            </a:pPr>
            <a:endParaRPr sz="1400" b="1" i="0" u="none" strike="noStrike" cap="none">
              <a:solidFill>
                <a:srgbClr val="333333"/>
              </a:solidFill>
              <a:latin typeface="Calibri"/>
              <a:ea typeface="Calibri"/>
              <a:cs typeface="Calibri"/>
              <a:sym typeface="Calibri"/>
            </a:endParaRPr>
          </a:p>
          <a:p>
            <a:pPr marL="0" marR="0" lvl="0" indent="0" algn="just" rtl="0">
              <a:lnSpc>
                <a:spcPct val="107916"/>
              </a:lnSpc>
              <a:spcBef>
                <a:spcPts val="800"/>
              </a:spcBef>
              <a:spcAft>
                <a:spcPts val="0"/>
              </a:spcAft>
              <a:buClr>
                <a:srgbClr val="000000"/>
              </a:buClr>
              <a:buSzPts val="1400"/>
              <a:buFont typeface="Arial"/>
              <a:buNone/>
            </a:pPr>
            <a:r>
              <a:rPr lang="en-GB" sz="1400" b="1" i="0" u="none" strike="noStrike" cap="none">
                <a:solidFill>
                  <a:srgbClr val="333333"/>
                </a:solidFill>
                <a:latin typeface="Calibri"/>
                <a:ea typeface="Calibri"/>
                <a:cs typeface="Calibri"/>
                <a:sym typeface="Calibri"/>
              </a:rPr>
              <a:t>2. Vision</a:t>
            </a:r>
            <a:r>
              <a:rPr lang="en-GB" sz="1100" b="0" i="0" u="none" strike="noStrike" cap="none">
                <a:solidFill>
                  <a:srgbClr val="333333"/>
                </a:solidFill>
                <a:latin typeface="Calibri"/>
                <a:ea typeface="Calibri"/>
                <a:cs typeface="Calibri"/>
                <a:sym typeface="Calibri"/>
              </a:rPr>
              <a:t>:</a:t>
            </a:r>
            <a:r>
              <a:rPr lang="en-GB" sz="1100" b="1" i="1" u="none" strike="noStrike" cap="none">
                <a:solidFill>
                  <a:srgbClr val="000000"/>
                </a:solidFill>
                <a:latin typeface="Calibri"/>
                <a:ea typeface="Calibri"/>
                <a:cs typeface="Calibri"/>
                <a:sym typeface="Calibri"/>
              </a:rPr>
              <a:t> To nurture and facilitate the growth of our pupils and their learning; equipping them with the skills and attributes to embrace the challenges of a rapidly changing world. To enjoy success for today and be prepared for tomorrow, by instilling the values of: </a:t>
            </a:r>
            <a:endParaRPr sz="1100" b="1" i="1" u="none" strike="noStrike" cap="none">
              <a:solidFill>
                <a:srgbClr val="000000"/>
              </a:solidFill>
              <a:latin typeface="Calibri"/>
              <a:ea typeface="Calibri"/>
              <a:cs typeface="Calibri"/>
              <a:sym typeface="Calibri"/>
            </a:endParaRPr>
          </a:p>
          <a:p>
            <a:pPr marL="457200" marR="0" lvl="0" indent="0" algn="just" rtl="0">
              <a:lnSpc>
                <a:spcPct val="107916"/>
              </a:lnSpc>
              <a:spcBef>
                <a:spcPts val="800"/>
              </a:spcBef>
              <a:spcAft>
                <a:spcPts val="0"/>
              </a:spcAft>
              <a:buClr>
                <a:srgbClr val="000000"/>
              </a:buClr>
              <a:buSzPts val="1100"/>
              <a:buFont typeface="Arial"/>
              <a:buNone/>
            </a:pPr>
            <a:r>
              <a:rPr lang="en-GB" sz="1100" b="1" i="0" u="none" strike="noStrike" cap="none">
                <a:solidFill>
                  <a:srgbClr val="980000"/>
                </a:solidFill>
                <a:latin typeface="Calibri"/>
                <a:ea typeface="Calibri"/>
                <a:cs typeface="Calibri"/>
                <a:sym typeface="Calibri"/>
              </a:rPr>
              <a:t>Character</a:t>
            </a:r>
            <a:r>
              <a:rPr lang="en-GB" sz="1100" b="0" i="1" u="none" strike="noStrike" cap="none">
                <a:solidFill>
                  <a:srgbClr val="000000"/>
                </a:solidFill>
                <a:latin typeface="Calibri"/>
                <a:ea typeface="Calibri"/>
                <a:cs typeface="Calibri"/>
                <a:sym typeface="Calibri"/>
              </a:rPr>
              <a:t>: qualities of the individual essential for being personally effective in a complex world including: grit, tenacity, perseverance, resilience, independence, reliability and honesty.</a:t>
            </a:r>
            <a:endParaRPr sz="1100" b="0" i="1" u="none" strike="noStrike" cap="none">
              <a:solidFill>
                <a:srgbClr val="000000"/>
              </a:solidFill>
              <a:latin typeface="Calibri"/>
              <a:ea typeface="Calibri"/>
              <a:cs typeface="Calibri"/>
              <a:sym typeface="Calibri"/>
            </a:endParaRPr>
          </a:p>
          <a:p>
            <a:pPr marL="457200" marR="0" lvl="0" indent="0" algn="just" rtl="0">
              <a:lnSpc>
                <a:spcPct val="107916"/>
              </a:lnSpc>
              <a:spcBef>
                <a:spcPts val="800"/>
              </a:spcBef>
              <a:spcAft>
                <a:spcPts val="0"/>
              </a:spcAft>
              <a:buClr>
                <a:srgbClr val="000000"/>
              </a:buClr>
              <a:buSzPts val="1100"/>
              <a:buFont typeface="Arial"/>
              <a:buNone/>
            </a:pPr>
            <a:r>
              <a:rPr lang="en-GB" sz="1100" b="1" i="0" u="none" strike="noStrike" cap="none">
                <a:solidFill>
                  <a:srgbClr val="980000"/>
                </a:solidFill>
                <a:latin typeface="Calibri"/>
                <a:ea typeface="Calibri"/>
                <a:cs typeface="Calibri"/>
                <a:sym typeface="Calibri"/>
              </a:rPr>
              <a:t>Citizenship</a:t>
            </a:r>
            <a:r>
              <a:rPr lang="en-GB" sz="1100" b="0" i="0" u="none" strike="noStrike" cap="none">
                <a:solidFill>
                  <a:srgbClr val="000000"/>
                </a:solidFill>
                <a:latin typeface="Calibri"/>
                <a:ea typeface="Calibri"/>
                <a:cs typeface="Calibri"/>
                <a:sym typeface="Calibri"/>
              </a:rPr>
              <a:t>: </a:t>
            </a:r>
            <a:r>
              <a:rPr lang="en-GB" sz="1100" b="0" i="1" u="none" strike="noStrike" cap="none">
                <a:solidFill>
                  <a:srgbClr val="000000"/>
                </a:solidFill>
                <a:latin typeface="Calibri"/>
                <a:ea typeface="Calibri"/>
                <a:cs typeface="Calibri"/>
                <a:sym typeface="Calibri"/>
              </a:rPr>
              <a:t>upholding British Values, thinking like global citizens, considering global issues based on deep understanding of diverse values with genuine interest in engaging with others to solve complex problems that impact human and environmental sustainability</a:t>
            </a:r>
            <a:endParaRPr sz="1100" b="0" i="1" u="none" strike="noStrike" cap="none">
              <a:solidFill>
                <a:srgbClr val="000000"/>
              </a:solidFill>
              <a:latin typeface="Calibri"/>
              <a:ea typeface="Calibri"/>
              <a:cs typeface="Calibri"/>
              <a:sym typeface="Calibri"/>
            </a:endParaRPr>
          </a:p>
          <a:p>
            <a:pPr marL="457200" marR="0" lvl="0" indent="0" algn="just" rtl="0">
              <a:lnSpc>
                <a:spcPct val="107916"/>
              </a:lnSpc>
              <a:spcBef>
                <a:spcPts val="800"/>
              </a:spcBef>
              <a:spcAft>
                <a:spcPts val="0"/>
              </a:spcAft>
              <a:buClr>
                <a:srgbClr val="000000"/>
              </a:buClr>
              <a:buSzPts val="1100"/>
              <a:buFont typeface="Arial"/>
              <a:buNone/>
            </a:pPr>
            <a:r>
              <a:rPr lang="en-GB" sz="1100" b="1" i="0" u="none" strike="noStrike" cap="none">
                <a:solidFill>
                  <a:srgbClr val="980000"/>
                </a:solidFill>
                <a:latin typeface="Calibri"/>
                <a:ea typeface="Calibri"/>
                <a:cs typeface="Calibri"/>
                <a:sym typeface="Calibri"/>
              </a:rPr>
              <a:t>Collaboration</a:t>
            </a:r>
            <a:r>
              <a:rPr lang="en-GB" sz="1100" b="0" i="0" u="none" strike="noStrike" cap="none">
                <a:solidFill>
                  <a:srgbClr val="000000"/>
                </a:solidFill>
                <a:latin typeface="Calibri"/>
                <a:ea typeface="Calibri"/>
                <a:cs typeface="Calibri"/>
                <a:sym typeface="Calibri"/>
              </a:rPr>
              <a:t>: the capacity to work interdependently and synergistically in teams with strong interpersonal and team-related skills including effective management of team dynamics, making substantive decisions together, and learning from and contributing to the learning of others.</a:t>
            </a:r>
            <a:endParaRPr sz="1100" b="0" i="0" u="none" strike="noStrike" cap="none">
              <a:solidFill>
                <a:srgbClr val="000000"/>
              </a:solidFill>
              <a:latin typeface="Calibri"/>
              <a:ea typeface="Calibri"/>
              <a:cs typeface="Calibri"/>
              <a:sym typeface="Calibri"/>
            </a:endParaRPr>
          </a:p>
          <a:p>
            <a:pPr marL="457200" marR="0" lvl="0" indent="0" algn="just" rtl="0">
              <a:lnSpc>
                <a:spcPct val="107916"/>
              </a:lnSpc>
              <a:spcBef>
                <a:spcPts val="800"/>
              </a:spcBef>
              <a:spcAft>
                <a:spcPts val="0"/>
              </a:spcAft>
              <a:buClr>
                <a:srgbClr val="000000"/>
              </a:buClr>
              <a:buSzPts val="1100"/>
              <a:buFont typeface="Arial"/>
              <a:buNone/>
            </a:pPr>
            <a:r>
              <a:rPr lang="en-GB" sz="1100" b="1" i="0" u="none" strike="noStrike" cap="none">
                <a:solidFill>
                  <a:srgbClr val="980000"/>
                </a:solidFill>
                <a:latin typeface="Calibri"/>
                <a:ea typeface="Calibri"/>
                <a:cs typeface="Calibri"/>
                <a:sym typeface="Calibri"/>
              </a:rPr>
              <a:t>Communication:</a:t>
            </a:r>
            <a:r>
              <a:rPr lang="en-GB" sz="1100" b="0" i="0" u="none" strike="noStrike" cap="none">
                <a:solidFill>
                  <a:srgbClr val="000000"/>
                </a:solidFill>
                <a:latin typeface="Calibri"/>
                <a:ea typeface="Calibri"/>
                <a:cs typeface="Calibri"/>
                <a:sym typeface="Calibri"/>
              </a:rPr>
              <a:t> entailing mastery of three fluencies: digital, writing and speaking tailored for a range of audiences, through early, high-quality back and forth interaction.</a:t>
            </a:r>
            <a:endParaRPr sz="1100" b="0" i="0" u="none" strike="noStrike" cap="none">
              <a:solidFill>
                <a:srgbClr val="000000"/>
              </a:solidFill>
              <a:latin typeface="Calibri"/>
              <a:ea typeface="Calibri"/>
              <a:cs typeface="Calibri"/>
              <a:sym typeface="Calibri"/>
            </a:endParaRPr>
          </a:p>
          <a:p>
            <a:pPr marL="457200" marR="0" lvl="0" indent="0" algn="just" rtl="0">
              <a:lnSpc>
                <a:spcPct val="107916"/>
              </a:lnSpc>
              <a:spcBef>
                <a:spcPts val="800"/>
              </a:spcBef>
              <a:spcAft>
                <a:spcPts val="0"/>
              </a:spcAft>
              <a:buClr>
                <a:srgbClr val="000000"/>
              </a:buClr>
              <a:buSzPts val="1100"/>
              <a:buFont typeface="Arial"/>
              <a:buNone/>
            </a:pPr>
            <a:r>
              <a:rPr lang="en-GB" sz="1100" b="1" i="0" u="none" strike="noStrike" cap="none">
                <a:solidFill>
                  <a:srgbClr val="980000"/>
                </a:solidFill>
                <a:latin typeface="Calibri"/>
                <a:ea typeface="Calibri"/>
                <a:cs typeface="Calibri"/>
                <a:sym typeface="Calibri"/>
              </a:rPr>
              <a:t>Creativity:</a:t>
            </a:r>
            <a:r>
              <a:rPr lang="en-GB" sz="1100" b="0" i="0" u="none" strike="noStrike" cap="none">
                <a:solidFill>
                  <a:srgbClr val="000000"/>
                </a:solidFill>
                <a:latin typeface="Calibri"/>
                <a:ea typeface="Calibri"/>
                <a:cs typeface="Calibri"/>
                <a:sym typeface="Calibri"/>
              </a:rPr>
              <a:t> having an ‘entrepreneurial eye’ for economic and social opportunities, asking the right questions to generate novel ideas and explore possibilities, demonstrating leadership to pursue those ideas into practice.</a:t>
            </a:r>
            <a:endParaRPr sz="1100" b="0" i="0" u="none" strike="noStrike" cap="none">
              <a:solidFill>
                <a:srgbClr val="000000"/>
              </a:solidFill>
              <a:latin typeface="Calibri"/>
              <a:ea typeface="Calibri"/>
              <a:cs typeface="Calibri"/>
              <a:sym typeface="Calibri"/>
            </a:endParaRPr>
          </a:p>
          <a:p>
            <a:pPr marL="457200" marR="0" lvl="0" indent="0" algn="just" rtl="0">
              <a:lnSpc>
                <a:spcPct val="107916"/>
              </a:lnSpc>
              <a:spcBef>
                <a:spcPts val="800"/>
              </a:spcBef>
              <a:spcAft>
                <a:spcPts val="800"/>
              </a:spcAft>
              <a:buClr>
                <a:srgbClr val="000000"/>
              </a:buClr>
              <a:buSzPts val="1100"/>
              <a:buFont typeface="Arial"/>
              <a:buNone/>
            </a:pPr>
            <a:r>
              <a:rPr lang="en-GB" sz="1100" b="1" i="0" u="none" strike="noStrike" cap="none">
                <a:solidFill>
                  <a:srgbClr val="980000"/>
                </a:solidFill>
                <a:latin typeface="Calibri"/>
                <a:ea typeface="Calibri"/>
                <a:cs typeface="Calibri"/>
                <a:sym typeface="Calibri"/>
              </a:rPr>
              <a:t>Critical Thinking</a:t>
            </a:r>
            <a:r>
              <a:rPr lang="en-GB" sz="1100" b="0" i="0" u="none" strike="noStrike" cap="none">
                <a:solidFill>
                  <a:srgbClr val="000000"/>
                </a:solidFill>
                <a:latin typeface="Calibri"/>
                <a:ea typeface="Calibri"/>
                <a:cs typeface="Calibri"/>
                <a:sym typeface="Calibri"/>
              </a:rPr>
              <a:t>: critically evaluating information and arguments, reflecting upon them, seeing patterns and connections, constructing  meaningful knowledge and applying it in the  real world.</a:t>
            </a:r>
            <a:endParaRPr sz="1100" b="0" i="0" u="none" strike="noStrike" cap="none">
              <a:solidFill>
                <a:srgbClr val="000000"/>
              </a:solidFill>
              <a:latin typeface="Calibri"/>
              <a:ea typeface="Calibri"/>
              <a:cs typeface="Calibri"/>
              <a:sym typeface="Calibri"/>
            </a:endParaRPr>
          </a:p>
        </p:txBody>
      </p:sp>
      <p:pic>
        <p:nvPicPr>
          <p:cNvPr id="126" name="Google Shape;126;ge07efd108b_0_11"/>
          <p:cNvPicPr preferRelativeResize="0"/>
          <p:nvPr/>
        </p:nvPicPr>
        <p:blipFill rotWithShape="1">
          <a:blip r:embed="rId3">
            <a:alphaModFix/>
          </a:blip>
          <a:srcRect/>
          <a:stretch/>
        </p:blipFill>
        <p:spPr>
          <a:xfrm>
            <a:off x="379350" y="2026838"/>
            <a:ext cx="7727863" cy="685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p:nvPr/>
        </p:nvSpPr>
        <p:spPr>
          <a:xfrm>
            <a:off x="1403648" y="908720"/>
            <a:ext cx="7122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accent2"/>
                </a:solidFill>
                <a:latin typeface="Comic Sans MS"/>
                <a:ea typeface="Comic Sans MS"/>
                <a:cs typeface="Comic Sans MS"/>
                <a:sym typeface="Comic Sans MS"/>
              </a:rPr>
              <a:t>Our curriculum is evolving ! </a:t>
            </a:r>
            <a:endParaRPr sz="1400" b="0" i="0" u="none" strike="noStrike" cap="none">
              <a:solidFill>
                <a:srgbClr val="000000"/>
              </a:solidFill>
              <a:latin typeface="Arial"/>
              <a:ea typeface="Arial"/>
              <a:cs typeface="Arial"/>
              <a:sym typeface="Arial"/>
            </a:endParaRPr>
          </a:p>
        </p:txBody>
      </p:sp>
      <p:sp>
        <p:nvSpPr>
          <p:cNvPr id="132" name="Google Shape;132;p3"/>
          <p:cNvSpPr txBox="1"/>
          <p:nvPr/>
        </p:nvSpPr>
        <p:spPr>
          <a:xfrm>
            <a:off x="1115616" y="1628800"/>
            <a:ext cx="6984776"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accent2"/>
                </a:solidFill>
                <a:latin typeface="Calibri"/>
                <a:ea typeface="Calibri"/>
                <a:cs typeface="Calibri"/>
                <a:sym typeface="Calibri"/>
              </a:rPr>
              <a:t>We have designed a bespoke curriculum specifically for our children.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accent2"/>
                </a:solidFill>
                <a:latin typeface="Calibri"/>
                <a:ea typeface="Calibri"/>
                <a:cs typeface="Calibri"/>
                <a:sym typeface="Calibri"/>
              </a:rPr>
              <a:t>In order to store information in long term memory children need to revisit the same key skills, concepts  and vocabulary through a range of key experiences.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accent2"/>
                </a:solidFill>
                <a:latin typeface="Calibri"/>
                <a:ea typeface="Calibri"/>
                <a:cs typeface="Calibri"/>
                <a:sym typeface="Calibri"/>
              </a:rPr>
              <a:t>We have grouped our subjects into three categories – Sciences, Arts and Life skills  </a:t>
            </a:r>
            <a:endParaRPr sz="1400" b="0" i="0" u="none" strike="noStrike" cap="none">
              <a:solidFill>
                <a:srgbClr val="000000"/>
              </a:solidFill>
              <a:latin typeface="Arial"/>
              <a:ea typeface="Arial"/>
              <a:cs typeface="Arial"/>
              <a:sym typeface="Arial"/>
            </a:endParaRPr>
          </a:p>
        </p:txBody>
      </p:sp>
      <p:pic>
        <p:nvPicPr>
          <p:cNvPr id="133" name="Google Shape;133;p3" descr="C:\Users\Alison\AppData\Local\Temp\ksohtml\wps_clip_image-32620.png"/>
          <p:cNvPicPr preferRelativeResize="0"/>
          <p:nvPr/>
        </p:nvPicPr>
        <p:blipFill rotWithShape="1">
          <a:blip r:embed="rId3">
            <a:alphaModFix/>
          </a:blip>
          <a:srcRect/>
          <a:stretch/>
        </p:blipFill>
        <p:spPr>
          <a:xfrm>
            <a:off x="539552" y="836712"/>
            <a:ext cx="514350" cy="800101"/>
          </a:xfrm>
          <a:prstGeom prst="rect">
            <a:avLst/>
          </a:prstGeom>
          <a:noFill/>
          <a:ln>
            <a:noFill/>
          </a:ln>
        </p:spPr>
      </p:pic>
      <p:pic>
        <p:nvPicPr>
          <p:cNvPr id="134" name="Google Shape;134;p3" descr="C:\Users\Alison\AppData\Local\Temp\ksohtml\wps_clip_image-32679.png"/>
          <p:cNvPicPr preferRelativeResize="0"/>
          <p:nvPr/>
        </p:nvPicPr>
        <p:blipFill rotWithShape="1">
          <a:blip r:embed="rId4">
            <a:alphaModFix/>
          </a:blip>
          <a:srcRect/>
          <a:stretch/>
        </p:blipFill>
        <p:spPr>
          <a:xfrm>
            <a:off x="8316416" y="908720"/>
            <a:ext cx="491295" cy="792088"/>
          </a:xfrm>
          <a:prstGeom prst="rect">
            <a:avLst/>
          </a:prstGeom>
          <a:noFill/>
          <a:ln>
            <a:noFill/>
          </a:ln>
        </p:spPr>
      </p:pic>
      <p:pic>
        <p:nvPicPr>
          <p:cNvPr id="135" name="Google Shape;135;p3" descr="C:\Users\Alison\AppData\Local\Temp\ksohtml\wps_clip_image-41.png"/>
          <p:cNvPicPr preferRelativeResize="0"/>
          <p:nvPr/>
        </p:nvPicPr>
        <p:blipFill rotWithShape="1">
          <a:blip r:embed="rId5">
            <a:alphaModFix/>
          </a:blip>
          <a:srcRect/>
          <a:stretch/>
        </p:blipFill>
        <p:spPr>
          <a:xfrm>
            <a:off x="8172400" y="5085184"/>
            <a:ext cx="533400" cy="828676"/>
          </a:xfrm>
          <a:prstGeom prst="rect">
            <a:avLst/>
          </a:prstGeom>
          <a:noFill/>
          <a:ln>
            <a:noFill/>
          </a:ln>
        </p:spPr>
      </p:pic>
      <p:pic>
        <p:nvPicPr>
          <p:cNvPr id="136" name="Google Shape;136;p3" descr="C:\Users\Alison\AppData\Local\Temp\ksohtml\wps_clip_image-74.png"/>
          <p:cNvPicPr preferRelativeResize="0"/>
          <p:nvPr/>
        </p:nvPicPr>
        <p:blipFill rotWithShape="1">
          <a:blip r:embed="rId6">
            <a:alphaModFix/>
          </a:blip>
          <a:srcRect/>
          <a:stretch/>
        </p:blipFill>
        <p:spPr>
          <a:xfrm>
            <a:off x="8172400" y="3861048"/>
            <a:ext cx="647700" cy="828676"/>
          </a:xfrm>
          <a:prstGeom prst="rect">
            <a:avLst/>
          </a:prstGeom>
          <a:noFill/>
          <a:ln>
            <a:noFill/>
          </a:ln>
        </p:spPr>
      </p:pic>
      <p:pic>
        <p:nvPicPr>
          <p:cNvPr id="137" name="Google Shape;137;p3" descr="C:\Users\Alison\AppData\Local\Temp\ksohtml\wps_clip_image-97.png"/>
          <p:cNvPicPr preferRelativeResize="0"/>
          <p:nvPr/>
        </p:nvPicPr>
        <p:blipFill rotWithShape="1">
          <a:blip r:embed="rId7">
            <a:alphaModFix/>
          </a:blip>
          <a:srcRect/>
          <a:stretch/>
        </p:blipFill>
        <p:spPr>
          <a:xfrm>
            <a:off x="8316416" y="2204864"/>
            <a:ext cx="514350" cy="838201"/>
          </a:xfrm>
          <a:prstGeom prst="rect">
            <a:avLst/>
          </a:prstGeom>
          <a:noFill/>
          <a:ln>
            <a:noFill/>
          </a:ln>
        </p:spPr>
      </p:pic>
      <p:pic>
        <p:nvPicPr>
          <p:cNvPr id="138" name="Google Shape;138;p3" descr="C:\Users\Alison\AppData\Local\Temp\ksohtml\wps_clip_image-462.png"/>
          <p:cNvPicPr preferRelativeResize="0"/>
          <p:nvPr/>
        </p:nvPicPr>
        <p:blipFill rotWithShape="1">
          <a:blip r:embed="rId8">
            <a:alphaModFix/>
          </a:blip>
          <a:srcRect/>
          <a:stretch/>
        </p:blipFill>
        <p:spPr>
          <a:xfrm>
            <a:off x="179512" y="5301208"/>
            <a:ext cx="581025" cy="933451"/>
          </a:xfrm>
          <a:prstGeom prst="rect">
            <a:avLst/>
          </a:prstGeom>
          <a:noFill/>
          <a:ln>
            <a:noFill/>
          </a:ln>
        </p:spPr>
      </p:pic>
      <p:pic>
        <p:nvPicPr>
          <p:cNvPr id="139" name="Google Shape;139;p3" descr="C:\Users\Alison\AppData\Local\Temp\ksohtml\wps_clip_image-554.png"/>
          <p:cNvPicPr preferRelativeResize="0"/>
          <p:nvPr/>
        </p:nvPicPr>
        <p:blipFill rotWithShape="1">
          <a:blip r:embed="rId9">
            <a:alphaModFix/>
          </a:blip>
          <a:srcRect/>
          <a:stretch/>
        </p:blipFill>
        <p:spPr>
          <a:xfrm>
            <a:off x="251520" y="1916832"/>
            <a:ext cx="590550" cy="923926"/>
          </a:xfrm>
          <a:prstGeom prst="rect">
            <a:avLst/>
          </a:prstGeom>
          <a:noFill/>
          <a:ln>
            <a:noFill/>
          </a:ln>
        </p:spPr>
      </p:pic>
      <p:pic>
        <p:nvPicPr>
          <p:cNvPr id="140" name="Google Shape;140;p3" descr="C:\Users\Alison\AppData\Local\Temp\ksohtml\wps_clip_image-580.png"/>
          <p:cNvPicPr preferRelativeResize="0"/>
          <p:nvPr/>
        </p:nvPicPr>
        <p:blipFill rotWithShape="1">
          <a:blip r:embed="rId10">
            <a:alphaModFix/>
          </a:blip>
          <a:srcRect/>
          <a:stretch/>
        </p:blipFill>
        <p:spPr>
          <a:xfrm>
            <a:off x="179512" y="3501008"/>
            <a:ext cx="638175" cy="923926"/>
          </a:xfrm>
          <a:prstGeom prst="rect">
            <a:avLst/>
          </a:prstGeom>
          <a:noFill/>
          <a:ln>
            <a:noFill/>
          </a:ln>
        </p:spPr>
      </p:pic>
      <p:pic>
        <p:nvPicPr>
          <p:cNvPr id="141" name="Google Shape;141;p3" descr="C:\Users\Alison\AppData\Local\Temp\ksohtml\wps_clip_image-606.png"/>
          <p:cNvPicPr preferRelativeResize="0"/>
          <p:nvPr/>
        </p:nvPicPr>
        <p:blipFill rotWithShape="1">
          <a:blip r:embed="rId11">
            <a:alphaModFix/>
          </a:blip>
          <a:srcRect/>
          <a:stretch/>
        </p:blipFill>
        <p:spPr>
          <a:xfrm>
            <a:off x="1331640" y="5661248"/>
            <a:ext cx="590550" cy="895351"/>
          </a:xfrm>
          <a:prstGeom prst="rect">
            <a:avLst/>
          </a:prstGeom>
          <a:noFill/>
          <a:ln>
            <a:noFill/>
          </a:ln>
        </p:spPr>
      </p:pic>
      <p:pic>
        <p:nvPicPr>
          <p:cNvPr id="142" name="Google Shape;142;p3" descr="C:\Users\Alison\AppData\Local\Temp\ksohtml\wps_clip_image-636.png"/>
          <p:cNvPicPr preferRelativeResize="0"/>
          <p:nvPr/>
        </p:nvPicPr>
        <p:blipFill rotWithShape="1">
          <a:blip r:embed="rId12">
            <a:alphaModFix/>
          </a:blip>
          <a:srcRect/>
          <a:stretch/>
        </p:blipFill>
        <p:spPr>
          <a:xfrm>
            <a:off x="2483768" y="5661248"/>
            <a:ext cx="514350" cy="847726"/>
          </a:xfrm>
          <a:prstGeom prst="rect">
            <a:avLst/>
          </a:prstGeom>
          <a:noFill/>
          <a:ln>
            <a:noFill/>
          </a:ln>
        </p:spPr>
      </p:pic>
      <p:pic>
        <p:nvPicPr>
          <p:cNvPr id="143" name="Google Shape;143;p3" descr="C:\Users\Alison\AppData\Local\Temp\ksohtml\wps_clip_image-668.png"/>
          <p:cNvPicPr preferRelativeResize="0"/>
          <p:nvPr/>
        </p:nvPicPr>
        <p:blipFill rotWithShape="1">
          <a:blip r:embed="rId13">
            <a:alphaModFix/>
          </a:blip>
          <a:srcRect/>
          <a:stretch/>
        </p:blipFill>
        <p:spPr>
          <a:xfrm>
            <a:off x="3707904" y="5661248"/>
            <a:ext cx="619125" cy="819151"/>
          </a:xfrm>
          <a:prstGeom prst="rect">
            <a:avLst/>
          </a:prstGeom>
          <a:noFill/>
          <a:ln>
            <a:noFill/>
          </a:ln>
        </p:spPr>
      </p:pic>
      <p:pic>
        <p:nvPicPr>
          <p:cNvPr id="144" name="Google Shape;144;p3" descr="C:\Users\Alison\AppData\Local\Temp\ksohtml\wps_clip_image-694.png"/>
          <p:cNvPicPr preferRelativeResize="0"/>
          <p:nvPr/>
        </p:nvPicPr>
        <p:blipFill rotWithShape="1">
          <a:blip r:embed="rId14">
            <a:alphaModFix/>
          </a:blip>
          <a:srcRect/>
          <a:stretch/>
        </p:blipFill>
        <p:spPr>
          <a:xfrm>
            <a:off x="4716016" y="5661248"/>
            <a:ext cx="552450" cy="809626"/>
          </a:xfrm>
          <a:prstGeom prst="rect">
            <a:avLst/>
          </a:prstGeom>
          <a:noFill/>
          <a:ln>
            <a:noFill/>
          </a:ln>
        </p:spPr>
      </p:pic>
      <p:pic>
        <p:nvPicPr>
          <p:cNvPr id="145" name="Google Shape;145;p3" descr="C:\Users\Alison\AppData\Local\Temp\ksohtml\wps_clip_image-724.png"/>
          <p:cNvPicPr preferRelativeResize="0"/>
          <p:nvPr/>
        </p:nvPicPr>
        <p:blipFill rotWithShape="1">
          <a:blip r:embed="rId15">
            <a:alphaModFix/>
          </a:blip>
          <a:srcRect/>
          <a:stretch/>
        </p:blipFill>
        <p:spPr>
          <a:xfrm>
            <a:off x="5940152" y="5589240"/>
            <a:ext cx="581025" cy="971551"/>
          </a:xfrm>
          <a:prstGeom prst="rect">
            <a:avLst/>
          </a:prstGeom>
          <a:noFill/>
          <a:ln>
            <a:noFill/>
          </a:ln>
        </p:spPr>
      </p:pic>
      <p:pic>
        <p:nvPicPr>
          <p:cNvPr id="146" name="Google Shape;146;p3" descr="C:\Users\Alison\AppData\Local\Temp\ksohtml\wps_clip_image-766.png"/>
          <p:cNvPicPr preferRelativeResize="0"/>
          <p:nvPr/>
        </p:nvPicPr>
        <p:blipFill rotWithShape="1">
          <a:blip r:embed="rId16">
            <a:alphaModFix/>
          </a:blip>
          <a:srcRect/>
          <a:stretch/>
        </p:blipFill>
        <p:spPr>
          <a:xfrm>
            <a:off x="7164288" y="5589240"/>
            <a:ext cx="514350" cy="933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txBox="1"/>
          <p:nvPr/>
        </p:nvSpPr>
        <p:spPr>
          <a:xfrm>
            <a:off x="1403648" y="908720"/>
            <a:ext cx="7122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accent2"/>
                </a:solidFill>
                <a:latin typeface="Comic Sans MS"/>
                <a:ea typeface="Comic Sans MS"/>
                <a:cs typeface="Comic Sans MS"/>
                <a:sym typeface="Comic Sans MS"/>
              </a:rPr>
              <a:t>Our curriculum is evolving ! </a:t>
            </a:r>
            <a:endParaRPr sz="1400" b="0" i="0" u="none" strike="noStrike" cap="none">
              <a:solidFill>
                <a:srgbClr val="000000"/>
              </a:solidFill>
              <a:latin typeface="Arial"/>
              <a:ea typeface="Arial"/>
              <a:cs typeface="Arial"/>
              <a:sym typeface="Arial"/>
            </a:endParaRPr>
          </a:p>
        </p:txBody>
      </p:sp>
      <p:sp>
        <p:nvSpPr>
          <p:cNvPr id="152" name="Google Shape;152;p4"/>
          <p:cNvSpPr txBox="1"/>
          <p:nvPr/>
        </p:nvSpPr>
        <p:spPr>
          <a:xfrm>
            <a:off x="1115616" y="1628800"/>
            <a:ext cx="6984776" cy="40318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accent2"/>
                </a:solidFill>
                <a:latin typeface="Calibri"/>
                <a:ea typeface="Calibri"/>
                <a:cs typeface="Calibri"/>
                <a:sym typeface="Calibri"/>
              </a:rPr>
              <a:t>Our curriculum drivers are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accent2"/>
                </a:solidFill>
                <a:latin typeface="Calibri"/>
                <a:ea typeface="Calibri"/>
                <a:cs typeface="Calibri"/>
                <a:sym typeface="Calibri"/>
              </a:rPr>
              <a:t>explore / build / create possibilities, resilience and independence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accent2"/>
              </a:solidFill>
              <a:latin typeface="Calibri"/>
              <a:ea typeface="Calibri"/>
              <a:cs typeface="Calibri"/>
              <a:sym typeface="Calibri"/>
            </a:endParaRPr>
          </a:p>
        </p:txBody>
      </p:sp>
      <p:pic>
        <p:nvPicPr>
          <p:cNvPr id="153" name="Google Shape;153;p4" descr="C:\Users\Alison\AppData\Local\Temp\ksohtml\wps_clip_image-32620.png"/>
          <p:cNvPicPr preferRelativeResize="0"/>
          <p:nvPr/>
        </p:nvPicPr>
        <p:blipFill rotWithShape="1">
          <a:blip r:embed="rId3">
            <a:alphaModFix/>
          </a:blip>
          <a:srcRect/>
          <a:stretch/>
        </p:blipFill>
        <p:spPr>
          <a:xfrm>
            <a:off x="539552" y="836712"/>
            <a:ext cx="514350" cy="800101"/>
          </a:xfrm>
          <a:prstGeom prst="rect">
            <a:avLst/>
          </a:prstGeom>
          <a:noFill/>
          <a:ln>
            <a:noFill/>
          </a:ln>
        </p:spPr>
      </p:pic>
      <p:pic>
        <p:nvPicPr>
          <p:cNvPr id="154" name="Google Shape;154;p4" descr="C:\Users\Alison\AppData\Local\Temp\ksohtml\wps_clip_image-32679.png"/>
          <p:cNvPicPr preferRelativeResize="0"/>
          <p:nvPr/>
        </p:nvPicPr>
        <p:blipFill rotWithShape="1">
          <a:blip r:embed="rId4">
            <a:alphaModFix/>
          </a:blip>
          <a:srcRect/>
          <a:stretch/>
        </p:blipFill>
        <p:spPr>
          <a:xfrm>
            <a:off x="8316416" y="1052736"/>
            <a:ext cx="491295" cy="792088"/>
          </a:xfrm>
          <a:prstGeom prst="rect">
            <a:avLst/>
          </a:prstGeom>
          <a:noFill/>
          <a:ln>
            <a:noFill/>
          </a:ln>
        </p:spPr>
      </p:pic>
      <p:pic>
        <p:nvPicPr>
          <p:cNvPr id="155" name="Google Shape;155;p4" descr="C:\Users\Alison\AppData\Local\Temp\ksohtml\wps_clip_image-41.png"/>
          <p:cNvPicPr preferRelativeResize="0"/>
          <p:nvPr/>
        </p:nvPicPr>
        <p:blipFill rotWithShape="1">
          <a:blip r:embed="rId5">
            <a:alphaModFix/>
          </a:blip>
          <a:srcRect/>
          <a:stretch/>
        </p:blipFill>
        <p:spPr>
          <a:xfrm>
            <a:off x="8172400" y="5085184"/>
            <a:ext cx="533400" cy="828676"/>
          </a:xfrm>
          <a:prstGeom prst="rect">
            <a:avLst/>
          </a:prstGeom>
          <a:noFill/>
          <a:ln>
            <a:noFill/>
          </a:ln>
        </p:spPr>
      </p:pic>
      <p:pic>
        <p:nvPicPr>
          <p:cNvPr id="156" name="Google Shape;156;p4" descr="C:\Users\Alison\AppData\Local\Temp\ksohtml\wps_clip_image-74.png"/>
          <p:cNvPicPr preferRelativeResize="0"/>
          <p:nvPr/>
        </p:nvPicPr>
        <p:blipFill rotWithShape="1">
          <a:blip r:embed="rId6">
            <a:alphaModFix/>
          </a:blip>
          <a:srcRect/>
          <a:stretch/>
        </p:blipFill>
        <p:spPr>
          <a:xfrm>
            <a:off x="8172400" y="3645024"/>
            <a:ext cx="647700" cy="828676"/>
          </a:xfrm>
          <a:prstGeom prst="rect">
            <a:avLst/>
          </a:prstGeom>
          <a:noFill/>
          <a:ln>
            <a:noFill/>
          </a:ln>
        </p:spPr>
      </p:pic>
      <p:pic>
        <p:nvPicPr>
          <p:cNvPr id="157" name="Google Shape;157;p4" descr="C:\Users\Alison\AppData\Local\Temp\ksohtml\wps_clip_image-97.png"/>
          <p:cNvPicPr preferRelativeResize="0"/>
          <p:nvPr/>
        </p:nvPicPr>
        <p:blipFill rotWithShape="1">
          <a:blip r:embed="rId7">
            <a:alphaModFix/>
          </a:blip>
          <a:srcRect/>
          <a:stretch/>
        </p:blipFill>
        <p:spPr>
          <a:xfrm>
            <a:off x="8244408" y="2276872"/>
            <a:ext cx="514350" cy="838201"/>
          </a:xfrm>
          <a:prstGeom prst="rect">
            <a:avLst/>
          </a:prstGeom>
          <a:noFill/>
          <a:ln>
            <a:noFill/>
          </a:ln>
        </p:spPr>
      </p:pic>
      <p:pic>
        <p:nvPicPr>
          <p:cNvPr id="158" name="Google Shape;158;p4" descr="C:\Users\Alison\AppData\Local\Temp\ksohtml\wps_clip_image-462.png"/>
          <p:cNvPicPr preferRelativeResize="0"/>
          <p:nvPr/>
        </p:nvPicPr>
        <p:blipFill rotWithShape="1">
          <a:blip r:embed="rId8">
            <a:alphaModFix/>
          </a:blip>
          <a:srcRect/>
          <a:stretch/>
        </p:blipFill>
        <p:spPr>
          <a:xfrm>
            <a:off x="467544" y="5301208"/>
            <a:ext cx="581025" cy="933451"/>
          </a:xfrm>
          <a:prstGeom prst="rect">
            <a:avLst/>
          </a:prstGeom>
          <a:noFill/>
          <a:ln>
            <a:noFill/>
          </a:ln>
        </p:spPr>
      </p:pic>
      <p:pic>
        <p:nvPicPr>
          <p:cNvPr id="159" name="Google Shape;159;p4" descr="C:\Users\Alison\AppData\Local\Temp\ksohtml\wps_clip_image-554.png"/>
          <p:cNvPicPr preferRelativeResize="0"/>
          <p:nvPr/>
        </p:nvPicPr>
        <p:blipFill rotWithShape="1">
          <a:blip r:embed="rId9">
            <a:alphaModFix/>
          </a:blip>
          <a:srcRect/>
          <a:stretch/>
        </p:blipFill>
        <p:spPr>
          <a:xfrm>
            <a:off x="395536" y="2276872"/>
            <a:ext cx="590550" cy="923926"/>
          </a:xfrm>
          <a:prstGeom prst="rect">
            <a:avLst/>
          </a:prstGeom>
          <a:noFill/>
          <a:ln>
            <a:noFill/>
          </a:ln>
        </p:spPr>
      </p:pic>
      <p:pic>
        <p:nvPicPr>
          <p:cNvPr id="160" name="Google Shape;160;p4" descr="C:\Users\Alison\AppData\Local\Temp\ksohtml\wps_clip_image-580.png"/>
          <p:cNvPicPr preferRelativeResize="0"/>
          <p:nvPr/>
        </p:nvPicPr>
        <p:blipFill rotWithShape="1">
          <a:blip r:embed="rId10">
            <a:alphaModFix/>
          </a:blip>
          <a:srcRect/>
          <a:stretch/>
        </p:blipFill>
        <p:spPr>
          <a:xfrm>
            <a:off x="395536" y="3861048"/>
            <a:ext cx="638175" cy="923926"/>
          </a:xfrm>
          <a:prstGeom prst="rect">
            <a:avLst/>
          </a:prstGeom>
          <a:noFill/>
          <a:ln>
            <a:noFill/>
          </a:ln>
        </p:spPr>
      </p:pic>
      <p:pic>
        <p:nvPicPr>
          <p:cNvPr id="161" name="Google Shape;161;p4" descr="C:\Users\Alison\AppData\Local\Temp\ksohtml\wps_clip_image-606.png"/>
          <p:cNvPicPr preferRelativeResize="0"/>
          <p:nvPr/>
        </p:nvPicPr>
        <p:blipFill rotWithShape="1">
          <a:blip r:embed="rId11">
            <a:alphaModFix/>
          </a:blip>
          <a:srcRect/>
          <a:stretch/>
        </p:blipFill>
        <p:spPr>
          <a:xfrm>
            <a:off x="1331640" y="5661248"/>
            <a:ext cx="590550" cy="895351"/>
          </a:xfrm>
          <a:prstGeom prst="rect">
            <a:avLst/>
          </a:prstGeom>
          <a:noFill/>
          <a:ln>
            <a:noFill/>
          </a:ln>
        </p:spPr>
      </p:pic>
      <p:pic>
        <p:nvPicPr>
          <p:cNvPr id="162" name="Google Shape;162;p4" descr="C:\Users\Alison\AppData\Local\Temp\ksohtml\wps_clip_image-636.png"/>
          <p:cNvPicPr preferRelativeResize="0"/>
          <p:nvPr/>
        </p:nvPicPr>
        <p:blipFill rotWithShape="1">
          <a:blip r:embed="rId12">
            <a:alphaModFix/>
          </a:blip>
          <a:srcRect/>
          <a:stretch/>
        </p:blipFill>
        <p:spPr>
          <a:xfrm>
            <a:off x="2483768" y="5661248"/>
            <a:ext cx="514350" cy="847726"/>
          </a:xfrm>
          <a:prstGeom prst="rect">
            <a:avLst/>
          </a:prstGeom>
          <a:noFill/>
          <a:ln>
            <a:noFill/>
          </a:ln>
        </p:spPr>
      </p:pic>
      <p:pic>
        <p:nvPicPr>
          <p:cNvPr id="163" name="Google Shape;163;p4" descr="C:\Users\Alison\AppData\Local\Temp\ksohtml\wps_clip_image-668.png"/>
          <p:cNvPicPr preferRelativeResize="0"/>
          <p:nvPr/>
        </p:nvPicPr>
        <p:blipFill rotWithShape="1">
          <a:blip r:embed="rId13">
            <a:alphaModFix/>
          </a:blip>
          <a:srcRect/>
          <a:stretch/>
        </p:blipFill>
        <p:spPr>
          <a:xfrm>
            <a:off x="3707904" y="5661248"/>
            <a:ext cx="619125" cy="819151"/>
          </a:xfrm>
          <a:prstGeom prst="rect">
            <a:avLst/>
          </a:prstGeom>
          <a:noFill/>
          <a:ln>
            <a:noFill/>
          </a:ln>
        </p:spPr>
      </p:pic>
      <p:pic>
        <p:nvPicPr>
          <p:cNvPr id="164" name="Google Shape;164;p4" descr="C:\Users\Alison\AppData\Local\Temp\ksohtml\wps_clip_image-694.png"/>
          <p:cNvPicPr preferRelativeResize="0"/>
          <p:nvPr/>
        </p:nvPicPr>
        <p:blipFill rotWithShape="1">
          <a:blip r:embed="rId14">
            <a:alphaModFix/>
          </a:blip>
          <a:srcRect/>
          <a:stretch/>
        </p:blipFill>
        <p:spPr>
          <a:xfrm>
            <a:off x="4716016" y="5661248"/>
            <a:ext cx="552450" cy="809626"/>
          </a:xfrm>
          <a:prstGeom prst="rect">
            <a:avLst/>
          </a:prstGeom>
          <a:noFill/>
          <a:ln>
            <a:noFill/>
          </a:ln>
        </p:spPr>
      </p:pic>
      <p:pic>
        <p:nvPicPr>
          <p:cNvPr id="165" name="Google Shape;165;p4" descr="C:\Users\Alison\AppData\Local\Temp\ksohtml\wps_clip_image-724.png"/>
          <p:cNvPicPr preferRelativeResize="0"/>
          <p:nvPr/>
        </p:nvPicPr>
        <p:blipFill rotWithShape="1">
          <a:blip r:embed="rId15">
            <a:alphaModFix/>
          </a:blip>
          <a:srcRect/>
          <a:stretch/>
        </p:blipFill>
        <p:spPr>
          <a:xfrm>
            <a:off x="5940152" y="5589240"/>
            <a:ext cx="581025" cy="971551"/>
          </a:xfrm>
          <a:prstGeom prst="rect">
            <a:avLst/>
          </a:prstGeom>
          <a:noFill/>
          <a:ln>
            <a:noFill/>
          </a:ln>
        </p:spPr>
      </p:pic>
      <p:pic>
        <p:nvPicPr>
          <p:cNvPr id="166" name="Google Shape;166;p4" descr="C:\Users\Alison\AppData\Local\Temp\ksohtml\wps_clip_image-766.png"/>
          <p:cNvPicPr preferRelativeResize="0"/>
          <p:nvPr/>
        </p:nvPicPr>
        <p:blipFill rotWithShape="1">
          <a:blip r:embed="rId16">
            <a:alphaModFix/>
          </a:blip>
          <a:srcRect/>
          <a:stretch/>
        </p:blipFill>
        <p:spPr>
          <a:xfrm>
            <a:off x="7164288" y="5589240"/>
            <a:ext cx="514350" cy="933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p:nvPr/>
        </p:nvSpPr>
        <p:spPr>
          <a:xfrm>
            <a:off x="1043608" y="1124744"/>
            <a:ext cx="727177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1" i="0" u="sng" strike="noStrike" cap="none">
                <a:solidFill>
                  <a:srgbClr val="000000"/>
                </a:solidFill>
                <a:latin typeface="Comic Sans MS"/>
                <a:ea typeface="Comic Sans MS"/>
                <a:cs typeface="Comic Sans MS"/>
                <a:sym typeface="Comic Sans MS"/>
              </a:rPr>
              <a:t>Learning Characters</a:t>
            </a:r>
            <a:endParaRPr sz="1400" b="0" i="0" u="none" strike="noStrike" cap="none">
              <a:solidFill>
                <a:srgbClr val="000000"/>
              </a:solidFill>
              <a:latin typeface="Arial"/>
              <a:ea typeface="Arial"/>
              <a:cs typeface="Arial"/>
              <a:sym typeface="Arial"/>
            </a:endParaRPr>
          </a:p>
        </p:txBody>
      </p:sp>
      <p:pic>
        <p:nvPicPr>
          <p:cNvPr id="172" name="Google Shape;172;p5" descr="reena.png"/>
          <p:cNvPicPr preferRelativeResize="0"/>
          <p:nvPr/>
        </p:nvPicPr>
        <p:blipFill rotWithShape="1">
          <a:blip r:embed="rId3">
            <a:alphaModFix/>
          </a:blip>
          <a:srcRect/>
          <a:stretch/>
        </p:blipFill>
        <p:spPr>
          <a:xfrm>
            <a:off x="7020275" y="3947050"/>
            <a:ext cx="1678900" cy="2515500"/>
          </a:xfrm>
          <a:prstGeom prst="rect">
            <a:avLst/>
          </a:prstGeom>
          <a:noFill/>
          <a:ln>
            <a:noFill/>
          </a:ln>
        </p:spPr>
      </p:pic>
      <p:pic>
        <p:nvPicPr>
          <p:cNvPr id="173" name="Google Shape;173;p5"/>
          <p:cNvPicPr preferRelativeResize="0"/>
          <p:nvPr/>
        </p:nvPicPr>
        <p:blipFill rotWithShape="1">
          <a:blip r:embed="rId4">
            <a:alphaModFix/>
          </a:blip>
          <a:srcRect/>
          <a:stretch/>
        </p:blipFill>
        <p:spPr>
          <a:xfrm>
            <a:off x="2699792" y="3573016"/>
            <a:ext cx="2160240" cy="3055274"/>
          </a:xfrm>
          <a:prstGeom prst="rect">
            <a:avLst/>
          </a:prstGeom>
          <a:noFill/>
          <a:ln>
            <a:noFill/>
          </a:ln>
        </p:spPr>
      </p:pic>
      <p:pic>
        <p:nvPicPr>
          <p:cNvPr id="174" name="Google Shape;174;p5"/>
          <p:cNvPicPr preferRelativeResize="0"/>
          <p:nvPr/>
        </p:nvPicPr>
        <p:blipFill rotWithShape="1">
          <a:blip r:embed="rId5">
            <a:alphaModFix/>
          </a:blip>
          <a:srcRect/>
          <a:stretch/>
        </p:blipFill>
        <p:spPr>
          <a:xfrm>
            <a:off x="395536" y="2204864"/>
            <a:ext cx="2304256" cy="3258958"/>
          </a:xfrm>
          <a:prstGeom prst="rect">
            <a:avLst/>
          </a:prstGeom>
          <a:noFill/>
          <a:ln>
            <a:noFill/>
          </a:ln>
        </p:spPr>
      </p:pic>
      <p:pic>
        <p:nvPicPr>
          <p:cNvPr id="175" name="Google Shape;175;p5"/>
          <p:cNvPicPr preferRelativeResize="0"/>
          <p:nvPr/>
        </p:nvPicPr>
        <p:blipFill rotWithShape="1">
          <a:blip r:embed="rId6">
            <a:alphaModFix/>
          </a:blip>
          <a:srcRect/>
          <a:stretch/>
        </p:blipFill>
        <p:spPr>
          <a:xfrm>
            <a:off x="5004048" y="2132856"/>
            <a:ext cx="2088232" cy="29534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aphicFrame>
        <p:nvGraphicFramePr>
          <p:cNvPr id="181" name="Google Shape;181;ge07efd108b_0_29"/>
          <p:cNvGraphicFramePr/>
          <p:nvPr/>
        </p:nvGraphicFramePr>
        <p:xfrm>
          <a:off x="451300" y="2729850"/>
          <a:ext cx="8378850" cy="3134350"/>
        </p:xfrm>
        <a:graphic>
          <a:graphicData uri="http://schemas.openxmlformats.org/drawingml/2006/table">
            <a:tbl>
              <a:tblPr bandRow="1">
                <a:noFill/>
                <a:tableStyleId>{854031ED-357C-4D2B-AC8F-CA79F0BBCCD1}</a:tableStyleId>
              </a:tblPr>
              <a:tblGrid>
                <a:gridCol w="4189425">
                  <a:extLst>
                    <a:ext uri="{9D8B030D-6E8A-4147-A177-3AD203B41FA5}">
                      <a16:colId xmlns:a16="http://schemas.microsoft.com/office/drawing/2014/main" val="20000"/>
                    </a:ext>
                  </a:extLst>
                </a:gridCol>
                <a:gridCol w="4189425">
                  <a:extLst>
                    <a:ext uri="{9D8B030D-6E8A-4147-A177-3AD203B41FA5}">
                      <a16:colId xmlns:a16="http://schemas.microsoft.com/office/drawing/2014/main" val="20001"/>
                    </a:ext>
                  </a:extLst>
                </a:gridCol>
              </a:tblGrid>
              <a:tr h="1393050">
                <a:tc>
                  <a:txBody>
                    <a:bodyPr/>
                    <a:lstStyle/>
                    <a:p>
                      <a:pPr marL="0" marR="0" lvl="0" indent="0" algn="just" rtl="0">
                        <a:lnSpc>
                          <a:spcPct val="100000"/>
                        </a:lnSpc>
                        <a:spcBef>
                          <a:spcPts val="0"/>
                        </a:spcBef>
                        <a:spcAft>
                          <a:spcPts val="0"/>
                        </a:spcAft>
                        <a:buClr>
                          <a:srgbClr val="000000"/>
                        </a:buClr>
                        <a:buSzPts val="1600"/>
                        <a:buFont typeface="Arial"/>
                        <a:buNone/>
                      </a:pPr>
                      <a:r>
                        <a:rPr lang="en-GB" sz="1600" b="1" u="none" strike="noStrike" cap="none">
                          <a:solidFill>
                            <a:srgbClr val="333333"/>
                          </a:solidFill>
                          <a:latin typeface="Calibri"/>
                          <a:ea typeface="Calibri"/>
                          <a:cs typeface="Calibri"/>
                          <a:sym typeface="Calibri"/>
                        </a:rPr>
                        <a:t>Reciprocity:    </a:t>
                      </a:r>
                      <a:endParaRPr sz="1600" b="1" u="none" strike="noStrike" cap="none">
                        <a:solidFill>
                          <a:srgbClr val="33333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GB" sz="1600" u="none" strike="noStrike" cap="none">
                          <a:solidFill>
                            <a:srgbClr val="6C0430"/>
                          </a:solidFill>
                          <a:latin typeface="Calibri"/>
                          <a:ea typeface="Calibri"/>
                          <a:cs typeface="Calibri"/>
                          <a:sym typeface="Calibri"/>
                        </a:rPr>
                        <a:t>Listening; empathy; collaboration; inter/intra-dependence; thinking and communicating; imitation</a:t>
                      </a:r>
                      <a:endParaRPr sz="1600" u="none" strike="noStrike" cap="none">
                        <a:solidFill>
                          <a:srgbClr val="333333"/>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b="1" u="none" strike="noStrike" cap="none">
                          <a:solidFill>
                            <a:srgbClr val="333333"/>
                          </a:solidFill>
                          <a:latin typeface="Calibri"/>
                          <a:ea typeface="Calibri"/>
                          <a:cs typeface="Calibri"/>
                          <a:sym typeface="Calibri"/>
                        </a:rPr>
                        <a:t>Resilience:</a:t>
                      </a:r>
                      <a:endParaRPr sz="1600" b="1" u="none" strike="noStrike" cap="none">
                        <a:solidFill>
                          <a:srgbClr val="33333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GB" sz="1600" u="none" strike="noStrike" cap="none">
                          <a:solidFill>
                            <a:srgbClr val="4472C4"/>
                          </a:solidFill>
                          <a:latin typeface="Calibri"/>
                          <a:ea typeface="Calibri"/>
                          <a:cs typeface="Calibri"/>
                          <a:sym typeface="Calibri"/>
                        </a:rPr>
                        <a:t>Perseverance; taking risks; managing distractions; finding humour; responding with wonderment and awe; absorption; noticing</a:t>
                      </a:r>
                      <a:endParaRPr sz="1600" u="none" strike="noStrike" cap="none">
                        <a:solidFill>
                          <a:srgbClr val="333333"/>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741300">
                <a:tc>
                  <a:txBody>
                    <a:bodyPr/>
                    <a:lstStyle/>
                    <a:p>
                      <a:pPr marL="0" marR="0" lvl="0" indent="0" algn="just" rtl="0">
                        <a:lnSpc>
                          <a:spcPct val="100000"/>
                        </a:lnSpc>
                        <a:spcBef>
                          <a:spcPts val="0"/>
                        </a:spcBef>
                        <a:spcAft>
                          <a:spcPts val="0"/>
                        </a:spcAft>
                        <a:buClr>
                          <a:srgbClr val="000000"/>
                        </a:buClr>
                        <a:buSzPts val="1600"/>
                        <a:buFont typeface="Arial"/>
                        <a:buNone/>
                      </a:pPr>
                      <a:r>
                        <a:rPr lang="en-GB" sz="1600" b="1" u="none" strike="noStrike" cap="none">
                          <a:solidFill>
                            <a:srgbClr val="333333"/>
                          </a:solidFill>
                          <a:latin typeface="Calibri"/>
                          <a:ea typeface="Calibri"/>
                          <a:cs typeface="Calibri"/>
                          <a:sym typeface="Calibri"/>
                        </a:rPr>
                        <a:t>Resourcefulness:</a:t>
                      </a:r>
                      <a:endParaRPr sz="1600" b="1" u="none" strike="noStrike" cap="none">
                        <a:solidFill>
                          <a:srgbClr val="33333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GB" sz="1600" u="none" strike="noStrike" cap="none">
                          <a:solidFill>
                            <a:srgbClr val="4472C4"/>
                          </a:solidFill>
                          <a:latin typeface="Calibri"/>
                          <a:ea typeface="Calibri"/>
                          <a:cs typeface="Calibri"/>
                          <a:sym typeface="Calibri"/>
                        </a:rPr>
                        <a:t>Creating; imagining; innovating; making links; reasoning; questioning; applying past; capitalising; knowledge; gather data through all senses</a:t>
                      </a:r>
                      <a:endParaRPr sz="1600" u="none" strike="noStrike" cap="none">
                        <a:solidFill>
                          <a:srgbClr val="333333"/>
                        </a:solidFill>
                        <a:latin typeface="Calibri"/>
                        <a:ea typeface="Calibri"/>
                        <a:cs typeface="Calibri"/>
                        <a:sym typeface="Calibri"/>
                      </a:endParaRPr>
                    </a:p>
                  </a:txBody>
                  <a:tcPr marL="68575" marR="68575" marT="0" marB="0"/>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b="1" u="none" strike="noStrike" cap="none">
                          <a:solidFill>
                            <a:srgbClr val="333333"/>
                          </a:solidFill>
                          <a:latin typeface="Calibri"/>
                          <a:ea typeface="Calibri"/>
                          <a:cs typeface="Calibri"/>
                          <a:sym typeface="Calibri"/>
                        </a:rPr>
                        <a:t>Reflectiveness: </a:t>
                      </a:r>
                      <a:endParaRPr sz="1600" b="1" u="none" strike="noStrike" cap="none">
                        <a:solidFill>
                          <a:srgbClr val="33333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GB" sz="1600" u="none" strike="noStrike" cap="none">
                          <a:solidFill>
                            <a:srgbClr val="6C0430"/>
                          </a:solidFill>
                          <a:latin typeface="Calibri"/>
                          <a:ea typeface="Calibri"/>
                          <a:cs typeface="Calibri"/>
                          <a:sym typeface="Calibri"/>
                        </a:rPr>
                        <a:t>Planning; meta-learning; distilling; revising; thinking about thinking; applying past knowledge to new situations; striving for accuracy – check, measure and exactness</a:t>
                      </a:r>
                      <a:endParaRPr sz="1600" u="none" strike="noStrike" cap="none">
                        <a:solidFill>
                          <a:srgbClr val="333333"/>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182" name="Google Shape;182;ge07efd108b_0_29"/>
          <p:cNvSpPr txBox="1"/>
          <p:nvPr/>
        </p:nvSpPr>
        <p:spPr>
          <a:xfrm>
            <a:off x="451300" y="1695450"/>
            <a:ext cx="8231100" cy="10344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900"/>
              <a:buFont typeface="Arial"/>
              <a:buNone/>
            </a:pPr>
            <a:r>
              <a:rPr lang="en-GB" sz="1900" b="1" i="0" u="none" strike="noStrike" cap="none">
                <a:solidFill>
                  <a:srgbClr val="333333"/>
                </a:solidFill>
                <a:latin typeface="Calibri"/>
                <a:ea typeface="Calibri"/>
                <a:cs typeface="Calibri"/>
                <a:sym typeface="Calibri"/>
              </a:rPr>
              <a:t>3. A Good Learner at Ryders Hayes will be able to use:</a:t>
            </a:r>
            <a:endParaRPr sz="1900" b="1" i="0" u="none" strike="noStrike" cap="none">
              <a:solidFill>
                <a:srgbClr val="33333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1" i="0" u="none" strike="noStrike" cap="none">
              <a:solidFill>
                <a:srgbClr val="33333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GB" sz="1600" b="1" i="0" u="none" strike="noStrike" cap="none">
                <a:solidFill>
                  <a:srgbClr val="333333"/>
                </a:solidFill>
                <a:latin typeface="Calibri"/>
                <a:ea typeface="Calibri"/>
                <a:cs typeface="Calibri"/>
                <a:sym typeface="Calibri"/>
              </a:rPr>
              <a:t>The 4 Rs - characteristics of  learning:</a:t>
            </a:r>
            <a:endParaRPr sz="1600" b="1" i="0" u="none" strike="noStrike" cap="none">
              <a:solidFill>
                <a:srgbClr val="333333"/>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ge07efd108b_0_43" descr="A screenshot of a cell phone&#10;&#10;Description automatically generated"/>
          <p:cNvPicPr preferRelativeResize="0"/>
          <p:nvPr/>
        </p:nvPicPr>
        <p:blipFill rotWithShape="1">
          <a:blip r:embed="rId3">
            <a:alphaModFix/>
          </a:blip>
          <a:srcRect/>
          <a:stretch/>
        </p:blipFill>
        <p:spPr>
          <a:xfrm>
            <a:off x="2571750" y="2762450"/>
            <a:ext cx="4000500" cy="3810000"/>
          </a:xfrm>
          <a:prstGeom prst="rect">
            <a:avLst/>
          </a:prstGeom>
          <a:noFill/>
          <a:ln>
            <a:noFill/>
          </a:ln>
        </p:spPr>
      </p:pic>
      <p:sp>
        <p:nvSpPr>
          <p:cNvPr id="189" name="Google Shape;189;ge07efd108b_0_43"/>
          <p:cNvSpPr txBox="1"/>
          <p:nvPr/>
        </p:nvSpPr>
        <p:spPr>
          <a:xfrm>
            <a:off x="224875" y="1550750"/>
            <a:ext cx="7764900" cy="1211700"/>
          </a:xfrm>
          <a:prstGeom prst="rect">
            <a:avLst/>
          </a:prstGeom>
          <a:noFill/>
          <a:ln>
            <a:noFill/>
          </a:ln>
        </p:spPr>
        <p:txBody>
          <a:bodyPr spcFirstLastPara="1" wrap="square" lIns="91425" tIns="91425" rIns="91425" bIns="91425" anchor="ctr" anchorCtr="0">
            <a:noAutofit/>
          </a:bodyPr>
          <a:lstStyle/>
          <a:p>
            <a:pPr marL="0" marR="0" lvl="0" indent="0" algn="just" rtl="0">
              <a:lnSpc>
                <a:spcPct val="107916"/>
              </a:lnSpc>
              <a:spcBef>
                <a:spcPts val="12"/>
              </a:spcBef>
              <a:spcAft>
                <a:spcPts val="0"/>
              </a:spcAft>
              <a:buClr>
                <a:srgbClr val="000000"/>
              </a:buClr>
              <a:buSzPts val="2000"/>
              <a:buFont typeface="Arial"/>
              <a:buNone/>
            </a:pPr>
            <a:r>
              <a:rPr lang="en-GB" sz="2000" b="1" i="0" u="none" strike="noStrike" cap="none">
                <a:solidFill>
                  <a:srgbClr val="000000"/>
                </a:solidFill>
                <a:latin typeface="Calibri"/>
                <a:ea typeface="Calibri"/>
                <a:cs typeface="Calibri"/>
                <a:sym typeface="Calibri"/>
              </a:rPr>
              <a:t>4. Extended vision - Continuous provision:</a:t>
            </a:r>
            <a:endParaRPr sz="2000" b="1" i="0" u="none" strike="noStrike" cap="none">
              <a:solidFill>
                <a:srgbClr val="000000"/>
              </a:solidFill>
              <a:latin typeface="Calibri"/>
              <a:ea typeface="Calibri"/>
              <a:cs typeface="Calibri"/>
              <a:sym typeface="Calibri"/>
            </a:endParaRPr>
          </a:p>
          <a:p>
            <a:pPr marL="0" marR="0" lvl="0" indent="0" algn="just" rtl="0">
              <a:lnSpc>
                <a:spcPct val="107916"/>
              </a:lnSpc>
              <a:spcBef>
                <a:spcPts val="12"/>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588645" marR="0" lvl="0" indent="0" algn="l" rtl="0">
              <a:lnSpc>
                <a:spcPct val="107916"/>
              </a:lnSpc>
              <a:spcBef>
                <a:spcPts val="12"/>
              </a:spcBef>
              <a:spcAft>
                <a:spcPts val="0"/>
              </a:spcAft>
              <a:buClr>
                <a:srgbClr val="000000"/>
              </a:buClr>
              <a:buSzPts val="2000"/>
              <a:buFont typeface="Arial"/>
              <a:buNone/>
            </a:pPr>
            <a:r>
              <a:rPr lang="en-GB" sz="2000" b="0" i="0" u="none" strike="noStrike" cap="none">
                <a:solidFill>
                  <a:srgbClr val="980000"/>
                </a:solidFill>
                <a:latin typeface="Calibri"/>
                <a:ea typeface="Calibri"/>
                <a:cs typeface="Calibri"/>
                <a:sym typeface="Calibri"/>
              </a:rPr>
              <a:t>                             ‘Every day is a learning day…’</a:t>
            </a:r>
            <a:endParaRPr sz="1700" b="1" i="0" u="none" strike="noStrike" cap="none">
              <a:solidFill>
                <a:srgbClr val="000000"/>
              </a:solidFill>
              <a:latin typeface="Calibri"/>
              <a:ea typeface="Calibri"/>
              <a:cs typeface="Calibri"/>
              <a:sym typeface="Calibri"/>
            </a:endParaRPr>
          </a:p>
          <a:p>
            <a:pPr marL="228600" marR="0" lvl="0" indent="0" algn="just" rtl="0">
              <a:lnSpc>
                <a:spcPct val="107916"/>
              </a:lnSpc>
              <a:spcBef>
                <a:spcPts val="12"/>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228600" marR="0" lvl="0" indent="0" algn="just" rtl="0">
              <a:lnSpc>
                <a:spcPct val="107916"/>
              </a:lnSpc>
              <a:spcBef>
                <a:spcPts val="12"/>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0" marR="0" lvl="0" indent="0" algn="just" rtl="0">
              <a:lnSpc>
                <a:spcPct val="107916"/>
              </a:lnSpc>
              <a:spcBef>
                <a:spcPts val="12"/>
              </a:spcBef>
              <a:spcAft>
                <a:spcPts val="12"/>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Flow">
  <a:themeElements>
    <a:clrScheme name="Custom 5">
      <a:dk1>
        <a:srgbClr val="FFFFFF"/>
      </a:dk1>
      <a:lt1>
        <a:srgbClr val="FFFFFF"/>
      </a:lt1>
      <a:dk2>
        <a:srgbClr val="FFFFFF"/>
      </a:dk2>
      <a:lt2>
        <a:srgbClr val="FFFFFF"/>
      </a:lt2>
      <a:accent1>
        <a:srgbClr val="FF388C"/>
      </a:accent1>
      <a:accent2>
        <a:srgbClr val="800000"/>
      </a:accent2>
      <a:accent3>
        <a:srgbClr val="990000"/>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36</Slides>
  <Notes>36</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Year 4 Induction Evening</vt:lpstr>
      <vt:lpstr>This meeting will be recorded  Please stay on mute throughout the presentation. Ask any questions at the end of the presentation either in the chat or by raising your hand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Classroom </vt:lpstr>
      <vt:lpstr>PowerPoint Presentation</vt:lpstr>
      <vt:lpstr>PowerPoint Presentation</vt:lpstr>
      <vt:lpstr>PowerPoint Presentation</vt:lpstr>
      <vt:lpstr>PowerPoint Presentation</vt:lpstr>
      <vt:lpstr>PE</vt:lpstr>
      <vt:lpstr>Topics –Knowledge Mats</vt:lpstr>
      <vt:lpstr>MIMW </vt:lpstr>
      <vt:lpstr>TRIPS</vt:lpstr>
      <vt:lpstr>PowerPoint Presentation</vt:lpstr>
      <vt:lpstr>Parent Meetings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Induction Evening</dc:title>
  <dc:creator>Sally Miner</dc:creator>
  <cp:lastModifiedBy>Daniel Day</cp:lastModifiedBy>
  <cp:revision>1</cp:revision>
  <dcterms:created xsi:type="dcterms:W3CDTF">2019-03-19T21:01:40Z</dcterms:created>
  <dcterms:modified xsi:type="dcterms:W3CDTF">2021-08-20T07:10:20Z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0x010100ACA0C277BB2E8B4CA3CC31FDF730E6C6</vt:lpwstr>
  </property>
</Properties>
</file>